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</p:sldMasterIdLst>
  <p:notesMasterIdLst>
    <p:notesMasterId r:id="rId66"/>
  </p:notesMasterIdLst>
  <p:sldIdLst>
    <p:sldId id="629" r:id="rId3"/>
    <p:sldId id="503" r:id="rId4"/>
    <p:sldId id="507" r:id="rId5"/>
    <p:sldId id="510" r:id="rId6"/>
    <p:sldId id="437" r:id="rId7"/>
    <p:sldId id="439" r:id="rId8"/>
    <p:sldId id="440" r:id="rId9"/>
    <p:sldId id="441" r:id="rId10"/>
    <p:sldId id="514" r:id="rId11"/>
    <p:sldId id="515" r:id="rId12"/>
    <p:sldId id="329" r:id="rId13"/>
    <p:sldId id="464" r:id="rId14"/>
    <p:sldId id="327" r:id="rId15"/>
    <p:sldId id="424" r:id="rId16"/>
    <p:sldId id="630" r:id="rId17"/>
    <p:sldId id="346" r:id="rId18"/>
    <p:sldId id="472" r:id="rId19"/>
    <p:sldId id="274" r:id="rId20"/>
    <p:sldId id="470" r:id="rId21"/>
    <p:sldId id="414" r:id="rId22"/>
    <p:sldId id="478" r:id="rId23"/>
    <p:sldId id="256" r:id="rId24"/>
    <p:sldId id="589" r:id="rId25"/>
    <p:sldId id="588" r:id="rId26"/>
    <p:sldId id="590" r:id="rId27"/>
    <p:sldId id="591" r:id="rId28"/>
    <p:sldId id="592" r:id="rId29"/>
    <p:sldId id="593" r:id="rId30"/>
    <p:sldId id="594" r:id="rId31"/>
    <p:sldId id="565" r:id="rId32"/>
    <p:sldId id="596" r:id="rId33"/>
    <p:sldId id="269" r:id="rId34"/>
    <p:sldId id="535" r:id="rId35"/>
    <p:sldId id="597" r:id="rId36"/>
    <p:sldId id="598" r:id="rId37"/>
    <p:sldId id="559" r:id="rId38"/>
    <p:sldId id="599" r:id="rId39"/>
    <p:sldId id="556" r:id="rId40"/>
    <p:sldId id="572" r:id="rId41"/>
    <p:sldId id="600" r:id="rId42"/>
    <p:sldId id="601" r:id="rId43"/>
    <p:sldId id="602" r:id="rId44"/>
    <p:sldId id="603" r:id="rId45"/>
    <p:sldId id="604" r:id="rId46"/>
    <p:sldId id="605" r:id="rId47"/>
    <p:sldId id="607" r:id="rId48"/>
    <p:sldId id="606" r:id="rId49"/>
    <p:sldId id="608" r:id="rId50"/>
    <p:sldId id="610" r:id="rId51"/>
    <p:sldId id="609" r:id="rId52"/>
    <p:sldId id="611" r:id="rId53"/>
    <p:sldId id="614" r:id="rId54"/>
    <p:sldId id="613" r:id="rId55"/>
    <p:sldId id="615" r:id="rId56"/>
    <p:sldId id="627" r:id="rId57"/>
    <p:sldId id="617" r:id="rId58"/>
    <p:sldId id="618" r:id="rId59"/>
    <p:sldId id="619" r:id="rId60"/>
    <p:sldId id="620" r:id="rId61"/>
    <p:sldId id="621" r:id="rId62"/>
    <p:sldId id="622" r:id="rId63"/>
    <p:sldId id="623" r:id="rId64"/>
    <p:sldId id="624" r:id="rId65"/>
  </p:sldIdLst>
  <p:sldSz cx="9144000" cy="6858000" type="screen4x3"/>
  <p:notesSz cx="6797675" cy="9926638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AFF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2031" autoAdjust="0"/>
  </p:normalViewPr>
  <p:slideViewPr>
    <p:cSldViewPr>
      <p:cViewPr varScale="1">
        <p:scale>
          <a:sx n="44" d="100"/>
          <a:sy n="44" d="100"/>
        </p:scale>
        <p:origin x="345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1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484B4A06-8F9F-45D1-B7D0-E6E9327497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68C612C-08CE-4A35-ACD6-4F5C08525E3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B6E526F-8525-48A2-BD87-1B20BBC1EF42}" type="datetimeFigureOut">
              <a:rPr lang="cs-CZ"/>
              <a:pPr>
                <a:defRPr/>
              </a:pPr>
              <a:t>16.05.2024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0CB84DE0-733B-4FBC-A2C8-8AD066FCCF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BA86F572-0C9A-40A2-8E34-7A69311DB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91E3CB3-8F33-46C8-902C-A03BF36ADAC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4427914-D8C2-4BB3-9E4A-2C49CB8EBC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937A58-6A88-46EF-9B62-F3A03E28EE2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DFC1A7F-EFED-4F0B-9CA0-B8D9A8CC24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CF3A8DE-28A6-4A47-8F80-21D57EC91F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>
            <a:extLst>
              <a:ext uri="{FF2B5EF4-FFF2-40B4-BE49-F238E27FC236}">
                <a16:creationId xmlns:a16="http://schemas.microsoft.com/office/drawing/2014/main" id="{3BCCD209-2D52-4737-AC1D-764A24BF75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Zástupný symbol pro poznámky 2">
            <a:extLst>
              <a:ext uri="{FF2B5EF4-FFF2-40B4-BE49-F238E27FC236}">
                <a16:creationId xmlns:a16="http://schemas.microsoft.com/office/drawing/2014/main" id="{77636419-9075-4F9C-820B-79170A0C3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23556" name="Zástupný symbol pro číslo snímku 3">
            <a:extLst>
              <a:ext uri="{FF2B5EF4-FFF2-40B4-BE49-F238E27FC236}">
                <a16:creationId xmlns:a16="http://schemas.microsoft.com/office/drawing/2014/main" id="{A3834169-76B5-4D96-A1DF-7DBB8CB485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EE6DB4-F1D4-4F25-89F5-25FA75B393C3}" type="slidenum">
              <a:rPr lang="cs-CZ" altLang="cs-CZ" smtClean="0">
                <a:latin typeface="Calibri" panose="020F0502020204030204" pitchFamily="34" charset="0"/>
              </a:rPr>
              <a:pPr/>
              <a:t>10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E0683F1B-EB44-4E49-B3B8-5798F67B78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A0B061F9-CF2D-444A-8D20-E62882161E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id="{F40CDA97-8504-469D-894A-6D29E310CF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id="{A53BB5C8-CB71-4553-8449-7465D48CFD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id="{037EB67D-FF79-4240-BAAF-2081120B51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4F1469-CDA0-4718-A207-FF139F611C60}" type="slidenum">
              <a:rPr lang="cs-CZ" altLang="cs-CZ" smtClean="0">
                <a:latin typeface="Calibri" panose="020F0502020204030204" pitchFamily="34" charset="0"/>
              </a:rPr>
              <a:pPr/>
              <a:t>12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8B5E8555-ED26-4D9E-9522-BF41AB6F58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AA2B31-30E8-4D9E-83A4-6DA52B25E9EA}" type="slidenum">
              <a:rPr lang="cs-CZ" altLang="cs-CZ" smtClean="0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A2BDE4D1-D674-48FF-84EE-AE50F104BB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00ABBDF0-73E4-4627-863A-D510CBDDA4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12863" y="3505200"/>
            <a:ext cx="7213600" cy="3321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113F8951-6B2B-4C9D-AAAF-DA6659C7D9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A2A2EF0-E682-421C-B249-5B9B4B6324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US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>
            <a:extLst>
              <a:ext uri="{FF2B5EF4-FFF2-40B4-BE49-F238E27FC236}">
                <a16:creationId xmlns:a16="http://schemas.microsoft.com/office/drawing/2014/main" id="{069ACC29-2F9A-426E-87C6-824715C1AE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Zástupný symbol pro poznámky 2">
            <a:extLst>
              <a:ext uri="{FF2B5EF4-FFF2-40B4-BE49-F238E27FC236}">
                <a16:creationId xmlns:a16="http://schemas.microsoft.com/office/drawing/2014/main" id="{E5AD0990-1269-4EE3-AEE7-53E42E671C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33796" name="Zástupný symbol pro číslo snímku 3">
            <a:extLst>
              <a:ext uri="{FF2B5EF4-FFF2-40B4-BE49-F238E27FC236}">
                <a16:creationId xmlns:a16="http://schemas.microsoft.com/office/drawing/2014/main" id="{247501DF-E181-429D-BD33-ECF15D1B06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56E9356-3D79-4312-B2C4-020BD647EC67}" type="slidenum">
              <a:rPr lang="cs-CZ" altLang="cs-CZ" smtClean="0">
                <a:latin typeface="Calibri" panose="020F0502020204030204" pitchFamily="34" charset="0"/>
              </a:rPr>
              <a:pPr/>
              <a:t>15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96C45DC6-3E33-461A-B362-87FFFC39C1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A869CF04-64A0-4D90-B223-28EE5313FA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12863" y="3505200"/>
            <a:ext cx="7213600" cy="3321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US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3F771E7D-1123-4100-AA5A-E62A3D323D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id="{E03D2CE2-01FE-45E4-88E2-B2C579440F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id="{14501330-B733-401E-B9F9-1932B1C758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0D02C8-5643-44B1-A705-895B99AD5587}" type="slidenum">
              <a:rPr lang="cs-CZ" altLang="cs-CZ" smtClean="0">
                <a:latin typeface="Calibri" panose="020F0502020204030204" pitchFamily="34" charset="0"/>
              </a:rPr>
              <a:pPr/>
              <a:t>17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60A87944-A2F4-448C-8434-28DC99586E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15980A3B-4DB5-48BE-BD7E-8769744894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>
            <a:extLst>
              <a:ext uri="{FF2B5EF4-FFF2-40B4-BE49-F238E27FC236}">
                <a16:creationId xmlns:a16="http://schemas.microsoft.com/office/drawing/2014/main" id="{1588AB49-D944-4550-B09C-59B251716B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Zástupný symbol pro poznámky 2">
            <a:extLst>
              <a:ext uri="{FF2B5EF4-FFF2-40B4-BE49-F238E27FC236}">
                <a16:creationId xmlns:a16="http://schemas.microsoft.com/office/drawing/2014/main" id="{8F7911C5-A2FE-4577-B7A3-A84377D7FE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1988" name="Zástupný symbol pro číslo snímku 3">
            <a:extLst>
              <a:ext uri="{FF2B5EF4-FFF2-40B4-BE49-F238E27FC236}">
                <a16:creationId xmlns:a16="http://schemas.microsoft.com/office/drawing/2014/main" id="{AF61610A-F52E-4C95-BB66-9041C1A108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AC3135-6D34-400B-A807-BAFF5BE5E9C0}" type="slidenum">
              <a:rPr lang="cs-CZ" altLang="cs-CZ" smtClean="0">
                <a:latin typeface="Calibri" panose="020F0502020204030204" pitchFamily="34" charset="0"/>
              </a:rPr>
              <a:pPr/>
              <a:t>19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rázek snímku 1">
            <a:extLst>
              <a:ext uri="{FF2B5EF4-FFF2-40B4-BE49-F238E27FC236}">
                <a16:creationId xmlns:a16="http://schemas.microsoft.com/office/drawing/2014/main" id="{20AE8EBB-899B-4176-A2EC-09F70EC26C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Zástupný symbol pro poznámky 2">
            <a:extLst>
              <a:ext uri="{FF2B5EF4-FFF2-40B4-BE49-F238E27FC236}">
                <a16:creationId xmlns:a16="http://schemas.microsoft.com/office/drawing/2014/main" id="{54FF1156-79ED-4C7B-AD35-059231A991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172" name="Zástupný symbol pro číslo snímku 3">
            <a:extLst>
              <a:ext uri="{FF2B5EF4-FFF2-40B4-BE49-F238E27FC236}">
                <a16:creationId xmlns:a16="http://schemas.microsoft.com/office/drawing/2014/main" id="{36D973F2-1F3A-475A-ADC5-6CDBBE3954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39325D-A860-4D5D-AAA9-55F375195030}" type="slidenum">
              <a:rPr lang="cs-CZ" altLang="cs-CZ" smtClean="0">
                <a:latin typeface="Calibri" panose="020F0502020204030204" pitchFamily="34" charset="0"/>
              </a:rPr>
              <a:pPr/>
              <a:t>2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>
            <a:extLst>
              <a:ext uri="{FF2B5EF4-FFF2-40B4-BE49-F238E27FC236}">
                <a16:creationId xmlns:a16="http://schemas.microsoft.com/office/drawing/2014/main" id="{1891F751-86B9-48B8-8DFC-5678F87124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Zástupný symbol pro poznámky 2">
            <a:extLst>
              <a:ext uri="{FF2B5EF4-FFF2-40B4-BE49-F238E27FC236}">
                <a16:creationId xmlns:a16="http://schemas.microsoft.com/office/drawing/2014/main" id="{F65DA599-C2C6-4F3C-9F28-3BF79976A9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4036" name="Zástupný symbol pro číslo snímku 3">
            <a:extLst>
              <a:ext uri="{FF2B5EF4-FFF2-40B4-BE49-F238E27FC236}">
                <a16:creationId xmlns:a16="http://schemas.microsoft.com/office/drawing/2014/main" id="{D5922284-8EE0-4CED-81B7-36C1A59495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ED64CCF-5876-413E-9933-647E964D67A7}" type="slidenum">
              <a:rPr lang="cs-CZ" altLang="cs-CZ" smtClean="0">
                <a:latin typeface="Calibri" panose="020F0502020204030204" pitchFamily="34" charset="0"/>
              </a:rPr>
              <a:pPr/>
              <a:t>20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>
            <a:extLst>
              <a:ext uri="{FF2B5EF4-FFF2-40B4-BE49-F238E27FC236}">
                <a16:creationId xmlns:a16="http://schemas.microsoft.com/office/drawing/2014/main" id="{14BE6BD2-73AA-4D03-823E-EEE69F07EA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>
            <a:extLst>
              <a:ext uri="{FF2B5EF4-FFF2-40B4-BE49-F238E27FC236}">
                <a16:creationId xmlns:a16="http://schemas.microsoft.com/office/drawing/2014/main" id="{FD1935A3-484B-4E0A-9DDB-8161BD6835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46084" name="Zástupný symbol pro číslo snímku 3">
            <a:extLst>
              <a:ext uri="{FF2B5EF4-FFF2-40B4-BE49-F238E27FC236}">
                <a16:creationId xmlns:a16="http://schemas.microsoft.com/office/drawing/2014/main" id="{9435CD0A-93A4-4278-A546-649375C33F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1AB871-32F4-4CA3-AD4E-A3291215316E}" type="slidenum">
              <a:rPr lang="cs-CZ" altLang="cs-CZ" smtClean="0">
                <a:latin typeface="Calibri" panose="020F0502020204030204" pitchFamily="34" charset="0"/>
              </a:rPr>
              <a:pPr/>
              <a:t>21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BE152FAD-6ACB-431F-8AE8-B92842EA51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7ABFE680-7791-49BF-934C-95618EFABD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>
            <a:extLst>
              <a:ext uri="{FF2B5EF4-FFF2-40B4-BE49-F238E27FC236}">
                <a16:creationId xmlns:a16="http://schemas.microsoft.com/office/drawing/2014/main" id="{7EF6FD76-5548-4FB8-9A9A-8CBDEA39A4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Zástupný symbol pro poznámky 2">
            <a:extLst>
              <a:ext uri="{FF2B5EF4-FFF2-40B4-BE49-F238E27FC236}">
                <a16:creationId xmlns:a16="http://schemas.microsoft.com/office/drawing/2014/main" id="{98DCF9AC-B585-408D-A0A3-11C72BEFC1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50180" name="Zástupný symbol pro číslo snímku 3">
            <a:extLst>
              <a:ext uri="{FF2B5EF4-FFF2-40B4-BE49-F238E27FC236}">
                <a16:creationId xmlns:a16="http://schemas.microsoft.com/office/drawing/2014/main" id="{D2230950-1F61-4A9D-B362-E5543BB915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02F3D11-3788-4EFB-ABD0-7B80312DC026}" type="slidenum">
              <a:rPr lang="cs-CZ" altLang="cs-CZ" smtClean="0">
                <a:latin typeface="Calibri" panose="020F0502020204030204" pitchFamily="34" charset="0"/>
              </a:rPr>
              <a:pPr/>
              <a:t>23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>
            <a:extLst>
              <a:ext uri="{FF2B5EF4-FFF2-40B4-BE49-F238E27FC236}">
                <a16:creationId xmlns:a16="http://schemas.microsoft.com/office/drawing/2014/main" id="{0AE2D780-F888-4035-848B-D06D4B852D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Zástupný symbol pro poznámky 2">
            <a:extLst>
              <a:ext uri="{FF2B5EF4-FFF2-40B4-BE49-F238E27FC236}">
                <a16:creationId xmlns:a16="http://schemas.microsoft.com/office/drawing/2014/main" id="{C6874CC4-1AED-4136-835C-27D9C8C526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31800" indent="-323850"/>
            <a:endParaRPr lang="cs-CZ" altLang="cs-CZ" dirty="0">
              <a:ea typeface="Droid Sans Fallback"/>
              <a:cs typeface="FreeSans"/>
            </a:endParaRPr>
          </a:p>
        </p:txBody>
      </p:sp>
      <p:sp>
        <p:nvSpPr>
          <p:cNvPr id="52228" name="Zástupný symbol pro číslo snímku 3">
            <a:extLst>
              <a:ext uri="{FF2B5EF4-FFF2-40B4-BE49-F238E27FC236}">
                <a16:creationId xmlns:a16="http://schemas.microsoft.com/office/drawing/2014/main" id="{BB5DEF99-26D5-4300-B7DE-4919EECEB8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95724A-B8EC-48AF-AB92-94F5FD0A0AF3}" type="slidenum">
              <a:rPr lang="cs-CZ" altLang="cs-CZ" smtClean="0">
                <a:latin typeface="Calibri" panose="020F0502020204030204" pitchFamily="34" charset="0"/>
              </a:rPr>
              <a:pPr/>
              <a:t>24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>
            <a:extLst>
              <a:ext uri="{FF2B5EF4-FFF2-40B4-BE49-F238E27FC236}">
                <a16:creationId xmlns:a16="http://schemas.microsoft.com/office/drawing/2014/main" id="{1C20A526-D0C1-4BFF-8308-E274A0A3C7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>
            <a:extLst>
              <a:ext uri="{FF2B5EF4-FFF2-40B4-BE49-F238E27FC236}">
                <a16:creationId xmlns:a16="http://schemas.microsoft.com/office/drawing/2014/main" id="{55514C69-96E9-4531-9910-7B71369E99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54276" name="Zástupný symbol pro číslo snímku 3">
            <a:extLst>
              <a:ext uri="{FF2B5EF4-FFF2-40B4-BE49-F238E27FC236}">
                <a16:creationId xmlns:a16="http://schemas.microsoft.com/office/drawing/2014/main" id="{18235F4B-F283-4D39-9366-0E2BBD0BEC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E962FC6-00B9-409F-816A-7BEDEA3BD5FF}" type="slidenum">
              <a:rPr lang="cs-CZ" altLang="cs-CZ" smtClean="0">
                <a:latin typeface="Calibri" panose="020F0502020204030204" pitchFamily="34" charset="0"/>
              </a:rPr>
              <a:pPr/>
              <a:t>25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>
            <a:extLst>
              <a:ext uri="{FF2B5EF4-FFF2-40B4-BE49-F238E27FC236}">
                <a16:creationId xmlns:a16="http://schemas.microsoft.com/office/drawing/2014/main" id="{E1EB5972-386D-4E34-A1F6-D9AED4273A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F9E36A9-72D9-4AFC-9400-F116A718B8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cs-CZ" dirty="0"/>
          </a:p>
        </p:txBody>
      </p:sp>
      <p:sp>
        <p:nvSpPr>
          <p:cNvPr id="56324" name="Zástupný symbol pro číslo snímku 3">
            <a:extLst>
              <a:ext uri="{FF2B5EF4-FFF2-40B4-BE49-F238E27FC236}">
                <a16:creationId xmlns:a16="http://schemas.microsoft.com/office/drawing/2014/main" id="{F1BFD5B4-CD7B-4678-85CA-EFACC598C7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0E3FE9-F3A1-435A-BFEF-F6D450D2AF56}" type="slidenum">
              <a:rPr lang="cs-CZ" altLang="cs-CZ" smtClean="0">
                <a:latin typeface="Calibri" panose="020F0502020204030204" pitchFamily="34" charset="0"/>
              </a:rPr>
              <a:pPr/>
              <a:t>26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>
            <a:extLst>
              <a:ext uri="{FF2B5EF4-FFF2-40B4-BE49-F238E27FC236}">
                <a16:creationId xmlns:a16="http://schemas.microsoft.com/office/drawing/2014/main" id="{DC100021-895C-4E80-A618-0A77E9BE2A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Zástupný symbol pro poznámky 2">
            <a:extLst>
              <a:ext uri="{FF2B5EF4-FFF2-40B4-BE49-F238E27FC236}">
                <a16:creationId xmlns:a16="http://schemas.microsoft.com/office/drawing/2014/main" id="{398FC42A-E190-4069-9595-02D60EDA3B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58372" name="Zástupný symbol pro číslo snímku 3">
            <a:extLst>
              <a:ext uri="{FF2B5EF4-FFF2-40B4-BE49-F238E27FC236}">
                <a16:creationId xmlns:a16="http://schemas.microsoft.com/office/drawing/2014/main" id="{9E435261-1488-48A5-9692-C73660169A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76978D-4EAB-4947-85B5-13C19C2F074C}" type="slidenum">
              <a:rPr lang="cs-CZ" altLang="cs-CZ" smtClean="0">
                <a:latin typeface="Calibri" panose="020F0502020204030204" pitchFamily="34" charset="0"/>
              </a:rPr>
              <a:pPr/>
              <a:t>27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>
            <a:extLst>
              <a:ext uri="{FF2B5EF4-FFF2-40B4-BE49-F238E27FC236}">
                <a16:creationId xmlns:a16="http://schemas.microsoft.com/office/drawing/2014/main" id="{FBC85A10-9041-41AD-A0AE-B67CA860B2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Zástupný symbol pro poznámky 2">
            <a:extLst>
              <a:ext uri="{FF2B5EF4-FFF2-40B4-BE49-F238E27FC236}">
                <a16:creationId xmlns:a16="http://schemas.microsoft.com/office/drawing/2014/main" id="{7BE67B58-69AD-4639-A779-12D6666731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60420" name="Zástupný symbol pro číslo snímku 3">
            <a:extLst>
              <a:ext uri="{FF2B5EF4-FFF2-40B4-BE49-F238E27FC236}">
                <a16:creationId xmlns:a16="http://schemas.microsoft.com/office/drawing/2014/main" id="{E3C7E3A7-EA33-4DE3-862D-38E5FB66A2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E38456-3303-4537-9F88-246FBD2C617B}" type="slidenum">
              <a:rPr lang="cs-CZ" altLang="cs-CZ" smtClean="0">
                <a:latin typeface="Calibri" panose="020F0502020204030204" pitchFamily="34" charset="0"/>
              </a:rPr>
              <a:pPr/>
              <a:t>28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>
            <a:extLst>
              <a:ext uri="{FF2B5EF4-FFF2-40B4-BE49-F238E27FC236}">
                <a16:creationId xmlns:a16="http://schemas.microsoft.com/office/drawing/2014/main" id="{FB928F59-9E4B-4F37-B8C7-E0C737E4EE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22114B9-B8F0-4B64-AD3D-050C8FC23A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62468" name="Zástupný symbol pro číslo snímku 3">
            <a:extLst>
              <a:ext uri="{FF2B5EF4-FFF2-40B4-BE49-F238E27FC236}">
                <a16:creationId xmlns:a16="http://schemas.microsoft.com/office/drawing/2014/main" id="{481473EE-77AA-4A55-AF6B-2F0EA823C3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843CA3D-4B46-4AA2-8343-5A9875E1D529}" type="slidenum">
              <a:rPr lang="cs-CZ" altLang="cs-CZ" smtClean="0">
                <a:latin typeface="Calibri" panose="020F0502020204030204" pitchFamily="34" charset="0"/>
              </a:rPr>
              <a:pPr/>
              <a:t>29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obrázek snímku 1">
            <a:extLst>
              <a:ext uri="{FF2B5EF4-FFF2-40B4-BE49-F238E27FC236}">
                <a16:creationId xmlns:a16="http://schemas.microsoft.com/office/drawing/2014/main" id="{B7944B08-64AD-4329-B029-6FFAD35342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Zástupný symbol pro poznámky 2">
            <a:extLst>
              <a:ext uri="{FF2B5EF4-FFF2-40B4-BE49-F238E27FC236}">
                <a16:creationId xmlns:a16="http://schemas.microsoft.com/office/drawing/2014/main" id="{485172F0-2350-43B4-B301-ED094E7AFD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9220" name="Zástupný symbol pro číslo snímku 3">
            <a:extLst>
              <a:ext uri="{FF2B5EF4-FFF2-40B4-BE49-F238E27FC236}">
                <a16:creationId xmlns:a16="http://schemas.microsoft.com/office/drawing/2014/main" id="{E6DABB36-5CF2-471C-B44B-055B8F5286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1CA36DD-5B22-4B0A-9F8E-FDFF8A96721A}" type="slidenum">
              <a:rPr lang="cs-CZ" altLang="cs-CZ" smtClean="0">
                <a:latin typeface="Calibri" panose="020F0502020204030204" pitchFamily="34" charset="0"/>
              </a:rPr>
              <a:pPr/>
              <a:t>3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>
            <a:extLst>
              <a:ext uri="{FF2B5EF4-FFF2-40B4-BE49-F238E27FC236}">
                <a16:creationId xmlns:a16="http://schemas.microsoft.com/office/drawing/2014/main" id="{64262696-81A4-420F-9B77-97BEF30B05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54063"/>
            <a:ext cx="4960938" cy="372110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20483" name="Zástupný symbol pro poznámky 2">
            <a:extLst>
              <a:ext uri="{FF2B5EF4-FFF2-40B4-BE49-F238E27FC236}">
                <a16:creationId xmlns:a16="http://schemas.microsoft.com/office/drawing/2014/main" id="{BBFEAA86-FD40-461B-B314-EE6FB9B27F3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spcBef>
                <a:spcPct val="0"/>
              </a:spcBef>
              <a:defRPr/>
            </a:pPr>
            <a:endParaRPr lang="cs-CZ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>
            <a:extLst>
              <a:ext uri="{FF2B5EF4-FFF2-40B4-BE49-F238E27FC236}">
                <a16:creationId xmlns:a16="http://schemas.microsoft.com/office/drawing/2014/main" id="{365BFB2B-4252-49A7-8C40-114C28331D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Zástupný symbol pro poznámky 2">
            <a:extLst>
              <a:ext uri="{FF2B5EF4-FFF2-40B4-BE49-F238E27FC236}">
                <a16:creationId xmlns:a16="http://schemas.microsoft.com/office/drawing/2014/main" id="{4F136998-2191-43DA-99B2-1A8149D11F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66564" name="Zástupný symbol pro číslo snímku 3">
            <a:extLst>
              <a:ext uri="{FF2B5EF4-FFF2-40B4-BE49-F238E27FC236}">
                <a16:creationId xmlns:a16="http://schemas.microsoft.com/office/drawing/2014/main" id="{4165985B-D730-4304-820B-2C62F6903E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AC200A-A69A-443E-AA99-6A7ABC7D1526}" type="slidenum">
              <a:rPr lang="cs-CZ" altLang="cs-CZ" smtClean="0">
                <a:latin typeface="Calibri" panose="020F0502020204030204" pitchFamily="34" charset="0"/>
              </a:rPr>
              <a:pPr/>
              <a:t>31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rázek snímku 1">
            <a:extLst>
              <a:ext uri="{FF2B5EF4-FFF2-40B4-BE49-F238E27FC236}">
                <a16:creationId xmlns:a16="http://schemas.microsoft.com/office/drawing/2014/main" id="{18CB09CC-4A59-44A7-BC83-A695367586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Zástupný symbol pro poznámky 2">
            <a:extLst>
              <a:ext uri="{FF2B5EF4-FFF2-40B4-BE49-F238E27FC236}">
                <a16:creationId xmlns:a16="http://schemas.microsoft.com/office/drawing/2014/main" id="{FA55B8FC-E23A-4D9D-B59C-C8C6F73627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68612" name="Zástupný symbol pro číslo snímku 3">
            <a:extLst>
              <a:ext uri="{FF2B5EF4-FFF2-40B4-BE49-F238E27FC236}">
                <a16:creationId xmlns:a16="http://schemas.microsoft.com/office/drawing/2014/main" id="{662B5733-9005-479D-A7B4-7A78CFA533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18E5F8D-E6E2-4A99-AF42-028CCCEFE46B}" type="slidenum">
              <a:rPr lang="cs-CZ" altLang="cs-CZ" smtClean="0">
                <a:latin typeface="Calibri" panose="020F0502020204030204" pitchFamily="34" charset="0"/>
              </a:rPr>
              <a:pPr/>
              <a:t>32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>
            <a:extLst>
              <a:ext uri="{FF2B5EF4-FFF2-40B4-BE49-F238E27FC236}">
                <a16:creationId xmlns:a16="http://schemas.microsoft.com/office/drawing/2014/main" id="{B3298C3A-5687-4CCF-9B10-1F5E633EA3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54063"/>
            <a:ext cx="4960938" cy="372110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70659" name="Zástupný symbol pro poznámky 2">
            <a:extLst>
              <a:ext uri="{FF2B5EF4-FFF2-40B4-BE49-F238E27FC236}">
                <a16:creationId xmlns:a16="http://schemas.microsoft.com/office/drawing/2014/main" id="{F588735B-BD01-40B2-961A-E41CFB04319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>
            <a:extLst>
              <a:ext uri="{FF2B5EF4-FFF2-40B4-BE49-F238E27FC236}">
                <a16:creationId xmlns:a16="http://schemas.microsoft.com/office/drawing/2014/main" id="{1E2F0095-B72D-4B60-87D2-261F6ADA8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374697D-A1D1-4951-B2B0-2A83614529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72708" name="Zástupný symbol pro číslo snímku 3">
            <a:extLst>
              <a:ext uri="{FF2B5EF4-FFF2-40B4-BE49-F238E27FC236}">
                <a16:creationId xmlns:a16="http://schemas.microsoft.com/office/drawing/2014/main" id="{85283554-1CEE-4F09-BF35-5F6C391750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596150C-D932-4BB1-8563-9753327DE8FD}" type="slidenum">
              <a:rPr lang="cs-CZ" altLang="cs-CZ" smtClean="0">
                <a:latin typeface="Calibri" panose="020F0502020204030204" pitchFamily="34" charset="0"/>
              </a:rPr>
              <a:pPr/>
              <a:t>34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ástupný symbol pro obrázek snímku 1">
            <a:extLst>
              <a:ext uri="{FF2B5EF4-FFF2-40B4-BE49-F238E27FC236}">
                <a16:creationId xmlns:a16="http://schemas.microsoft.com/office/drawing/2014/main" id="{E25D1A29-950D-4053-AD97-7E123A0412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Zástupný symbol pro poznámky 2">
            <a:extLst>
              <a:ext uri="{FF2B5EF4-FFF2-40B4-BE49-F238E27FC236}">
                <a16:creationId xmlns:a16="http://schemas.microsoft.com/office/drawing/2014/main" id="{C408EA4D-5F45-469E-A193-1277FE993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31800" indent="-323850">
              <a:spcBef>
                <a:spcPct val="0"/>
              </a:spcBef>
              <a:spcAft>
                <a:spcPts val="1413"/>
              </a:spcAft>
              <a:buSzPct val="45000"/>
              <a:buFont typeface="StarSymbol"/>
              <a:buChar char="●"/>
            </a:pPr>
            <a:endParaRPr lang="cs-CZ" altLang="cs-CZ" dirty="0">
              <a:ea typeface="Droid Sans Fallback"/>
              <a:cs typeface="FreeSans"/>
            </a:endParaRPr>
          </a:p>
        </p:txBody>
      </p:sp>
      <p:sp>
        <p:nvSpPr>
          <p:cNvPr id="74756" name="Zástupný symbol pro číslo snímku 3">
            <a:extLst>
              <a:ext uri="{FF2B5EF4-FFF2-40B4-BE49-F238E27FC236}">
                <a16:creationId xmlns:a16="http://schemas.microsoft.com/office/drawing/2014/main" id="{4FE41B03-739E-41F4-B05E-1A24FF44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F6CDEA-FF0A-412D-AD5F-D8786A8A8733}" type="slidenum">
              <a:rPr lang="cs-CZ" altLang="cs-CZ" smtClean="0">
                <a:latin typeface="Calibri" panose="020F0502020204030204" pitchFamily="34" charset="0"/>
              </a:rPr>
              <a:pPr/>
              <a:t>35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ástupný symbol pro obrázek snímku 1">
            <a:extLst>
              <a:ext uri="{FF2B5EF4-FFF2-40B4-BE49-F238E27FC236}">
                <a16:creationId xmlns:a16="http://schemas.microsoft.com/office/drawing/2014/main" id="{61720158-AB23-4E67-A16A-B2EE0B7D21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54063"/>
            <a:ext cx="4960938" cy="372110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76803" name="Zástupný symbol pro poznámky 2">
            <a:extLst>
              <a:ext uri="{FF2B5EF4-FFF2-40B4-BE49-F238E27FC236}">
                <a16:creationId xmlns:a16="http://schemas.microsoft.com/office/drawing/2014/main" id="{D529C158-9C7B-47EA-855D-8F6CDF80FB7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Zástupný symbol pro obrázek snímku 1">
            <a:extLst>
              <a:ext uri="{FF2B5EF4-FFF2-40B4-BE49-F238E27FC236}">
                <a16:creationId xmlns:a16="http://schemas.microsoft.com/office/drawing/2014/main" id="{A67235B0-19F7-4140-8F0F-5CB6A0F3F6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5387C1C-68D0-4532-B1A8-BBC77A1FB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endParaRPr lang="cs-CZ" dirty="0"/>
          </a:p>
          <a:p>
            <a:pPr marL="107950">
              <a:spcBef>
                <a:spcPct val="0"/>
              </a:spcBef>
              <a:spcAft>
                <a:spcPts val="1413"/>
              </a:spcAft>
              <a:buSzPct val="45000"/>
              <a:defRPr/>
            </a:pPr>
            <a:endParaRPr lang="cs-CZ" dirty="0"/>
          </a:p>
        </p:txBody>
      </p:sp>
      <p:sp>
        <p:nvSpPr>
          <p:cNvPr id="78852" name="Zástupný symbol pro číslo snímku 3">
            <a:extLst>
              <a:ext uri="{FF2B5EF4-FFF2-40B4-BE49-F238E27FC236}">
                <a16:creationId xmlns:a16="http://schemas.microsoft.com/office/drawing/2014/main" id="{1DB769B6-6532-43AF-A570-906E91D6AB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05A2728-A7F4-4586-93E4-BF8105F60946}" type="slidenum">
              <a:rPr lang="cs-CZ" altLang="cs-CZ" smtClean="0">
                <a:latin typeface="Calibri" panose="020F0502020204030204" pitchFamily="34" charset="0"/>
              </a:rPr>
              <a:pPr/>
              <a:t>37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Zástupný symbol pro obrázek snímku 1">
            <a:extLst>
              <a:ext uri="{FF2B5EF4-FFF2-40B4-BE49-F238E27FC236}">
                <a16:creationId xmlns:a16="http://schemas.microsoft.com/office/drawing/2014/main" id="{D0C42A6D-4DBD-4C68-8C11-3301FF9772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54063"/>
            <a:ext cx="4960938" cy="372110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80899" name="Zástupný symbol pro poznámky 2">
            <a:extLst>
              <a:ext uri="{FF2B5EF4-FFF2-40B4-BE49-F238E27FC236}">
                <a16:creationId xmlns:a16="http://schemas.microsoft.com/office/drawing/2014/main" id="{ECE2081B-EB0B-48C0-A3E7-A5325C8F07F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Zástupný symbol pro obrázek snímku 1">
            <a:extLst>
              <a:ext uri="{FF2B5EF4-FFF2-40B4-BE49-F238E27FC236}">
                <a16:creationId xmlns:a16="http://schemas.microsoft.com/office/drawing/2014/main" id="{212B7184-1B8B-479A-8C26-01FC4E9C6D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54063"/>
            <a:ext cx="4960938" cy="372110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82947" name="Zástupný symbol pro poznámky 2">
            <a:extLst>
              <a:ext uri="{FF2B5EF4-FFF2-40B4-BE49-F238E27FC236}">
                <a16:creationId xmlns:a16="http://schemas.microsoft.com/office/drawing/2014/main" id="{84D701F9-84DC-4A75-BAD9-E9DA8117958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rázek snímku 1">
            <a:extLst>
              <a:ext uri="{FF2B5EF4-FFF2-40B4-BE49-F238E27FC236}">
                <a16:creationId xmlns:a16="http://schemas.microsoft.com/office/drawing/2014/main" id="{8874E62C-96E0-4A02-B550-F94255C789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Zástupný symbol pro poznámky 2">
            <a:extLst>
              <a:ext uri="{FF2B5EF4-FFF2-40B4-BE49-F238E27FC236}">
                <a16:creationId xmlns:a16="http://schemas.microsoft.com/office/drawing/2014/main" id="{DF746E45-86C3-452B-92B6-225EAA6430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1268" name="Zástupný symbol pro číslo snímku 3">
            <a:extLst>
              <a:ext uri="{FF2B5EF4-FFF2-40B4-BE49-F238E27FC236}">
                <a16:creationId xmlns:a16="http://schemas.microsoft.com/office/drawing/2014/main" id="{0B3857D0-5978-42AE-838E-1D8F6BC56D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31ECCB-FB82-4F96-951B-6D1DFE5C3F2D}" type="slidenum">
              <a:rPr lang="cs-CZ" altLang="cs-CZ" smtClean="0">
                <a:latin typeface="Calibri" panose="020F0502020204030204" pitchFamily="34" charset="0"/>
              </a:rPr>
              <a:pPr/>
              <a:t>4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>
            <a:extLst>
              <a:ext uri="{FF2B5EF4-FFF2-40B4-BE49-F238E27FC236}">
                <a16:creationId xmlns:a16="http://schemas.microsoft.com/office/drawing/2014/main" id="{268953AB-F566-4363-85A2-93A8A98741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Zástupný symbol pro poznámky 2">
            <a:extLst>
              <a:ext uri="{FF2B5EF4-FFF2-40B4-BE49-F238E27FC236}">
                <a16:creationId xmlns:a16="http://schemas.microsoft.com/office/drawing/2014/main" id="{2139E313-01F2-4050-BD55-EFD741EABE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90116" name="Zástupný symbol pro číslo snímku 3">
            <a:extLst>
              <a:ext uri="{FF2B5EF4-FFF2-40B4-BE49-F238E27FC236}">
                <a16:creationId xmlns:a16="http://schemas.microsoft.com/office/drawing/2014/main" id="{19F37CED-4CB4-4EC3-925E-4A97C6DCE9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678F032-41C7-4DF5-8636-02C4D71A9F44}" type="slidenum">
              <a:rPr lang="cs-CZ" altLang="cs-CZ" smtClean="0">
                <a:latin typeface="Calibri" panose="020F0502020204030204" pitchFamily="34" charset="0"/>
              </a:rPr>
              <a:pPr/>
              <a:t>45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obrázek snímku 1">
            <a:extLst>
              <a:ext uri="{FF2B5EF4-FFF2-40B4-BE49-F238E27FC236}">
                <a16:creationId xmlns:a16="http://schemas.microsoft.com/office/drawing/2014/main" id="{FA03E8F4-2202-428E-9296-060044F44F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Zástupný symbol pro poznámky 2">
            <a:extLst>
              <a:ext uri="{FF2B5EF4-FFF2-40B4-BE49-F238E27FC236}">
                <a16:creationId xmlns:a16="http://schemas.microsoft.com/office/drawing/2014/main" id="{27ECDE6A-F2D5-4696-844E-DAEB839334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92164" name="Zástupný symbol pro číslo snímku 3">
            <a:extLst>
              <a:ext uri="{FF2B5EF4-FFF2-40B4-BE49-F238E27FC236}">
                <a16:creationId xmlns:a16="http://schemas.microsoft.com/office/drawing/2014/main" id="{FB6731E8-428E-4111-9AEF-0826D9C5BC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630541-87FE-402D-85AE-76648C7E1209}" type="slidenum">
              <a:rPr lang="cs-CZ" altLang="cs-CZ" smtClean="0">
                <a:latin typeface="Calibri" panose="020F0502020204030204" pitchFamily="34" charset="0"/>
              </a:rPr>
              <a:pPr/>
              <a:t>46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Zástupný symbol pro obrázek snímku 1">
            <a:extLst>
              <a:ext uri="{FF2B5EF4-FFF2-40B4-BE49-F238E27FC236}">
                <a16:creationId xmlns:a16="http://schemas.microsoft.com/office/drawing/2014/main" id="{4D104742-EAFE-4693-B343-8457E921F5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Zástupný symbol pro poznámky 2">
            <a:extLst>
              <a:ext uri="{FF2B5EF4-FFF2-40B4-BE49-F238E27FC236}">
                <a16:creationId xmlns:a16="http://schemas.microsoft.com/office/drawing/2014/main" id="{773B8D3D-6C67-4A48-966F-2049D7E5FE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95236" name="Zástupný symbol pro číslo snímku 3">
            <a:extLst>
              <a:ext uri="{FF2B5EF4-FFF2-40B4-BE49-F238E27FC236}">
                <a16:creationId xmlns:a16="http://schemas.microsoft.com/office/drawing/2014/main" id="{0B2C06DD-8D73-4CEA-A455-1061C77FB6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440A50E-AB7A-44C0-9C6C-E885FDC72DDC}" type="slidenum">
              <a:rPr lang="cs-CZ" altLang="cs-CZ" smtClean="0">
                <a:latin typeface="Calibri" panose="020F0502020204030204" pitchFamily="34" charset="0"/>
              </a:rPr>
              <a:pPr/>
              <a:t>48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Zástupný symbol pro obrázek snímku 1">
            <a:extLst>
              <a:ext uri="{FF2B5EF4-FFF2-40B4-BE49-F238E27FC236}">
                <a16:creationId xmlns:a16="http://schemas.microsoft.com/office/drawing/2014/main" id="{B22A4ADB-610D-4584-9A2E-24C3D0C242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Zástupný symbol pro poznámky 2">
            <a:extLst>
              <a:ext uri="{FF2B5EF4-FFF2-40B4-BE49-F238E27FC236}">
                <a16:creationId xmlns:a16="http://schemas.microsoft.com/office/drawing/2014/main" id="{55EBBB0C-B27F-4810-9D47-6F8D833307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98308" name="Zástupný symbol pro číslo snímku 3">
            <a:extLst>
              <a:ext uri="{FF2B5EF4-FFF2-40B4-BE49-F238E27FC236}">
                <a16:creationId xmlns:a16="http://schemas.microsoft.com/office/drawing/2014/main" id="{698B0424-C43E-4CCA-BEA3-49055B5F74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642B054-AE40-4057-B9AB-BFE8A525C0FC}" type="slidenum">
              <a:rPr lang="cs-CZ" altLang="cs-CZ" smtClean="0">
                <a:latin typeface="Calibri" panose="020F0502020204030204" pitchFamily="34" charset="0"/>
              </a:rPr>
              <a:pPr/>
              <a:t>50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Zástupný symbol pro obrázek snímku 1">
            <a:extLst>
              <a:ext uri="{FF2B5EF4-FFF2-40B4-BE49-F238E27FC236}">
                <a16:creationId xmlns:a16="http://schemas.microsoft.com/office/drawing/2014/main" id="{6D84F704-79F3-4013-95DE-EE28615CF2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Zástupný symbol pro poznámky 2">
            <a:extLst>
              <a:ext uri="{FF2B5EF4-FFF2-40B4-BE49-F238E27FC236}">
                <a16:creationId xmlns:a16="http://schemas.microsoft.com/office/drawing/2014/main" id="{CE9B9BA1-C996-487C-9EC2-1D0D81FCA1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31800" indent="-323850"/>
            <a:endParaRPr lang="cs-CZ" altLang="cs-CZ" dirty="0">
              <a:ea typeface="Droid Sans Fallback"/>
              <a:cs typeface="FreeSans"/>
            </a:endParaRPr>
          </a:p>
        </p:txBody>
      </p:sp>
      <p:sp>
        <p:nvSpPr>
          <p:cNvPr id="100356" name="Zástupný symbol pro číslo snímku 3">
            <a:extLst>
              <a:ext uri="{FF2B5EF4-FFF2-40B4-BE49-F238E27FC236}">
                <a16:creationId xmlns:a16="http://schemas.microsoft.com/office/drawing/2014/main" id="{20F66735-A273-4CDE-841D-585C1EBA73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04C7E3A-3B65-4FFA-8715-168DAFAD4CD7}" type="slidenum">
              <a:rPr lang="cs-CZ" altLang="cs-CZ" smtClean="0">
                <a:latin typeface="Calibri" panose="020F0502020204030204" pitchFamily="34" charset="0"/>
              </a:rPr>
              <a:pPr/>
              <a:t>51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Zástupný symbol pro obrázek snímku 1">
            <a:extLst>
              <a:ext uri="{FF2B5EF4-FFF2-40B4-BE49-F238E27FC236}">
                <a16:creationId xmlns:a16="http://schemas.microsoft.com/office/drawing/2014/main" id="{67D03E6A-93B8-4162-B5E7-BA69A9DB7B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14E02C8-1869-4427-8E1D-9DC546534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endParaRPr lang="cs-CZ" dirty="0"/>
          </a:p>
        </p:txBody>
      </p:sp>
      <p:sp>
        <p:nvSpPr>
          <p:cNvPr id="102404" name="Zástupný symbol pro číslo snímku 3">
            <a:extLst>
              <a:ext uri="{FF2B5EF4-FFF2-40B4-BE49-F238E27FC236}">
                <a16:creationId xmlns:a16="http://schemas.microsoft.com/office/drawing/2014/main" id="{72B35232-87DD-4D8F-A3F0-3012778A2F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81F4C22-3416-4C0E-9F96-DC44D1125E54}" type="slidenum">
              <a:rPr lang="cs-CZ" altLang="cs-CZ" smtClean="0">
                <a:latin typeface="Calibri" panose="020F0502020204030204" pitchFamily="34" charset="0"/>
              </a:rPr>
              <a:pPr/>
              <a:t>52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Zástupný symbol pro obrázek snímku 1">
            <a:extLst>
              <a:ext uri="{FF2B5EF4-FFF2-40B4-BE49-F238E27FC236}">
                <a16:creationId xmlns:a16="http://schemas.microsoft.com/office/drawing/2014/main" id="{78767CA4-BF6F-4D31-A759-2D9A9782C5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D70BAE7-CE09-4FB4-8BE4-B8530F673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104452" name="Zástupný symbol pro číslo snímku 3">
            <a:extLst>
              <a:ext uri="{FF2B5EF4-FFF2-40B4-BE49-F238E27FC236}">
                <a16:creationId xmlns:a16="http://schemas.microsoft.com/office/drawing/2014/main" id="{C62722BB-53FD-4FA4-AF48-91F80AA912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987789-86DE-4322-9A7F-62BE49E82C5D}" type="slidenum">
              <a:rPr lang="cs-CZ" altLang="cs-CZ" smtClean="0">
                <a:latin typeface="Calibri" panose="020F0502020204030204" pitchFamily="34" charset="0"/>
              </a:rPr>
              <a:pPr/>
              <a:t>53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Zástupný symbol pro obrázek snímku 1">
            <a:extLst>
              <a:ext uri="{FF2B5EF4-FFF2-40B4-BE49-F238E27FC236}">
                <a16:creationId xmlns:a16="http://schemas.microsoft.com/office/drawing/2014/main" id="{1D4D44E9-B83F-4C9F-B0C4-0B03F1ADA7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Zástupný symbol pro poznámky 2">
            <a:extLst>
              <a:ext uri="{FF2B5EF4-FFF2-40B4-BE49-F238E27FC236}">
                <a16:creationId xmlns:a16="http://schemas.microsoft.com/office/drawing/2014/main" id="{D744B914-A485-4A4A-A6A5-0D9A2FC399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106500" name="Zástupný symbol pro číslo snímku 3">
            <a:extLst>
              <a:ext uri="{FF2B5EF4-FFF2-40B4-BE49-F238E27FC236}">
                <a16:creationId xmlns:a16="http://schemas.microsoft.com/office/drawing/2014/main" id="{82B43C2D-F8D1-4498-AD5F-FF1E3FDBB5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EC0AC0B-D67E-4B10-BB3B-F2D1A0ED2151}" type="slidenum">
              <a:rPr lang="cs-CZ" altLang="cs-CZ" smtClean="0">
                <a:latin typeface="Calibri" panose="020F0502020204030204" pitchFamily="34" charset="0"/>
              </a:rPr>
              <a:pPr/>
              <a:t>54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Zástupný symbol pro obrázek snímku 1">
            <a:extLst>
              <a:ext uri="{FF2B5EF4-FFF2-40B4-BE49-F238E27FC236}">
                <a16:creationId xmlns:a16="http://schemas.microsoft.com/office/drawing/2014/main" id="{C6238866-D6B4-41A4-922E-1F91A279D8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4E201FA-1AD0-4D80-ABB6-A6ADCDEA8B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108548" name="Zástupný symbol pro číslo snímku 3">
            <a:extLst>
              <a:ext uri="{FF2B5EF4-FFF2-40B4-BE49-F238E27FC236}">
                <a16:creationId xmlns:a16="http://schemas.microsoft.com/office/drawing/2014/main" id="{9796B705-1461-489F-8673-0B04BBD831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654CDE-08C2-4CE6-9D1D-66AADA043D4D}" type="slidenum">
              <a:rPr lang="cs-CZ" altLang="cs-CZ" smtClean="0">
                <a:latin typeface="Calibri" panose="020F0502020204030204" pitchFamily="34" charset="0"/>
              </a:rPr>
              <a:pPr/>
              <a:t>55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Zástupný symbol pro obrázek snímku 1">
            <a:extLst>
              <a:ext uri="{FF2B5EF4-FFF2-40B4-BE49-F238E27FC236}">
                <a16:creationId xmlns:a16="http://schemas.microsoft.com/office/drawing/2014/main" id="{72FE7133-33CD-471D-B53F-1E4011620B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Zástupný symbol pro poznámky 2">
            <a:extLst>
              <a:ext uri="{FF2B5EF4-FFF2-40B4-BE49-F238E27FC236}">
                <a16:creationId xmlns:a16="http://schemas.microsoft.com/office/drawing/2014/main" id="{80D83DA9-0907-433C-92A4-1830BBDE93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110596" name="Zástupný symbol pro číslo snímku 3">
            <a:extLst>
              <a:ext uri="{FF2B5EF4-FFF2-40B4-BE49-F238E27FC236}">
                <a16:creationId xmlns:a16="http://schemas.microsoft.com/office/drawing/2014/main" id="{11222267-946F-462A-8749-0F309ABB81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960459-0158-44C8-B8E9-A5618AAFD1E5}" type="slidenum">
              <a:rPr lang="cs-CZ" altLang="cs-CZ" smtClean="0">
                <a:latin typeface="Calibri" panose="020F0502020204030204" pitchFamily="34" charset="0"/>
              </a:rPr>
              <a:pPr/>
              <a:t>56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EA0AF499-A3C8-49E9-8229-8E31313A3F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A8DA9C8-041F-41E9-9757-C362B084D2E2}" type="slidenum">
              <a:rPr lang="cs-CZ" altLang="cs-CZ" sz="1300" smtClean="0">
                <a:latin typeface="Times New Roman" panose="02020603050405020304" pitchFamily="18" charset="0"/>
              </a:rPr>
              <a:pPr/>
              <a:t>5</a:t>
            </a:fld>
            <a:endParaRPr lang="cs-CZ" altLang="cs-CZ" sz="1300">
              <a:latin typeface="Times New Roman" panose="02020603050405020304" pitchFamily="18" charset="0"/>
            </a:endParaRPr>
          </a:p>
        </p:txBody>
      </p:sp>
      <p:sp>
        <p:nvSpPr>
          <p:cNvPr id="13315" name="Rectangle 1026">
            <a:extLst>
              <a:ext uri="{FF2B5EF4-FFF2-40B4-BE49-F238E27FC236}">
                <a16:creationId xmlns:a16="http://schemas.microsoft.com/office/drawing/2014/main" id="{05A72C9C-CF0A-416F-80A1-261DEE1D9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Rectangle 1027">
            <a:extLst>
              <a:ext uri="{FF2B5EF4-FFF2-40B4-BE49-F238E27FC236}">
                <a16:creationId xmlns:a16="http://schemas.microsoft.com/office/drawing/2014/main" id="{BA8E02F9-3CCC-4467-B6A1-E9A4E4DBDC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Zástupný symbol pro obrázek snímku 1">
            <a:extLst>
              <a:ext uri="{FF2B5EF4-FFF2-40B4-BE49-F238E27FC236}">
                <a16:creationId xmlns:a16="http://schemas.microsoft.com/office/drawing/2014/main" id="{7536EE39-4E20-47E2-861C-672BB1B1C4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Zástupný symbol pro poznámky 2">
            <a:extLst>
              <a:ext uri="{FF2B5EF4-FFF2-40B4-BE49-F238E27FC236}">
                <a16:creationId xmlns:a16="http://schemas.microsoft.com/office/drawing/2014/main" id="{6101F05C-9CF8-4B00-A713-F238BBDEB2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112644" name="Zástupný symbol pro číslo snímku 3">
            <a:extLst>
              <a:ext uri="{FF2B5EF4-FFF2-40B4-BE49-F238E27FC236}">
                <a16:creationId xmlns:a16="http://schemas.microsoft.com/office/drawing/2014/main" id="{A255A457-55FA-47EE-95A2-E4CC11825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979A699-88B3-4FEC-B0A2-8E4DE2D0B030}" type="slidenum">
              <a:rPr lang="cs-CZ" altLang="cs-CZ" smtClean="0">
                <a:latin typeface="Calibri" panose="020F0502020204030204" pitchFamily="34" charset="0"/>
              </a:rPr>
              <a:pPr/>
              <a:t>57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Zástupný symbol pro obrázek snímku 1">
            <a:extLst>
              <a:ext uri="{FF2B5EF4-FFF2-40B4-BE49-F238E27FC236}">
                <a16:creationId xmlns:a16="http://schemas.microsoft.com/office/drawing/2014/main" id="{325A6B6B-2D7F-4856-9502-CE5F907D16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F3A9AF5-637E-4025-B0CA-E288624461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114692" name="Zástupný symbol pro číslo snímku 3">
            <a:extLst>
              <a:ext uri="{FF2B5EF4-FFF2-40B4-BE49-F238E27FC236}">
                <a16:creationId xmlns:a16="http://schemas.microsoft.com/office/drawing/2014/main" id="{DC63C3F6-560D-44F2-966E-BD632F2B18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3B409E-D6F6-490F-94FF-F6CD421F21F9}" type="slidenum">
              <a:rPr lang="cs-CZ" altLang="cs-CZ" smtClean="0">
                <a:latin typeface="Calibri" panose="020F0502020204030204" pitchFamily="34" charset="0"/>
              </a:rPr>
              <a:pPr/>
              <a:t>58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Zástupný symbol pro obrázek snímku 1">
            <a:extLst>
              <a:ext uri="{FF2B5EF4-FFF2-40B4-BE49-F238E27FC236}">
                <a16:creationId xmlns:a16="http://schemas.microsoft.com/office/drawing/2014/main" id="{E6E66F3E-69F3-4545-9539-D5E860C6E5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Zástupný symbol pro poznámky 2">
            <a:extLst>
              <a:ext uri="{FF2B5EF4-FFF2-40B4-BE49-F238E27FC236}">
                <a16:creationId xmlns:a16="http://schemas.microsoft.com/office/drawing/2014/main" id="{3CBE513F-7384-490C-A95E-476911FEF8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b="1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1800" b="1" dirty="0">
                <a:latin typeface="Comic Sans MS" panose="030F0702030302020204" pitchFamily="66" charset="0"/>
              </a:rPr>
              <a:t> </a:t>
            </a:r>
          </a:p>
          <a:p>
            <a:endParaRPr lang="cs-CZ" altLang="cs-CZ" dirty="0"/>
          </a:p>
        </p:txBody>
      </p:sp>
      <p:sp>
        <p:nvSpPr>
          <p:cNvPr id="116740" name="Zástupný symbol pro číslo snímku 3">
            <a:extLst>
              <a:ext uri="{FF2B5EF4-FFF2-40B4-BE49-F238E27FC236}">
                <a16:creationId xmlns:a16="http://schemas.microsoft.com/office/drawing/2014/main" id="{822A3739-9636-4ECC-A0E1-4D37DD726A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977527-842B-408B-A5CB-FEE1954D9540}" type="slidenum">
              <a:rPr lang="cs-CZ" altLang="cs-CZ" smtClean="0">
                <a:latin typeface="Calibri" panose="020F0502020204030204" pitchFamily="34" charset="0"/>
              </a:rPr>
              <a:pPr/>
              <a:t>59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Zástupný symbol pro obrázek snímku 1">
            <a:extLst>
              <a:ext uri="{FF2B5EF4-FFF2-40B4-BE49-F238E27FC236}">
                <a16:creationId xmlns:a16="http://schemas.microsoft.com/office/drawing/2014/main" id="{F2461BF0-D9A8-4E43-A861-F53E2E66FD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Zástupný symbol pro poznámky 2">
            <a:extLst>
              <a:ext uri="{FF2B5EF4-FFF2-40B4-BE49-F238E27FC236}">
                <a16:creationId xmlns:a16="http://schemas.microsoft.com/office/drawing/2014/main" id="{10FE3991-42B0-46C6-9E3F-C1B71370EE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118788" name="Zástupný symbol pro číslo snímku 3">
            <a:extLst>
              <a:ext uri="{FF2B5EF4-FFF2-40B4-BE49-F238E27FC236}">
                <a16:creationId xmlns:a16="http://schemas.microsoft.com/office/drawing/2014/main" id="{DA6B1B7D-C8AE-4A2A-9878-BBE8FADF99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2BCC99F-2AB9-47E9-BB39-FAE323F37263}" type="slidenum">
              <a:rPr lang="cs-CZ" altLang="cs-CZ" smtClean="0">
                <a:latin typeface="Calibri" panose="020F0502020204030204" pitchFamily="34" charset="0"/>
              </a:rPr>
              <a:pPr/>
              <a:t>60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Zástupný symbol pro obrázek snímku 1">
            <a:extLst>
              <a:ext uri="{FF2B5EF4-FFF2-40B4-BE49-F238E27FC236}">
                <a16:creationId xmlns:a16="http://schemas.microsoft.com/office/drawing/2014/main" id="{8D82235D-1695-4098-9E73-33E6945236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Zástupný symbol pro poznámky 2">
            <a:extLst>
              <a:ext uri="{FF2B5EF4-FFF2-40B4-BE49-F238E27FC236}">
                <a16:creationId xmlns:a16="http://schemas.microsoft.com/office/drawing/2014/main" id="{AECCAA6C-5FA3-4D3D-87EE-3BED40BDA7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>
              <a:ea typeface="Droid Sans Fallback"/>
              <a:cs typeface="FreeSans"/>
            </a:endParaRPr>
          </a:p>
        </p:txBody>
      </p:sp>
      <p:sp>
        <p:nvSpPr>
          <p:cNvPr id="120836" name="Zástupný symbol pro číslo snímku 3">
            <a:extLst>
              <a:ext uri="{FF2B5EF4-FFF2-40B4-BE49-F238E27FC236}">
                <a16:creationId xmlns:a16="http://schemas.microsoft.com/office/drawing/2014/main" id="{4E663AC9-A99A-4A89-A21E-2A1CF30878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E1F180-BEB4-44C2-9AC5-54CE78755887}" type="slidenum">
              <a:rPr lang="cs-CZ" altLang="cs-CZ" smtClean="0">
                <a:latin typeface="Calibri" panose="020F0502020204030204" pitchFamily="34" charset="0"/>
              </a:rPr>
              <a:pPr/>
              <a:t>61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Zástupný symbol pro obrázek snímku 1">
            <a:extLst>
              <a:ext uri="{FF2B5EF4-FFF2-40B4-BE49-F238E27FC236}">
                <a16:creationId xmlns:a16="http://schemas.microsoft.com/office/drawing/2014/main" id="{097E4CD1-F83C-449B-9D68-2E516B2991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Zástupný symbol pro poznámky 2">
            <a:extLst>
              <a:ext uri="{FF2B5EF4-FFF2-40B4-BE49-F238E27FC236}">
                <a16:creationId xmlns:a16="http://schemas.microsoft.com/office/drawing/2014/main" id="{EB2FD2DE-23CD-4D23-9C5B-B86E98A9C3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122884" name="Zástupný symbol pro číslo snímku 3">
            <a:extLst>
              <a:ext uri="{FF2B5EF4-FFF2-40B4-BE49-F238E27FC236}">
                <a16:creationId xmlns:a16="http://schemas.microsoft.com/office/drawing/2014/main" id="{A801C691-1A9E-4A22-A29B-CD511E793B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6DC495F-6091-4088-A809-21FC957380DD}" type="slidenum">
              <a:rPr lang="cs-CZ" altLang="cs-CZ" smtClean="0">
                <a:latin typeface="Calibri" panose="020F0502020204030204" pitchFamily="34" charset="0"/>
              </a:rPr>
              <a:pPr/>
              <a:t>62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Zástupný symbol pro obrázek snímku 1">
            <a:extLst>
              <a:ext uri="{FF2B5EF4-FFF2-40B4-BE49-F238E27FC236}">
                <a16:creationId xmlns:a16="http://schemas.microsoft.com/office/drawing/2014/main" id="{206679E5-914A-4DBE-8B6A-9F896675EC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05017AC-8F8D-475A-80D1-22C755C525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endParaRPr lang="cs-CZ" dirty="0"/>
          </a:p>
        </p:txBody>
      </p:sp>
      <p:sp>
        <p:nvSpPr>
          <p:cNvPr id="124932" name="Zástupný symbol pro číslo snímku 3">
            <a:extLst>
              <a:ext uri="{FF2B5EF4-FFF2-40B4-BE49-F238E27FC236}">
                <a16:creationId xmlns:a16="http://schemas.microsoft.com/office/drawing/2014/main" id="{0D2C9986-A485-4CFB-ACD6-004DB3F17D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73701FA-1F94-4006-AE80-6D50ADF684D1}" type="slidenum">
              <a:rPr lang="cs-CZ" altLang="cs-CZ" smtClean="0">
                <a:latin typeface="Calibri" panose="020F0502020204030204" pitchFamily="34" charset="0"/>
              </a:rPr>
              <a:pPr/>
              <a:t>63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7784BD87-1190-49B5-AC88-6129416E20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37374C-87F3-46BC-8D64-FEFF49F8C9B2}" type="slidenum">
              <a:rPr lang="cs-CZ" altLang="cs-CZ" sz="1300" smtClean="0">
                <a:latin typeface="Times New Roman" panose="02020603050405020304" pitchFamily="18" charset="0"/>
              </a:rPr>
              <a:pPr/>
              <a:t>6</a:t>
            </a:fld>
            <a:endParaRPr lang="cs-CZ" altLang="cs-CZ" sz="1300">
              <a:latin typeface="Times New Roman" panose="02020603050405020304" pitchFamily="18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CE0B1A55-0283-42B5-9294-4BF3448798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2DC86463-C7CB-4090-99E3-CCC9CA99C9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cs-CZ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>
            <a:extLst>
              <a:ext uri="{FF2B5EF4-FFF2-40B4-BE49-F238E27FC236}">
                <a16:creationId xmlns:a16="http://schemas.microsoft.com/office/drawing/2014/main" id="{FFBB084E-7309-4E6F-B7D6-B85A103477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Zástupný symbol pro poznámky 2">
            <a:extLst>
              <a:ext uri="{FF2B5EF4-FFF2-40B4-BE49-F238E27FC236}">
                <a16:creationId xmlns:a16="http://schemas.microsoft.com/office/drawing/2014/main" id="{3518283A-AEC9-4DED-9867-ED155C6E68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17412" name="Zástupný symbol pro číslo snímku 3">
            <a:extLst>
              <a:ext uri="{FF2B5EF4-FFF2-40B4-BE49-F238E27FC236}">
                <a16:creationId xmlns:a16="http://schemas.microsoft.com/office/drawing/2014/main" id="{C2A39708-7E92-41F2-B94D-548D16F8AD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0100E06-12D1-4B60-8513-85019ECC065A}" type="slidenum">
              <a:rPr lang="cs-CZ" altLang="cs-CZ" sz="1300" smtClean="0">
                <a:latin typeface="Times New Roman" panose="02020603050405020304" pitchFamily="18" charset="0"/>
              </a:rPr>
              <a:pPr/>
              <a:t>7</a:t>
            </a:fld>
            <a:endParaRPr lang="cs-CZ" altLang="cs-CZ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>
            <a:extLst>
              <a:ext uri="{FF2B5EF4-FFF2-40B4-BE49-F238E27FC236}">
                <a16:creationId xmlns:a16="http://schemas.microsoft.com/office/drawing/2014/main" id="{A4E86651-78A6-4DCD-B7E5-D0560FBA71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Zástupný symbol pro poznámky 2">
            <a:extLst>
              <a:ext uri="{FF2B5EF4-FFF2-40B4-BE49-F238E27FC236}">
                <a16:creationId xmlns:a16="http://schemas.microsoft.com/office/drawing/2014/main" id="{3835D232-0E59-4B3A-BF0D-1D4C956873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19460" name="Zástupný symbol pro číslo snímku 3">
            <a:extLst>
              <a:ext uri="{FF2B5EF4-FFF2-40B4-BE49-F238E27FC236}">
                <a16:creationId xmlns:a16="http://schemas.microsoft.com/office/drawing/2014/main" id="{1C195742-9334-48CF-BF8C-94096CAF1A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714B74-BA1E-4431-B3DE-186B657D861A}" type="slidenum">
              <a:rPr lang="cs-CZ" altLang="cs-CZ" sz="1300" smtClean="0">
                <a:latin typeface="Times New Roman" panose="02020603050405020304" pitchFamily="18" charset="0"/>
              </a:rPr>
              <a:pPr/>
              <a:t>8</a:t>
            </a:fld>
            <a:endParaRPr lang="cs-CZ" altLang="cs-CZ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>
            <a:extLst>
              <a:ext uri="{FF2B5EF4-FFF2-40B4-BE49-F238E27FC236}">
                <a16:creationId xmlns:a16="http://schemas.microsoft.com/office/drawing/2014/main" id="{3F26A1BB-F558-4CE7-9F42-CE012509AC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>
            <a:extLst>
              <a:ext uri="{FF2B5EF4-FFF2-40B4-BE49-F238E27FC236}">
                <a16:creationId xmlns:a16="http://schemas.microsoft.com/office/drawing/2014/main" id="{5048F128-95DA-4713-8636-E557CCB63A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21508" name="Zástupný symbol pro číslo snímku 3">
            <a:extLst>
              <a:ext uri="{FF2B5EF4-FFF2-40B4-BE49-F238E27FC236}">
                <a16:creationId xmlns:a16="http://schemas.microsoft.com/office/drawing/2014/main" id="{C90F238B-2419-4475-AE6D-B14C841989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BEC0F2A-797D-4F2B-BCC7-FAD3D76AE35B}" type="slidenum">
              <a:rPr lang="cs-CZ" altLang="cs-CZ" smtClean="0">
                <a:latin typeface="Calibri" panose="020F0502020204030204" pitchFamily="34" charset="0"/>
              </a:rPr>
              <a:pPr/>
              <a:t>9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E0045E-5828-4385-B357-B10906E7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1ED36-23F0-4BDF-AA3F-5B8E964226E5}" type="datetime1">
              <a:rPr lang="cs-CZ"/>
              <a:pPr>
                <a:defRPr/>
              </a:pPr>
              <a:t>16.05.2024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BA5316-7F57-4CC6-9BC9-FAF069A9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Lubomír Nátr 2009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4413E6-680A-490B-A90A-32E9D3F8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A3CFE-25C3-49B5-B1DD-5177F42258C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915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27FF50-450A-46ED-BA0D-C629C0511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47CE6-8D6E-433D-A78C-176B06A9BB4C}" type="datetime1">
              <a:rPr lang="cs-CZ"/>
              <a:pPr>
                <a:defRPr/>
              </a:pPr>
              <a:t>16.05.2024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94AA943-2BEA-45BE-9318-A6E6BF024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Lubomír Nátr 2009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547E95-C9BD-4899-BF88-754A1CDA9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45555-ED7A-424B-B0B3-965D36D870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241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9F449F-F07B-4C23-9240-19DD46111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0B761-B339-4A90-8B5E-233E1A4A3ACF}" type="datetime1">
              <a:rPr lang="cs-CZ"/>
              <a:pPr>
                <a:defRPr/>
              </a:pPr>
              <a:t>16.05.2024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68E9C7-C843-4055-9368-60ACB7F9C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Lubomír Nátr 2009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4E4F9A-CBA2-41BB-AB09-4B4F0CD8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98420-1539-4CFE-9FE5-79DCCA633DF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9391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D21C1D-99B2-4372-B8D2-75DA4F66E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ECF65-95F6-4240-9774-808C63BCBCA4}" type="datetime1">
              <a:rPr lang="cs-CZ"/>
              <a:pPr>
                <a:defRPr/>
              </a:pPr>
              <a:t>16.05.2024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D393EC-1F0E-4DF7-B856-F7A9AC898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Lubomír Nátr 2009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5FA8D0-365C-493C-8BB9-ACF7C2B35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81936-9052-4EAC-BB4C-50B47700BE0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42730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3960B7-B89F-461A-9703-3C2CD6D95B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D0D123-B03D-4AAD-8795-B5375B1914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D33DA1-742C-4BF4-B786-0133349931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CC089-35E8-4682-A812-FF300AB77DAE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070853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0BB3E6-FD48-476F-B44F-04CA928681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D544F2-6F82-4520-8026-CEF80C79F7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BD7FF9-8156-40A6-80B4-F3BAF8D3C7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0E878-F637-4DF9-9CFB-4F6764687CF0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614958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737EF3-A38A-4460-A48D-183932ADF6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08DE84-5B37-494F-BADB-4A32EEE8D4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0BC9CD-C224-4409-876C-ACC4330257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BA29C-7215-4D95-8337-4A8424247128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87020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A98FE8-FE01-45F7-B450-09B51C5453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3E8DFB-A140-4144-915B-D5D66C5055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9C30D0-22B7-4CDA-B14C-313931D969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60BEA-35AD-41D8-9D31-AC8AB5BF1322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779883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C72C113-CA72-4E77-A059-19830F90D2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CB93229-5D96-40C8-A1B0-92AC33963E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5287C84-FDDF-49A2-9A4D-04A5564C41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89B0B-1448-4449-8EEA-55D482E92657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540260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6BA5F8D-2C2B-4069-96A5-58AD66404B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B04899A-202D-44BD-B5B4-43569EA787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6E324C5-21A1-4273-902C-6D37B545A6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B8F21-ACAE-4C82-8221-C9E0051B6C12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602156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E0A190A-6893-419D-B91D-964927D4D5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3849FBD-BFDE-4DAA-A389-3DA2EAC09E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10080B3-087E-40D6-9BD6-F7CAD867A3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EA38F-497B-45BF-925F-E4E7C614FABD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778375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EA2DFB-FA35-4127-B4EE-5B8C19E0F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CB873-335E-437F-A6B8-A6350F5638D6}" type="datetime1">
              <a:rPr lang="cs-CZ"/>
              <a:pPr>
                <a:defRPr/>
              </a:pPr>
              <a:t>16.05.2024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D07B5A-450D-4358-9B69-2B7290AA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Lubomír Nátr 2009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42BEBA-34DA-4DD9-993C-BA42FC2A6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DBE16-48CE-450D-9C45-F6672D7AD76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246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52CED9-F76A-47FA-94A6-9C1A6DBACB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D30DB2-5D92-40FC-8A6E-FB0486036F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B292AD-35F9-4AD0-AB54-4F906D32CD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6B883-28BB-4A2F-99E5-AEF008252501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720800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5CDAF2-B255-4900-B611-63E6ACBC7E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4AD212-7E37-4862-9FA1-AD2702F433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37E771-F94C-4022-AA7B-2EAF636315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E9F42-765D-4248-BD55-F752AAB189FC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879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5937B8-3142-4287-87D3-8D29D2137E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CB4942-AF8E-4160-8786-F7103ACE1A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4FF75A-ABF3-4B3C-81EA-19CC1EF4B8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91B1C-67CF-4BA6-AB73-E08BA890B5CC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25596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81C322-73E1-462B-B96B-093F91C678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368DA0-4261-42FA-88F4-B331997D82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E237D4-641D-4C00-AE13-6102C4B5B0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61EDF-8714-45ED-8D6D-B729EB81D62A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84388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8739E1-412F-488A-8885-A5290386D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5D72B-50E5-4F27-BF82-8BF79E366ED4}" type="datetime1">
              <a:rPr lang="cs-CZ"/>
              <a:pPr>
                <a:defRPr/>
              </a:pPr>
              <a:t>16.05.2024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F497FB-1D87-476B-8C16-88423DC5C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Lubomír Nátr 2009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40121E0-2714-4EE8-84DA-65DE38251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F23D9-0DC4-4203-AE87-8D5DA830A7A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621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A59CA93D-0C6C-4B73-9886-E705C277F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AAEFF-EB08-48B8-B3B6-04FF55B7DB52}" type="datetime1">
              <a:rPr lang="cs-CZ"/>
              <a:pPr>
                <a:defRPr/>
              </a:pPr>
              <a:t>16.05.2024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66066F79-7005-4A3B-A27F-ACA5FB34B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Lubomír Nátr 2009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1D2351AF-F414-46C1-AEDA-671924FEF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E656D-6F3B-4131-91D0-A5142A0422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8350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F0536F47-00B4-4BC7-B573-9B6F9F3FE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458E7-2DE8-499D-BE6B-0588DDD72F39}" type="datetime1">
              <a:rPr lang="cs-CZ"/>
              <a:pPr>
                <a:defRPr/>
              </a:pPr>
              <a:t>16.05.2024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29B50764-E3B4-4770-91F6-A055609F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Lubomír Nátr 2009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9BFA1F3D-81BB-4D38-A3EC-B9BBA72D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1EA8D-00CC-4869-9FCB-0030250C7F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7770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E6574DD1-DF97-466E-A993-3F95E370B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7D352-199C-4F17-815A-5674B8CE4541}" type="datetime1">
              <a:rPr lang="cs-CZ"/>
              <a:pPr>
                <a:defRPr/>
              </a:pPr>
              <a:t>16.05.2024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96CB3A1B-F4EB-4371-BBE8-32F5B46C1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Lubomír Nátr 2009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9CBECB5A-733C-48ED-91DA-5F966F262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464C8-EBF4-4B6C-A332-96FD3CD2874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8443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63AB1B02-19AA-4200-B7FC-CEF9C1216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B1ECC-84D2-4B31-9C1C-F232A9D7B22F}" type="datetime1">
              <a:rPr lang="cs-CZ"/>
              <a:pPr>
                <a:defRPr/>
              </a:pPr>
              <a:t>16.05.2024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66CF911D-C517-47F8-869F-B1C741A9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Lubomír Nátr 2009</a:t>
            </a:r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AAE6FD9B-AEB3-49F4-BD74-AF6287598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2A75F-44E5-4217-8AA4-36B1D40881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0233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FC9AB1F-5CCC-41C2-B411-6B333D494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7E30C-6D4C-47E0-A97B-25B2DC1DA332}" type="datetime1">
              <a:rPr lang="cs-CZ"/>
              <a:pPr>
                <a:defRPr/>
              </a:pPr>
              <a:t>16.05.2024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CD59BFA-50AA-4156-B3FA-2741DF0B5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Lubomír Nátr 2009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C3DBF4C3-A021-4D36-B6A8-ECD423199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992EC-F168-44C9-90BF-918C8476B1E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8075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35378E0C-3D8A-4431-8FEE-A3AB3B7E0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76242-21C3-450F-83CE-2FB476D70B5E}" type="datetime1">
              <a:rPr lang="cs-CZ"/>
              <a:pPr>
                <a:defRPr/>
              </a:pPr>
              <a:t>16.05.2024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B41D9CA2-03D9-4A1F-A4ED-4ADEF5960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Lubomír Nátr 2009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0FCB522-8560-490C-8822-39CDAD4BB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97537-445D-4B16-B81E-803FF9A60FE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149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75312272-E1C2-41C3-939F-24AB97A33CA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C5476281-54D7-47EC-8812-50C9ACCC86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13CC9F-AFF3-48AF-A812-23CD93B548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A18166E-3126-4F22-9BC4-10DCE892BABD}" type="datetime1">
              <a:rPr lang="cs-CZ"/>
              <a:pPr>
                <a:defRPr/>
              </a:pPr>
              <a:t>16.05.2024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182F4B-312F-44A9-BEA9-549708644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Lubomír Nátr 2009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A44AED-674A-4CF3-A1D6-8D9828647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E388930-1AC5-4A92-BA7E-6CFC5BE9B6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3C32562-925B-4E04-B608-CBABB6B7CA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Klepnutím lze upravit styl předlohy nadpisů.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9BB70C75-F746-4727-8C43-D8B6F89AFA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Klepnutím lze upravit styly předlohy textu.</a:t>
            </a:r>
          </a:p>
          <a:p>
            <a:pPr lvl="1"/>
            <a:r>
              <a:rPr lang="en-US" altLang="cs-CZ"/>
              <a:t>Druhá úroveň</a:t>
            </a:r>
          </a:p>
          <a:p>
            <a:pPr lvl="2"/>
            <a:r>
              <a:rPr lang="en-US" altLang="cs-CZ"/>
              <a:t>Třetí úroveň</a:t>
            </a:r>
          </a:p>
          <a:p>
            <a:pPr lvl="3"/>
            <a:r>
              <a:rPr lang="en-US" altLang="cs-CZ"/>
              <a:t>Čtvrtá úroveň</a:t>
            </a:r>
          </a:p>
          <a:p>
            <a:pPr lvl="4"/>
            <a:r>
              <a:rPr lang="en-US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463AC0C-2051-4AC2-B7D0-7B5DE0CB79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F455CD1-B982-424E-BF8B-0F907B374DB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6BA6199-D626-449B-96C5-B3B5F13D2BD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6550EDF-10EF-4F7B-9142-75D2299CD094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jpe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0.png"/><Relationship Id="rId4" Type="http://schemas.openxmlformats.org/officeDocument/2006/relationships/image" Target="../media/image89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4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3.jpeg"/><Relationship Id="rId5" Type="http://schemas.openxmlformats.org/officeDocument/2006/relationships/image" Target="../media/image91.png"/><Relationship Id="rId4" Type="http://schemas.openxmlformats.org/officeDocument/2006/relationships/oleObject" Target="../embeddings/oleObject4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2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1.jpeg"/><Relationship Id="rId5" Type="http://schemas.openxmlformats.org/officeDocument/2006/relationships/image" Target="../media/image99.wmf"/><Relationship Id="rId4" Type="http://schemas.openxmlformats.org/officeDocument/2006/relationships/oleObject" Target="../embeddings/oleObject5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oleObject" Target="../embeddings/oleObject6.bin"/><Relationship Id="rId7" Type="http://schemas.openxmlformats.org/officeDocument/2006/relationships/image" Target="../media/image106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emf"/><Relationship Id="rId9" Type="http://schemas.openxmlformats.org/officeDocument/2006/relationships/image" Target="../media/image10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3.jpe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hyperlink" Target="http://visibleearth.nasa.gov/" TargetMode="External"/><Relationship Id="rId9" Type="http://schemas.openxmlformats.org/officeDocument/2006/relationships/image" Target="../media/image11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scarr@mun.ca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jpeg"/><Relationship Id="rId3" Type="http://schemas.openxmlformats.org/officeDocument/2006/relationships/image" Target="../media/image133.png"/><Relationship Id="rId7" Type="http://schemas.openxmlformats.org/officeDocument/2006/relationships/image" Target="../media/image137.jpeg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6.png"/><Relationship Id="rId11" Type="http://schemas.openxmlformats.org/officeDocument/2006/relationships/image" Target="../media/image141.jpeg"/><Relationship Id="rId5" Type="http://schemas.openxmlformats.org/officeDocument/2006/relationships/image" Target="../media/image135.jpeg"/><Relationship Id="rId10" Type="http://schemas.openxmlformats.org/officeDocument/2006/relationships/image" Target="../media/image140.jpe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7" Type="http://schemas.openxmlformats.org/officeDocument/2006/relationships/image" Target="../media/image16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5.png"/><Relationship Id="rId5" Type="http://schemas.openxmlformats.org/officeDocument/2006/relationships/image" Target="../media/image164.jpeg"/><Relationship Id="rId4" Type="http://schemas.openxmlformats.org/officeDocument/2006/relationships/hyperlink" Target="http://www.vitrogen.pl/eng/index.php?m=gallery&amp;s=foto&amp;fid=43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3.jpeg"/><Relationship Id="rId11" Type="http://schemas.openxmlformats.org/officeDocument/2006/relationships/image" Target="../media/image178.png"/><Relationship Id="rId5" Type="http://schemas.openxmlformats.org/officeDocument/2006/relationships/image" Target="../media/image172.jpeg"/><Relationship Id="rId10" Type="http://schemas.openxmlformats.org/officeDocument/2006/relationships/image" Target="../media/image177.png"/><Relationship Id="rId4" Type="http://schemas.openxmlformats.org/officeDocument/2006/relationships/image" Target="../media/image171.jpeg"/><Relationship Id="rId9" Type="http://schemas.openxmlformats.org/officeDocument/2006/relationships/image" Target="../media/image1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5">
            <a:extLst>
              <a:ext uri="{FF2B5EF4-FFF2-40B4-BE49-F238E27FC236}">
                <a16:creationId xmlns:a16="http://schemas.microsoft.com/office/drawing/2014/main" id="{A62A1E37-148C-4A19-B9BD-25B459E1C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650" y="1773238"/>
            <a:ext cx="7772400" cy="1470025"/>
          </a:xfrm>
        </p:spPr>
        <p:txBody>
          <a:bodyPr/>
          <a:lstStyle/>
          <a:p>
            <a:r>
              <a:rPr lang="cs-CZ" altLang="cs-CZ" b="1">
                <a:solidFill>
                  <a:schemeClr val="accent2"/>
                </a:solidFill>
              </a:rPr>
              <a:t>Rostliny v globálních cyklech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>
            <a:extLst>
              <a:ext uri="{FF2B5EF4-FFF2-40B4-BE49-F238E27FC236}">
                <a16:creationId xmlns:a16="http://schemas.microsoft.com/office/drawing/2014/main" id="{E6F6FF44-9769-41AF-9687-58B76E829C69}"/>
              </a:ext>
            </a:extLst>
          </p:cNvPr>
          <p:cNvGrpSpPr>
            <a:grpSpLocks/>
          </p:cNvGrpSpPr>
          <p:nvPr/>
        </p:nvGrpSpPr>
        <p:grpSpPr bwMode="auto">
          <a:xfrm>
            <a:off x="-36513" y="1412875"/>
            <a:ext cx="4103688" cy="3817938"/>
            <a:chOff x="-23" y="890"/>
            <a:chExt cx="2585" cy="2405"/>
          </a:xfrm>
        </p:grpSpPr>
        <p:pic>
          <p:nvPicPr>
            <p:cNvPr id="22540" name="Picture 3" descr="waf_newtree">
              <a:extLst>
                <a:ext uri="{FF2B5EF4-FFF2-40B4-BE49-F238E27FC236}">
                  <a16:creationId xmlns:a16="http://schemas.microsoft.com/office/drawing/2014/main" id="{4F973630-74C4-4304-A383-06C923D0F70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81"/>
              <a:ext cx="2254" cy="2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1" name="Rectangle 4">
              <a:extLst>
                <a:ext uri="{FF2B5EF4-FFF2-40B4-BE49-F238E27FC236}">
                  <a16:creationId xmlns:a16="http://schemas.microsoft.com/office/drawing/2014/main" id="{50AF09E8-093A-4C26-B48D-FE5BA4EEA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890"/>
              <a:ext cx="1020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542" name="Rectangle 5">
              <a:extLst>
                <a:ext uri="{FF2B5EF4-FFF2-40B4-BE49-F238E27FC236}">
                  <a16:creationId xmlns:a16="http://schemas.microsoft.com/office/drawing/2014/main" id="{3ADF041A-E8F3-4122-8126-ED9AB405C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" y="2387"/>
              <a:ext cx="1020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543" name="Rectangle 6">
              <a:extLst>
                <a:ext uri="{FF2B5EF4-FFF2-40B4-BE49-F238E27FC236}">
                  <a16:creationId xmlns:a16="http://schemas.microsoft.com/office/drawing/2014/main" id="{7716220F-DBCD-42F6-B6CF-25B703909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1" y="2205"/>
              <a:ext cx="1020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544" name="Rectangle 7">
              <a:extLst>
                <a:ext uri="{FF2B5EF4-FFF2-40B4-BE49-F238E27FC236}">
                  <a16:creationId xmlns:a16="http://schemas.microsoft.com/office/drawing/2014/main" id="{61E79AC9-14CE-49E6-A832-F5186614A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" y="2886"/>
              <a:ext cx="725" cy="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14376" name="Text Box 8">
            <a:extLst>
              <a:ext uri="{FF2B5EF4-FFF2-40B4-BE49-F238E27FC236}">
                <a16:creationId xmlns:a16="http://schemas.microsoft.com/office/drawing/2014/main" id="{C3C271F1-AB58-47A8-8D65-694DC3FB5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1484313"/>
            <a:ext cx="4608512" cy="439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800" dirty="0">
                <a:solidFill>
                  <a:srgbClr val="FF0000"/>
                </a:solidFill>
                <a:cs typeface="Arial" pitchFamily="34" charset="0"/>
              </a:rPr>
              <a:t>Ochlazovací kapacita lesa v krajině prostřednictvím evapotranspirace</a:t>
            </a:r>
            <a:endParaRPr lang="cs-CZ" sz="2800" dirty="0">
              <a:solidFill>
                <a:srgbClr val="000000"/>
              </a:solidFill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cs-CZ" sz="2000" dirty="0">
                <a:solidFill>
                  <a:srgbClr val="000000"/>
                </a:solidFill>
                <a:cs typeface="Arial" pitchFamily="34" charset="0"/>
              </a:rPr>
              <a:t>1 m</a:t>
            </a:r>
            <a:r>
              <a:rPr lang="cs-CZ" sz="2000" baseline="30000" dirty="0">
                <a:solidFill>
                  <a:srgbClr val="000000"/>
                </a:solidFill>
                <a:cs typeface="Arial" pitchFamily="34" charset="0"/>
              </a:rPr>
              <a:t>2</a:t>
            </a:r>
            <a:r>
              <a:rPr lang="cs-CZ" sz="2000" dirty="0">
                <a:solidFill>
                  <a:srgbClr val="000000"/>
                </a:solidFill>
                <a:cs typeface="Arial" pitchFamily="34" charset="0"/>
              </a:rPr>
              <a:t> ..…….. 4 litry vody za jeden den</a:t>
            </a:r>
          </a:p>
          <a:p>
            <a:pPr>
              <a:spcBef>
                <a:spcPct val="50000"/>
              </a:spcBef>
              <a:defRPr/>
            </a:pPr>
            <a:r>
              <a:rPr lang="cs-CZ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50 km</a:t>
            </a:r>
            <a:r>
              <a:rPr lang="cs-CZ" sz="20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2</a:t>
            </a:r>
            <a:r>
              <a:rPr lang="cs-CZ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….. 200 milionů litrů</a:t>
            </a:r>
            <a:r>
              <a:rPr lang="cs-CZ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        </a:t>
            </a:r>
          </a:p>
          <a:p>
            <a:pPr>
              <a:spcBef>
                <a:spcPct val="50000"/>
              </a:spcBef>
              <a:defRPr/>
            </a:pPr>
            <a:r>
              <a:rPr lang="cs-CZ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= přibližně stejné 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cs-CZ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množství energie jako 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cs-CZ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je vyprodukováno za 1 den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cs-CZ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ve všech elektrárnách v ČR</a:t>
            </a:r>
          </a:p>
        </p:txBody>
      </p:sp>
      <p:sp>
        <p:nvSpPr>
          <p:cNvPr id="314377" name="Oval 9">
            <a:extLst>
              <a:ext uri="{FF2B5EF4-FFF2-40B4-BE49-F238E27FC236}">
                <a16:creationId xmlns:a16="http://schemas.microsoft.com/office/drawing/2014/main" id="{785A3D36-7F8B-4BFE-84DA-43A00B40856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45744" y="2299494"/>
            <a:ext cx="2565400" cy="5688012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id="{D6F82F22-230D-4A09-8EFA-FA42D98DB9C8}"/>
              </a:ext>
            </a:extLst>
          </p:cNvPr>
          <p:cNvGrpSpPr>
            <a:grpSpLocks/>
          </p:cNvGrpSpPr>
          <p:nvPr/>
        </p:nvGrpSpPr>
        <p:grpSpPr bwMode="auto">
          <a:xfrm>
            <a:off x="8305800" y="1989138"/>
            <a:ext cx="838200" cy="4267200"/>
            <a:chOff x="4848" y="1296"/>
            <a:chExt cx="528" cy="2688"/>
          </a:xfrm>
        </p:grpSpPr>
        <p:sp>
          <p:nvSpPr>
            <p:cNvPr id="22538" name="AutoShape 11">
              <a:extLst>
                <a:ext uri="{FF2B5EF4-FFF2-40B4-BE49-F238E27FC236}">
                  <a16:creationId xmlns:a16="http://schemas.microsoft.com/office/drawing/2014/main" id="{54B10626-BE3F-4317-B426-4973DB9C9A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784005">
              <a:off x="4848" y="1296"/>
              <a:ext cx="528" cy="2160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0000FF"/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539" name="Oval 12">
              <a:extLst>
                <a:ext uri="{FF2B5EF4-FFF2-40B4-BE49-F238E27FC236}">
                  <a16:creationId xmlns:a16="http://schemas.microsoft.com/office/drawing/2014/main" id="{B34BD1E0-4A94-4F58-A84D-F4FE8D2E8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3600"/>
              <a:ext cx="240" cy="384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cs-CZ" sz="48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sp>
        <p:nvSpPr>
          <p:cNvPr id="22534" name="Rectangle 13">
            <a:extLst>
              <a:ext uri="{FF2B5EF4-FFF2-40B4-BE49-F238E27FC236}">
                <a16:creationId xmlns:a16="http://schemas.microsoft.com/office/drawing/2014/main" id="{1CF1B16E-BF51-4970-B0C4-0495914D2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268413"/>
          </a:xfrm>
          <a:prstGeom prst="rect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 b="1">
                <a:solidFill>
                  <a:srgbClr val="FFFFFF"/>
                </a:solidFill>
                <a:latin typeface="Arial" panose="020B0604020202020204" pitchFamily="34" charset="0"/>
              </a:rPr>
              <a:t>Energetická bilance  evapotranspirace lesa</a:t>
            </a:r>
            <a:endParaRPr lang="en-US" altLang="cs-CZ" sz="40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22535" name="Group 14">
            <a:extLst>
              <a:ext uri="{FF2B5EF4-FFF2-40B4-BE49-F238E27FC236}">
                <a16:creationId xmlns:a16="http://schemas.microsoft.com/office/drawing/2014/main" id="{D80CA1BC-3869-48C0-BB9A-E953D335F74A}"/>
              </a:ext>
            </a:extLst>
          </p:cNvPr>
          <p:cNvGrpSpPr>
            <a:grpSpLocks/>
          </p:cNvGrpSpPr>
          <p:nvPr/>
        </p:nvGrpSpPr>
        <p:grpSpPr bwMode="auto">
          <a:xfrm>
            <a:off x="0" y="6629400"/>
            <a:ext cx="9144000" cy="228600"/>
            <a:chOff x="0" y="4109"/>
            <a:chExt cx="5760" cy="227"/>
          </a:xfrm>
        </p:grpSpPr>
        <p:sp>
          <p:nvSpPr>
            <p:cNvPr id="22536" name="Text Box 15">
              <a:extLst>
                <a:ext uri="{FF2B5EF4-FFF2-40B4-BE49-F238E27FC236}">
                  <a16:creationId xmlns:a16="http://schemas.microsoft.com/office/drawing/2014/main" id="{368A6F4A-13B9-4205-91BF-C5276CADB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109"/>
              <a:ext cx="5760" cy="227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B130P</a:t>
              </a:r>
              <a:r>
                <a:rPr lang="cs-CZ" altLang="cs-CZ" sz="900" b="1">
                  <a:solidFill>
                    <a:srgbClr val="000000"/>
                  </a:solidFill>
                  <a:latin typeface="Arial" panose="020B0604020202020204" pitchFamily="34" charset="0"/>
                </a:rPr>
                <a:t>60, 68</a:t>
              </a:r>
              <a:r>
                <a:rPr lang="cs-CZ" altLang="cs-CZ" sz="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cs-CZ" altLang="cs-CZ" sz="900" b="1">
                  <a:solidFill>
                    <a:srgbClr val="000000"/>
                  </a:solidFill>
                  <a:latin typeface="Arial" panose="020B0604020202020204" pitchFamily="34" charset="0"/>
                </a:rPr>
                <a:t>Globální změny</a:t>
              </a:r>
              <a:r>
                <a:rPr lang="cs-CZ" altLang="cs-CZ" sz="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cs-CZ" altLang="cs-CZ" sz="900" b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http:/kfrserver.natur.cuni.cz/</a:t>
              </a:r>
              <a:r>
                <a:rPr lang="cs-CZ" altLang="cs-CZ" sz="900" b="1">
                  <a:solidFill>
                    <a:srgbClr val="3333FF"/>
                  </a:solidFill>
                  <a:latin typeface="Arial" panose="020B0604020202020204" pitchFamily="34" charset="0"/>
                </a:rPr>
                <a:t>global, </a:t>
              </a:r>
              <a:r>
                <a:rPr lang="cs-CZ" altLang="cs-CZ" sz="900" b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http:/kfrserver.natur.cuni.cz/</a:t>
              </a:r>
              <a:r>
                <a:rPr lang="cs-CZ" altLang="cs-CZ" sz="900" b="1">
                  <a:solidFill>
                    <a:srgbClr val="3333FF"/>
                  </a:solidFill>
                  <a:latin typeface="Arial" panose="020B0604020202020204" pitchFamily="34" charset="0"/>
                </a:rPr>
                <a:t>gztu, </a:t>
              </a:r>
              <a:r>
                <a:rPr lang="cs-CZ" altLang="cs-CZ" sz="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  <a:r>
                <a:rPr lang="cs-CZ" altLang="cs-CZ" sz="900" b="1">
                  <a:solidFill>
                    <a:srgbClr val="000000"/>
                  </a:solidFill>
                  <a:latin typeface="Arial" panose="020B0604020202020204" pitchFamily="34" charset="0"/>
                </a:rPr>
                <a:t>8</a:t>
              </a:r>
              <a:r>
                <a:rPr lang="cs-CZ" altLang="cs-CZ" sz="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altLang="cs-CZ" sz="900" b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Katedra fyziologie rostlin,  UK PřF,</a:t>
              </a:r>
              <a:r>
                <a:rPr lang="cs-CZ" altLang="cs-CZ" sz="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doc.Albrechtová</a:t>
              </a:r>
            </a:p>
          </p:txBody>
        </p:sp>
        <p:pic>
          <p:nvPicPr>
            <p:cNvPr id="22537" name="Picture 16">
              <a:extLst>
                <a:ext uri="{FF2B5EF4-FFF2-40B4-BE49-F238E27FC236}">
                  <a16:creationId xmlns:a16="http://schemas.microsoft.com/office/drawing/2014/main" id="{8B29CB64-2687-483C-B264-D68C5785A2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3" y="4128"/>
              <a:ext cx="137" cy="192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377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>
            <a:extLst>
              <a:ext uri="{FF2B5EF4-FFF2-40B4-BE49-F238E27FC236}">
                <a16:creationId xmlns:a16="http://schemas.microsoft.com/office/drawing/2014/main" id="{012FD3F3-F568-467B-8A36-79D984D262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41488" y="1430338"/>
          <a:ext cx="5659437" cy="399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0" name="SPW 6.0 Graph" r:id="rId4" imgW="5660136" imgH="3996842" progId="SigmaPlotGraphicObject.8">
                  <p:embed/>
                </p:oleObj>
              </mc:Choice>
              <mc:Fallback>
                <p:oleObj name="SPW 6.0 Graph" r:id="rId4" imgW="5660136" imgH="3996842" progId="SigmaPlotGraphicObjec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1488" y="1430338"/>
                        <a:ext cx="5659437" cy="399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579" name="Group 4">
            <a:extLst>
              <a:ext uri="{FF2B5EF4-FFF2-40B4-BE49-F238E27FC236}">
                <a16:creationId xmlns:a16="http://schemas.microsoft.com/office/drawing/2014/main" id="{FC80920F-F846-442F-BF94-B254E7DCD45A}"/>
              </a:ext>
            </a:extLst>
          </p:cNvPr>
          <p:cNvGrpSpPr>
            <a:grpSpLocks/>
          </p:cNvGrpSpPr>
          <p:nvPr/>
        </p:nvGrpSpPr>
        <p:grpSpPr bwMode="auto">
          <a:xfrm>
            <a:off x="0" y="6583363"/>
            <a:ext cx="9144000" cy="350837"/>
            <a:chOff x="0" y="4099"/>
            <a:chExt cx="5760" cy="221"/>
          </a:xfrm>
        </p:grpSpPr>
        <p:sp>
          <p:nvSpPr>
            <p:cNvPr id="24584" name="Rectangle 5">
              <a:extLst>
                <a:ext uri="{FF2B5EF4-FFF2-40B4-BE49-F238E27FC236}">
                  <a16:creationId xmlns:a16="http://schemas.microsoft.com/office/drawing/2014/main" id="{E0D29A92-67E7-4C65-A649-A33C8C056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099"/>
              <a:ext cx="5760" cy="192"/>
            </a:xfrm>
            <a:prstGeom prst="rect">
              <a:avLst/>
            </a:pr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latin typeface="Arial" panose="020B0604020202020204" pitchFamily="34" charset="0"/>
              </a:endParaRPr>
            </a:p>
          </p:txBody>
        </p:sp>
        <p:pic>
          <p:nvPicPr>
            <p:cNvPr id="24585" name="Picture 6" descr="P:\kfr\web materialy\loga\KFR\logo_bez.tif">
              <a:extLst>
                <a:ext uri="{FF2B5EF4-FFF2-40B4-BE49-F238E27FC236}">
                  <a16:creationId xmlns:a16="http://schemas.microsoft.com/office/drawing/2014/main" id="{FC516549-A41D-49EF-9A40-8056ADA8F2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99"/>
              <a:ext cx="11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6" name="Text Box 7">
              <a:extLst>
                <a:ext uri="{FF2B5EF4-FFF2-40B4-BE49-F238E27FC236}">
                  <a16:creationId xmlns:a16="http://schemas.microsoft.com/office/drawing/2014/main" id="{A4D94CEF-7524-4F7F-9D41-2C0C610D67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4147"/>
              <a:ext cx="41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b="1">
                  <a:latin typeface="Arial" panose="020B0604020202020204" pitchFamily="34" charset="0"/>
                </a:rPr>
                <a:t>Jana Albrechtová, </a:t>
              </a:r>
              <a:r>
                <a:rPr lang="cs-CZ" altLang="cs-CZ" sz="1000" b="1">
                  <a:solidFill>
                    <a:srgbClr val="006666"/>
                  </a:solidFill>
                  <a:latin typeface="Arial" panose="020B0604020202020204" pitchFamily="34" charset="0"/>
                </a:rPr>
                <a:t>Katedra experimentální biologie rostlin, PřF UK v Praze</a:t>
              </a:r>
            </a:p>
          </p:txBody>
        </p:sp>
      </p:grpSp>
      <p:sp>
        <p:nvSpPr>
          <p:cNvPr id="24580" name="TextovéPole 8">
            <a:extLst>
              <a:ext uri="{FF2B5EF4-FFF2-40B4-BE49-F238E27FC236}">
                <a16:creationId xmlns:a16="http://schemas.microsoft.com/office/drawing/2014/main" id="{94538C14-D9D2-4EEF-9A3C-EC3F3CE21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5715000"/>
            <a:ext cx="836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(Jsou ovšem i jiné varianty auto- a heterotrofie, ne však u rostlin a živočichů/hub)</a:t>
            </a:r>
          </a:p>
        </p:txBody>
      </p:sp>
      <p:sp>
        <p:nvSpPr>
          <p:cNvPr id="24581" name="Oval 5">
            <a:extLst>
              <a:ext uri="{FF2B5EF4-FFF2-40B4-BE49-F238E27FC236}">
                <a16:creationId xmlns:a16="http://schemas.microsoft.com/office/drawing/2014/main" id="{82C7C9FE-C46E-4595-BB58-82CD9D02D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620713"/>
            <a:ext cx="1295400" cy="1295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Jaderné</a:t>
            </a:r>
            <a:br>
              <a:rPr lang="cs-CZ" altLang="cs-CZ" sz="1800"/>
            </a:br>
            <a:r>
              <a:rPr lang="cs-CZ" altLang="cs-CZ" sz="1800"/>
              <a:t>reakce</a:t>
            </a:r>
          </a:p>
        </p:txBody>
      </p:sp>
      <p:sp>
        <p:nvSpPr>
          <p:cNvPr id="24582" name="Text Box 10">
            <a:extLst>
              <a:ext uri="{FF2B5EF4-FFF2-40B4-BE49-F238E27FC236}">
                <a16:creationId xmlns:a16="http://schemas.microsoft.com/office/drawing/2014/main" id="{4CE2F77C-0946-46EB-9B10-9CC0F8657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1484313"/>
            <a:ext cx="7667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Záření</a:t>
            </a:r>
          </a:p>
        </p:txBody>
      </p:sp>
      <p:sp>
        <p:nvSpPr>
          <p:cNvPr id="24583" name="Text Box 3">
            <a:extLst>
              <a:ext uri="{FF2B5EF4-FFF2-40B4-BE49-F238E27FC236}">
                <a16:creationId xmlns:a16="http://schemas.microsoft.com/office/drawing/2014/main" id="{EF0F6C2A-60C2-4250-9CAC-24AF4B309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5888"/>
            <a:ext cx="8713788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ahoma" panose="020B0604030504040204" pitchFamily="34" charset="0"/>
              </a:rPr>
              <a:t>cyklus kyslíku je přes fotosyntézu intimně propojen s cyklem C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obrat geol Westbr">
            <a:extLst>
              <a:ext uri="{FF2B5EF4-FFF2-40B4-BE49-F238E27FC236}">
                <a16:creationId xmlns:a16="http://schemas.microsoft.com/office/drawing/2014/main" id="{0D258BF1-4A9E-41C8-A186-876BC258D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260350"/>
            <a:ext cx="5540375" cy="59769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EBCDEB9B-37E4-4B98-A429-ED3F28D5A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6400800"/>
            <a:ext cx="127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</a:rPr>
              <a:t>Westbroek</a:t>
            </a:r>
          </a:p>
        </p:txBody>
      </p:sp>
      <p:sp>
        <p:nvSpPr>
          <p:cNvPr id="26628" name="Line 4">
            <a:extLst>
              <a:ext uri="{FF2B5EF4-FFF2-40B4-BE49-F238E27FC236}">
                <a16:creationId xmlns:a16="http://schemas.microsoft.com/office/drawing/2014/main" id="{C5250C9A-121F-4E60-AE4E-91C5B92242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1650" y="1773238"/>
            <a:ext cx="6477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29" name="Line 4">
            <a:extLst>
              <a:ext uri="{FF2B5EF4-FFF2-40B4-BE49-F238E27FC236}">
                <a16:creationId xmlns:a16="http://schemas.microsoft.com/office/drawing/2014/main" id="{A7FC9C63-ECF6-4FCF-85F4-9F3E538B25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1650" y="2060575"/>
            <a:ext cx="6477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>
            <a:extLst>
              <a:ext uri="{FF2B5EF4-FFF2-40B4-BE49-F238E27FC236}">
                <a16:creationId xmlns:a16="http://schemas.microsoft.com/office/drawing/2014/main" id="{B36C7CC4-6DBD-4132-B306-05DD1F885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3" y="166688"/>
            <a:ext cx="40973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/>
              <a:t>Photosynthesis during the history of Earth</a:t>
            </a:r>
          </a:p>
        </p:txBody>
      </p:sp>
      <p:pic>
        <p:nvPicPr>
          <p:cNvPr id="28675" name="Picture 5" descr="D:\ppt\ObrSkenyUpravenyProPPT\NATR\LawlorVyvojFtsAtmosfera.jpg">
            <a:extLst>
              <a:ext uri="{FF2B5EF4-FFF2-40B4-BE49-F238E27FC236}">
                <a16:creationId xmlns:a16="http://schemas.microsoft.com/office/drawing/2014/main" id="{BD5FBA75-DE6E-40ED-9327-5213AF38E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7010400" cy="586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C0394CB1-798D-4860-8D4C-6EF42B3651ED}"/>
              </a:ext>
            </a:extLst>
          </p:cNvPr>
          <p:cNvSpPr/>
          <p:nvPr/>
        </p:nvSpPr>
        <p:spPr>
          <a:xfrm>
            <a:off x="3708400" y="1341438"/>
            <a:ext cx="1295400" cy="574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8677" name="Text Box 4">
            <a:extLst>
              <a:ext uri="{FF2B5EF4-FFF2-40B4-BE49-F238E27FC236}">
                <a16:creationId xmlns:a16="http://schemas.microsoft.com/office/drawing/2014/main" id="{23DBFBA9-2A09-41E6-B5BE-910A2524D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33400"/>
            <a:ext cx="1509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Lawlor, 1993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7D2FA628-D6B6-48FC-BB43-84EBE1E07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867400"/>
            <a:ext cx="2686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latin typeface="Times New Roman" panose="02020603050405020304" pitchFamily="18" charset="0"/>
              </a:rPr>
              <a:t>Campbell &amp; Reece 2002</a:t>
            </a: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91EF5430-51AC-4B19-B26C-5A20BD9F6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57200"/>
            <a:ext cx="397351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Times New Roman" panose="02020603050405020304" pitchFamily="18" charset="0"/>
              </a:rPr>
              <a:t>Stromatolites</a:t>
            </a:r>
            <a:r>
              <a:rPr lang="en-US" altLang="cs-CZ" sz="2400">
                <a:latin typeface="Times New Roman" panose="02020603050405020304" pitchFamily="18" charset="0"/>
              </a:rPr>
              <a:t>, modern “rock”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</a:rPr>
              <a:t>formations built as sediment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</a:rPr>
              <a:t>sticks to mats of bacteria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</a:rPr>
              <a:t>(Australia, ~3,000 yr old)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31D90F54-4A55-4474-A3E4-035F1E2C5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3089275"/>
            <a:ext cx="25939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</a:rPr>
              <a:t>Fossil stromatolite,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</a:rPr>
              <a:t>~ 3.5 billion yr old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36A035EA-9ADF-4182-9570-54581DF11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5070475"/>
            <a:ext cx="84010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</a:rPr>
              <a:t>The age of fossil stromatolites suggest bacteria may have appeared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</a:rPr>
              <a:t>  almost as soon as the planet was cool enough to permit life,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</a:rPr>
              <a:t>  ~</a:t>
            </a:r>
            <a:r>
              <a:rPr lang="en-US" altLang="cs-CZ" sz="2400" b="1">
                <a:latin typeface="Times New Roman" panose="02020603050405020304" pitchFamily="18" charset="0"/>
              </a:rPr>
              <a:t>3.9</a:t>
            </a:r>
            <a:r>
              <a:rPr lang="en-US" altLang="cs-CZ" sz="2400">
                <a:latin typeface="Times New Roman" panose="02020603050405020304" pitchFamily="18" charset="0"/>
              </a:rPr>
              <a:t> </a:t>
            </a:r>
            <a:r>
              <a:rPr lang="en-US" altLang="cs-CZ" sz="2400" b="1">
                <a:latin typeface="Times New Roman" panose="02020603050405020304" pitchFamily="18" charset="0"/>
              </a:rPr>
              <a:t>billion</a:t>
            </a:r>
            <a:r>
              <a:rPr lang="en-US" altLang="cs-CZ" sz="2400">
                <a:latin typeface="Times New Roman" panose="02020603050405020304" pitchFamily="18" charset="0"/>
              </a:rPr>
              <a:t> years ago (MY)</a:t>
            </a:r>
          </a:p>
        </p:txBody>
      </p:sp>
      <p:pic>
        <p:nvPicPr>
          <p:cNvPr id="30726" name="Picture 6" descr="C:\Documents and Settings\pkrug\Desktop\aaaaaaaaaaaaaa.jpg">
            <a:extLst>
              <a:ext uri="{FF2B5EF4-FFF2-40B4-BE49-F238E27FC236}">
                <a16:creationId xmlns:a16="http://schemas.microsoft.com/office/drawing/2014/main" id="{A7BD21AF-0F14-47ED-8BA6-8B1E634DF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4876800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7" name="Group 7">
            <a:extLst>
              <a:ext uri="{FF2B5EF4-FFF2-40B4-BE49-F238E27FC236}">
                <a16:creationId xmlns:a16="http://schemas.microsoft.com/office/drawing/2014/main" id="{15830DDF-0B31-46D9-8F57-063F77134CBF}"/>
              </a:ext>
            </a:extLst>
          </p:cNvPr>
          <p:cNvGrpSpPr>
            <a:grpSpLocks/>
          </p:cNvGrpSpPr>
          <p:nvPr/>
        </p:nvGrpSpPr>
        <p:grpSpPr bwMode="auto">
          <a:xfrm>
            <a:off x="0" y="6583363"/>
            <a:ext cx="9144000" cy="350837"/>
            <a:chOff x="0" y="4099"/>
            <a:chExt cx="5760" cy="221"/>
          </a:xfrm>
        </p:grpSpPr>
        <p:sp>
          <p:nvSpPr>
            <p:cNvPr id="30729" name="Rectangle 8">
              <a:extLst>
                <a:ext uri="{FF2B5EF4-FFF2-40B4-BE49-F238E27FC236}">
                  <a16:creationId xmlns:a16="http://schemas.microsoft.com/office/drawing/2014/main" id="{F2155E00-E110-42FD-AC47-B754D8109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099"/>
              <a:ext cx="5760" cy="192"/>
            </a:xfrm>
            <a:prstGeom prst="rect">
              <a:avLst/>
            </a:pr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latin typeface="Arial" panose="020B0604020202020204" pitchFamily="34" charset="0"/>
              </a:endParaRPr>
            </a:p>
          </p:txBody>
        </p:sp>
        <p:pic>
          <p:nvPicPr>
            <p:cNvPr id="30730" name="Picture 9" descr="P:\kfr\web materialy\loga\KFR\logo_bez.tif">
              <a:extLst>
                <a:ext uri="{FF2B5EF4-FFF2-40B4-BE49-F238E27FC236}">
                  <a16:creationId xmlns:a16="http://schemas.microsoft.com/office/drawing/2014/main" id="{3FCF958C-CAA0-4C31-8A45-8520DA5A73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99"/>
              <a:ext cx="11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1" name="Text Box 10">
              <a:extLst>
                <a:ext uri="{FF2B5EF4-FFF2-40B4-BE49-F238E27FC236}">
                  <a16:creationId xmlns:a16="http://schemas.microsoft.com/office/drawing/2014/main" id="{DC219961-DB5C-4C23-BA6A-3D5F456F48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4147"/>
              <a:ext cx="41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b="1">
                  <a:latin typeface="Arial" panose="020B0604020202020204" pitchFamily="34" charset="0"/>
                </a:rPr>
                <a:t>Jana Albrechtová, </a:t>
              </a:r>
              <a:r>
                <a:rPr lang="cs-CZ" altLang="cs-CZ" sz="1000" b="1">
                  <a:solidFill>
                    <a:srgbClr val="006666"/>
                  </a:solidFill>
                  <a:latin typeface="Arial" panose="020B0604020202020204" pitchFamily="34" charset="0"/>
                </a:rPr>
                <a:t>Katedra experimentální biologie rostlin, PřF UK v Praze</a:t>
              </a:r>
            </a:p>
          </p:txBody>
        </p:sp>
        <p:sp>
          <p:nvSpPr>
            <p:cNvPr id="30732" name="Text Box 11">
              <a:extLst>
                <a:ext uri="{FF2B5EF4-FFF2-40B4-BE49-F238E27FC236}">
                  <a16:creationId xmlns:a16="http://schemas.microsoft.com/office/drawing/2014/main" id="{6132CA79-1E5A-4E5F-B4DD-05519E57A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4147"/>
              <a:ext cx="7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b="1">
                  <a:solidFill>
                    <a:srgbClr val="006666"/>
                  </a:solidFill>
                  <a:latin typeface="Arial" panose="020B0604020202020204" pitchFamily="34" charset="0"/>
                </a:rPr>
                <a:t>2010</a:t>
              </a:r>
            </a:p>
          </p:txBody>
        </p:sp>
      </p:grpSp>
      <p:sp>
        <p:nvSpPr>
          <p:cNvPr id="30728" name="Rectangle 4">
            <a:extLst>
              <a:ext uri="{FF2B5EF4-FFF2-40B4-BE49-F238E27FC236}">
                <a16:creationId xmlns:a16="http://schemas.microsoft.com/office/drawing/2014/main" id="{97806BFA-8CBF-489E-B215-E1FF524A7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Význam suchozemských a vodních (oceány) rostlin v cyklu uhlíku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2">
            <a:extLst>
              <a:ext uri="{FF2B5EF4-FFF2-40B4-BE49-F238E27FC236}">
                <a16:creationId xmlns:a16="http://schemas.microsoft.com/office/drawing/2014/main" id="{CC9EFC9F-E16A-400A-B523-72281080C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282575"/>
            <a:ext cx="509905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Obdélník 3">
            <a:extLst>
              <a:ext uri="{FF2B5EF4-FFF2-40B4-BE49-F238E27FC236}">
                <a16:creationId xmlns:a16="http://schemas.microsoft.com/office/drawing/2014/main" id="{882AC477-DAEC-47F8-88F3-094BE9D2D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17195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https://www.ehleringer.net/uploads/3/1/8/3/31835701/bowling.pdf</a:t>
            </a:r>
          </a:p>
        </p:txBody>
      </p:sp>
      <p:pic>
        <p:nvPicPr>
          <p:cNvPr id="32772" name="Picture 2" descr="shift 13C 3">
            <a:extLst>
              <a:ext uri="{FF2B5EF4-FFF2-40B4-BE49-F238E27FC236}">
                <a16:creationId xmlns:a16="http://schemas.microsoft.com/office/drawing/2014/main" id="{4997AED6-5118-4F4D-AA02-68635FB43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484313"/>
            <a:ext cx="3609975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P:\anatomie_JA\GLOBE\CD_GLOBE_2007\CCdiagram-cesky.jpg">
            <a:extLst>
              <a:ext uri="{FF2B5EF4-FFF2-40B4-BE49-F238E27FC236}">
                <a16:creationId xmlns:a16="http://schemas.microsoft.com/office/drawing/2014/main" id="{C5B18D4E-8F50-4E36-A089-44667EC97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8653"/>
          <a:stretch>
            <a:fillRect/>
          </a:stretch>
        </p:blipFill>
        <p:spPr bwMode="auto">
          <a:xfrm>
            <a:off x="0" y="981075"/>
            <a:ext cx="6629400" cy="51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4">
            <a:extLst>
              <a:ext uri="{FF2B5EF4-FFF2-40B4-BE49-F238E27FC236}">
                <a16:creationId xmlns:a16="http://schemas.microsoft.com/office/drawing/2014/main" id="{AD5D21B3-5D30-458D-90E6-81854B19A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>
                <a:solidFill>
                  <a:schemeClr val="bg1"/>
                </a:solidFill>
                <a:latin typeface="Arial Black" panose="020B0A04020102020204" pitchFamily="34" charset="0"/>
              </a:rPr>
              <a:t>Globální cyklus uhlíku: Role rostlin</a:t>
            </a:r>
            <a:endParaRPr lang="en-US" altLang="cs-CZ" sz="28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4820" name="Group 16">
            <a:extLst>
              <a:ext uri="{FF2B5EF4-FFF2-40B4-BE49-F238E27FC236}">
                <a16:creationId xmlns:a16="http://schemas.microsoft.com/office/drawing/2014/main" id="{33B93C04-4317-41B7-9C91-A725F33FD8FD}"/>
              </a:ext>
            </a:extLst>
          </p:cNvPr>
          <p:cNvGrpSpPr>
            <a:grpSpLocks/>
          </p:cNvGrpSpPr>
          <p:nvPr/>
        </p:nvGrpSpPr>
        <p:grpSpPr bwMode="auto">
          <a:xfrm>
            <a:off x="0" y="6583363"/>
            <a:ext cx="9144000" cy="350837"/>
            <a:chOff x="0" y="4099"/>
            <a:chExt cx="5760" cy="221"/>
          </a:xfrm>
        </p:grpSpPr>
        <p:sp>
          <p:nvSpPr>
            <p:cNvPr id="34823" name="Rectangle 17">
              <a:extLst>
                <a:ext uri="{FF2B5EF4-FFF2-40B4-BE49-F238E27FC236}">
                  <a16:creationId xmlns:a16="http://schemas.microsoft.com/office/drawing/2014/main" id="{E37165D4-EA04-497D-BE6F-8EDA2C4C82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099"/>
              <a:ext cx="5760" cy="192"/>
            </a:xfrm>
            <a:prstGeom prst="rect">
              <a:avLst/>
            </a:pr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latin typeface="Arial" panose="020B0604020202020204" pitchFamily="34" charset="0"/>
              </a:endParaRPr>
            </a:p>
          </p:txBody>
        </p:sp>
        <p:pic>
          <p:nvPicPr>
            <p:cNvPr id="34824" name="Picture 18" descr="P:\kfr\web materialy\loga\KFR\logo_bez.tif">
              <a:extLst>
                <a:ext uri="{FF2B5EF4-FFF2-40B4-BE49-F238E27FC236}">
                  <a16:creationId xmlns:a16="http://schemas.microsoft.com/office/drawing/2014/main" id="{2BBB1E35-0425-401A-843A-B71266962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99"/>
              <a:ext cx="11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5" name="Text Box 19">
              <a:extLst>
                <a:ext uri="{FF2B5EF4-FFF2-40B4-BE49-F238E27FC236}">
                  <a16:creationId xmlns:a16="http://schemas.microsoft.com/office/drawing/2014/main" id="{C338274F-9980-4321-9B0C-21EB6A02B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4147"/>
              <a:ext cx="41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b="1">
                  <a:latin typeface="Arial" panose="020B0604020202020204" pitchFamily="34" charset="0"/>
                </a:rPr>
                <a:t>Jana Albrechtová, </a:t>
              </a:r>
              <a:r>
                <a:rPr lang="cs-CZ" altLang="cs-CZ" sz="1000" b="1">
                  <a:solidFill>
                    <a:srgbClr val="006666"/>
                  </a:solidFill>
                  <a:latin typeface="Arial" panose="020B0604020202020204" pitchFamily="34" charset="0"/>
                </a:rPr>
                <a:t>Katedra experimentální biologie rostlin, PřF UK v Praze</a:t>
              </a:r>
            </a:p>
          </p:txBody>
        </p:sp>
      </p:grpSp>
      <p:sp>
        <p:nvSpPr>
          <p:cNvPr id="34821" name="Rectangle 4">
            <a:extLst>
              <a:ext uri="{FF2B5EF4-FFF2-40B4-BE49-F238E27FC236}">
                <a16:creationId xmlns:a16="http://schemas.microsoft.com/office/drawing/2014/main" id="{AB6851D0-1D5D-4542-9C3F-73A5AAB20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Popis globálního cyklu uhlíku</a:t>
            </a:r>
          </a:p>
        </p:txBody>
      </p:sp>
      <p:sp>
        <p:nvSpPr>
          <p:cNvPr id="34822" name="Rectangle 1026">
            <a:extLst>
              <a:ext uri="{FF2B5EF4-FFF2-40B4-BE49-F238E27FC236}">
                <a16:creationId xmlns:a16="http://schemas.microsoft.com/office/drawing/2014/main" id="{62185EBD-3342-432F-92C4-9FE89B27E8EB}"/>
              </a:ext>
            </a:extLst>
          </p:cNvPr>
          <p:cNvSpPr>
            <a:spLocks/>
          </p:cNvSpPr>
          <p:nvPr/>
        </p:nvSpPr>
        <p:spPr bwMode="auto">
          <a:xfrm>
            <a:off x="6659563" y="1341438"/>
            <a:ext cx="202723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cs-CZ" sz="800"/>
          </a:p>
          <a:p>
            <a:r>
              <a:rPr lang="cs-CZ" altLang="cs-CZ" sz="2000"/>
              <a:t>Lesy obsahují okolo</a:t>
            </a:r>
            <a:r>
              <a:rPr lang="en-US" altLang="cs-CZ" sz="2000"/>
              <a:t> 50</a:t>
            </a:r>
            <a:r>
              <a:rPr lang="cs-CZ" altLang="cs-CZ" sz="2000"/>
              <a:t> </a:t>
            </a:r>
            <a:r>
              <a:rPr lang="en-US" altLang="cs-CZ" sz="2000"/>
              <a:t>% </a:t>
            </a:r>
            <a:r>
              <a:rPr lang="cs-CZ" altLang="cs-CZ" sz="2000"/>
              <a:t>celkového uhlíku na pevninách </a:t>
            </a:r>
            <a:r>
              <a:rPr lang="en-US" altLang="cs-CZ" sz="2000"/>
              <a:t>(1</a:t>
            </a:r>
            <a:r>
              <a:rPr lang="cs-CZ" altLang="cs-CZ" sz="2000"/>
              <a:t> </a:t>
            </a:r>
            <a:r>
              <a:rPr lang="en-US" altLang="cs-CZ" sz="2000"/>
              <a:t>150 gT)</a:t>
            </a:r>
          </a:p>
          <a:p>
            <a:pPr lvl="1"/>
            <a:r>
              <a:rPr lang="cs-CZ" altLang="cs-CZ" sz="1800"/>
              <a:t>Okolo </a:t>
            </a:r>
            <a:r>
              <a:rPr lang="en-US" altLang="cs-CZ" sz="1800"/>
              <a:t>½ </a:t>
            </a:r>
            <a:r>
              <a:rPr lang="cs-CZ" altLang="cs-CZ" sz="1800"/>
              <a:t>z toho: stromy</a:t>
            </a:r>
            <a:endParaRPr lang="en-US" altLang="cs-CZ" sz="1800"/>
          </a:p>
          <a:p>
            <a:pPr lvl="1"/>
            <a:r>
              <a:rPr lang="cs-CZ" altLang="cs-CZ" sz="1800"/>
              <a:t>Boreální lesy jsou největším zásobníkem uhlíku</a:t>
            </a:r>
            <a:endParaRPr lang="en-US" altLang="cs-CZ" sz="1800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9">
            <a:extLst>
              <a:ext uri="{FF2B5EF4-FFF2-40B4-BE49-F238E27FC236}">
                <a16:creationId xmlns:a16="http://schemas.microsoft.com/office/drawing/2014/main" id="{16C12FF3-A5C5-4866-8E7E-995342765714}"/>
              </a:ext>
            </a:extLst>
          </p:cNvPr>
          <p:cNvGrpSpPr>
            <a:grpSpLocks/>
          </p:cNvGrpSpPr>
          <p:nvPr/>
        </p:nvGrpSpPr>
        <p:grpSpPr bwMode="auto">
          <a:xfrm>
            <a:off x="0" y="6583363"/>
            <a:ext cx="9144000" cy="350837"/>
            <a:chOff x="0" y="4099"/>
            <a:chExt cx="5760" cy="221"/>
          </a:xfrm>
        </p:grpSpPr>
        <p:sp>
          <p:nvSpPr>
            <p:cNvPr id="36871" name="Rectangle 10">
              <a:extLst>
                <a:ext uri="{FF2B5EF4-FFF2-40B4-BE49-F238E27FC236}">
                  <a16:creationId xmlns:a16="http://schemas.microsoft.com/office/drawing/2014/main" id="{69638DB7-3B4F-4262-BBD9-B37E3BE76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099"/>
              <a:ext cx="5760" cy="192"/>
            </a:xfrm>
            <a:prstGeom prst="rect">
              <a:avLst/>
            </a:pr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latin typeface="Arial" panose="020B0604020202020204" pitchFamily="34" charset="0"/>
              </a:endParaRPr>
            </a:p>
          </p:txBody>
        </p:sp>
        <p:pic>
          <p:nvPicPr>
            <p:cNvPr id="36872" name="Picture 11" descr="P:\kfr\web materialy\loga\KFR\logo_bez.tif">
              <a:extLst>
                <a:ext uri="{FF2B5EF4-FFF2-40B4-BE49-F238E27FC236}">
                  <a16:creationId xmlns:a16="http://schemas.microsoft.com/office/drawing/2014/main" id="{E47ACFBD-92F1-4207-81E9-EB64F79AF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99"/>
              <a:ext cx="11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3" name="Text Box 12">
              <a:extLst>
                <a:ext uri="{FF2B5EF4-FFF2-40B4-BE49-F238E27FC236}">
                  <a16:creationId xmlns:a16="http://schemas.microsoft.com/office/drawing/2014/main" id="{51E71735-023F-41F6-8986-E6293F6A5C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4147"/>
              <a:ext cx="41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b="1">
                  <a:latin typeface="Arial" panose="020B0604020202020204" pitchFamily="34" charset="0"/>
                </a:rPr>
                <a:t>Jana Albrechtová, </a:t>
              </a:r>
              <a:r>
                <a:rPr lang="cs-CZ" altLang="cs-CZ" sz="1000" b="1">
                  <a:solidFill>
                    <a:srgbClr val="006666"/>
                  </a:solidFill>
                  <a:latin typeface="Arial" panose="020B0604020202020204" pitchFamily="34" charset="0"/>
                </a:rPr>
                <a:t>Katedra experimentální biologie rostlin, PřF UK v Praze</a:t>
              </a:r>
            </a:p>
          </p:txBody>
        </p:sp>
        <p:sp>
          <p:nvSpPr>
            <p:cNvPr id="36874" name="Text Box 13">
              <a:extLst>
                <a:ext uri="{FF2B5EF4-FFF2-40B4-BE49-F238E27FC236}">
                  <a16:creationId xmlns:a16="http://schemas.microsoft.com/office/drawing/2014/main" id="{2F15E2EB-2171-4D2B-9F98-229879F387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4147"/>
              <a:ext cx="7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b="1">
                  <a:solidFill>
                    <a:srgbClr val="006666"/>
                  </a:solidFill>
                  <a:latin typeface="Arial" panose="020B0604020202020204" pitchFamily="34" charset="0"/>
                </a:rPr>
                <a:t>2010</a:t>
              </a:r>
            </a:p>
          </p:txBody>
        </p:sp>
      </p:grpSp>
      <p:pic>
        <p:nvPicPr>
          <p:cNvPr id="36867" name="Picture 16" descr="http://openlearn.open.ac.uk/file.php/2805/S250_3_015i.jpg">
            <a:extLst>
              <a:ext uri="{FF2B5EF4-FFF2-40B4-BE49-F238E27FC236}">
                <a16:creationId xmlns:a16="http://schemas.microsoft.com/office/drawing/2014/main" id="{DE7D895F-E096-4B40-B363-82E6272F0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49275"/>
            <a:ext cx="4479925" cy="595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17">
            <a:extLst>
              <a:ext uri="{FF2B5EF4-FFF2-40B4-BE49-F238E27FC236}">
                <a16:creationId xmlns:a16="http://schemas.microsoft.com/office/drawing/2014/main" id="{4FB8255B-4F4D-46FC-9D03-91CD904F2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45225"/>
            <a:ext cx="41163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http://openlearn.open.ac.uk/file.php/2805/S250_3_015i.jpg</a:t>
            </a:r>
          </a:p>
        </p:txBody>
      </p:sp>
      <p:sp>
        <p:nvSpPr>
          <p:cNvPr id="36869" name="Rectangle 4">
            <a:extLst>
              <a:ext uri="{FF2B5EF4-FFF2-40B4-BE49-F238E27FC236}">
                <a16:creationId xmlns:a16="http://schemas.microsoft.com/office/drawing/2014/main" id="{C226E5E0-1E1E-4E49-BEB5-419C3A085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CO2 a skleníkový efekt</a:t>
            </a:r>
          </a:p>
        </p:txBody>
      </p:sp>
      <p:pic>
        <p:nvPicPr>
          <p:cNvPr id="36870" name="Picture 2">
            <a:extLst>
              <a:ext uri="{FF2B5EF4-FFF2-40B4-BE49-F238E27FC236}">
                <a16:creationId xmlns:a16="http://schemas.microsoft.com/office/drawing/2014/main" id="{04FAF08B-B22D-4CD7-9759-F21ACA7E9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4356100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G:\CO2-Sources_whrc_org.gif">
            <a:extLst>
              <a:ext uri="{FF2B5EF4-FFF2-40B4-BE49-F238E27FC236}">
                <a16:creationId xmlns:a16="http://schemas.microsoft.com/office/drawing/2014/main" id="{93C92F49-6BFF-4190-B3EF-7DDA27044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34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4">
            <a:extLst>
              <a:ext uri="{FF2B5EF4-FFF2-40B4-BE49-F238E27FC236}">
                <a16:creationId xmlns:a16="http://schemas.microsoft.com/office/drawing/2014/main" id="{88F8CD4C-B19C-4D28-99CF-E79959573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6324600"/>
            <a:ext cx="400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http://www.whrc.org/carbon/index.htm</a:t>
            </a: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2AC5BF08-4DE8-4F98-85BC-AF0390E6D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Antropogenní ovlivn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ní cyklu C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D4758ED8-8CC8-4B8D-A396-21A317B6A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cs-CZ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3" name="Picture 3">
            <a:extLst>
              <a:ext uri="{FF2B5EF4-FFF2-40B4-BE49-F238E27FC236}">
                <a16:creationId xmlns:a16="http://schemas.microsoft.com/office/drawing/2014/main" id="{1631061E-14B9-4A75-9E3C-B64E80BA8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9800"/>
            <a:ext cx="5791200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Line 4">
            <a:extLst>
              <a:ext uri="{FF2B5EF4-FFF2-40B4-BE49-F238E27FC236}">
                <a16:creationId xmlns:a16="http://schemas.microsoft.com/office/drawing/2014/main" id="{999F34C2-13A4-46BC-B21A-419B661567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524000"/>
            <a:ext cx="0" cy="76200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65" name="Text Box 5">
            <a:extLst>
              <a:ext uri="{FF2B5EF4-FFF2-40B4-BE49-F238E27FC236}">
                <a16:creationId xmlns:a16="http://schemas.microsoft.com/office/drawing/2014/main" id="{14AE1546-DEFA-490D-AC2B-0D6CF226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143000"/>
            <a:ext cx="33528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dlouhovlnná radiace</a:t>
            </a:r>
            <a:endParaRPr lang="cs-CZ" altLang="cs-CZ" sz="1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6" name="Line 6">
            <a:extLst>
              <a:ext uri="{FF2B5EF4-FFF2-40B4-BE49-F238E27FC236}">
                <a16:creationId xmlns:a16="http://schemas.microsoft.com/office/drawing/2014/main" id="{DED5728F-3960-4312-84B5-B3EBB6AE02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3000" y="3200400"/>
            <a:ext cx="1600200" cy="7620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67" name="Oval 8">
            <a:extLst>
              <a:ext uri="{FF2B5EF4-FFF2-40B4-BE49-F238E27FC236}">
                <a16:creationId xmlns:a16="http://schemas.microsoft.com/office/drawing/2014/main" id="{3E6F9FA4-B942-4875-A02C-D05B45021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914400"/>
            <a:ext cx="3810000" cy="8382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Arial" panose="020B0604020202020204" pitchFamily="34" charset="0"/>
            </a:endParaRPr>
          </a:p>
        </p:txBody>
      </p:sp>
      <p:sp>
        <p:nvSpPr>
          <p:cNvPr id="40968" name="Text Box 9">
            <a:extLst>
              <a:ext uri="{FF2B5EF4-FFF2-40B4-BE49-F238E27FC236}">
                <a16:creationId xmlns:a16="http://schemas.microsoft.com/office/drawing/2014/main" id="{DF7A6226-8291-44FF-B317-0FB21F65D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Radiační bilance - skleníkový jev</a:t>
            </a:r>
          </a:p>
        </p:txBody>
      </p:sp>
      <p:sp>
        <p:nvSpPr>
          <p:cNvPr id="40969" name="Line 10">
            <a:extLst>
              <a:ext uri="{FF2B5EF4-FFF2-40B4-BE49-F238E27FC236}">
                <a16:creationId xmlns:a16="http://schemas.microsoft.com/office/drawing/2014/main" id="{0260B149-A71A-4896-A1BA-6F776B8F30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62400" y="1752600"/>
            <a:ext cx="1219200" cy="914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0" name="Text Box 11">
            <a:extLst>
              <a:ext uri="{FF2B5EF4-FFF2-40B4-BE49-F238E27FC236}">
                <a16:creationId xmlns:a16="http://schemas.microsoft.com/office/drawing/2014/main" id="{A8BB1043-4C75-4316-B7EC-443191638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143000"/>
            <a:ext cx="33528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krátkovlnná radiace</a:t>
            </a:r>
            <a:endParaRPr lang="cs-CZ" altLang="cs-CZ" sz="1600" b="1">
              <a:solidFill>
                <a:srgbClr val="FFC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71" name="Oval 12">
            <a:extLst>
              <a:ext uri="{FF2B5EF4-FFF2-40B4-BE49-F238E27FC236}">
                <a16:creationId xmlns:a16="http://schemas.microsoft.com/office/drawing/2014/main" id="{4305A06F-5323-45D1-A555-F143D68D9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914400"/>
            <a:ext cx="3810000" cy="838200"/>
          </a:xfrm>
          <a:prstGeom prst="ellipse">
            <a:avLst/>
          </a:prstGeom>
          <a:noFill/>
          <a:ln w="508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Arial" panose="020B0604020202020204" pitchFamily="34" charset="0"/>
            </a:endParaRPr>
          </a:p>
        </p:txBody>
      </p:sp>
      <p:sp>
        <p:nvSpPr>
          <p:cNvPr id="40972" name="Rectangle 4">
            <a:extLst>
              <a:ext uri="{FF2B5EF4-FFF2-40B4-BE49-F238E27FC236}">
                <a16:creationId xmlns:a16="http://schemas.microsoft.com/office/drawing/2014/main" id="{5560C54D-0B6F-4B74-A37E-539823B65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CO2 a skleníkový efekt</a:t>
            </a:r>
          </a:p>
        </p:txBody>
      </p:sp>
      <p:sp>
        <p:nvSpPr>
          <p:cNvPr id="40973" name="Text Box 3">
            <a:extLst>
              <a:ext uri="{FF2B5EF4-FFF2-40B4-BE49-F238E27FC236}">
                <a16:creationId xmlns:a16="http://schemas.microsoft.com/office/drawing/2014/main" id="{7B60220E-D4A4-4E21-AEC3-266D60568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3213100"/>
            <a:ext cx="2627312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0000"/>
                </a:solidFill>
                <a:latin typeface="Arial" panose="020B0604020202020204" pitchFamily="34" charset="0"/>
              </a:rPr>
              <a:t>Skleníkové plyny: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Vodní pára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Oxid uhličitý (CO</a:t>
            </a:r>
            <a:r>
              <a:rPr lang="cs-CZ" altLang="cs-CZ" sz="1600" b="1" baseline="-25000">
                <a:latin typeface="Arial" panose="020B0604020202020204" pitchFamily="34" charset="0"/>
              </a:rPr>
              <a:t>2</a:t>
            </a:r>
            <a:r>
              <a:rPr lang="cs-CZ" altLang="cs-CZ" sz="1600" b="1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Metan (CH</a:t>
            </a:r>
            <a:r>
              <a:rPr lang="cs-CZ" altLang="cs-CZ" sz="1600" b="1" baseline="-25000">
                <a:latin typeface="Arial" panose="020B0604020202020204" pitchFamily="34" charset="0"/>
              </a:rPr>
              <a:t>4</a:t>
            </a:r>
            <a:r>
              <a:rPr lang="cs-CZ" altLang="cs-CZ" sz="1600" b="1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Oxid dusný (N</a:t>
            </a:r>
            <a:r>
              <a:rPr lang="cs-CZ" altLang="cs-CZ" sz="1600" b="1" baseline="-25000">
                <a:latin typeface="Arial" panose="020B0604020202020204" pitchFamily="34" charset="0"/>
              </a:rPr>
              <a:t>2</a:t>
            </a:r>
            <a:r>
              <a:rPr lang="cs-CZ" altLang="cs-CZ" sz="1600" b="1">
                <a:latin typeface="Arial" panose="020B0604020202020204" pitchFamily="34" charset="0"/>
              </a:rPr>
              <a:t>O)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Ozón (O</a:t>
            </a:r>
            <a:r>
              <a:rPr lang="cs-CZ" altLang="cs-CZ" sz="1600" b="1" baseline="-25000">
                <a:latin typeface="Arial" panose="020B0604020202020204" pitchFamily="34" charset="0"/>
              </a:rPr>
              <a:t>3</a:t>
            </a:r>
            <a:r>
              <a:rPr lang="cs-CZ" altLang="cs-CZ" sz="1600" b="1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Freony (CFC, chlorofluorovodíky)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1CBCFA2A-3A99-48F9-9755-F0868E17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Ekosystém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AFADD3A0-F10B-4841-9310-51E660777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„funkční soustava živých a neživých složek životního prostředí, jež jsou navzájem spojeny výměnou látek, tokem energie a předáváním informací a které se vzájemně ovlivňují a vyvíjejí v určitém prostoru a čase</a:t>
            </a:r>
            <a:r>
              <a:rPr lang="cs-CZ" altLang="cs-CZ" sz="2800"/>
              <a:t>.“ (Zákon 17/1992 Sb., o životním prostředí)</a:t>
            </a:r>
            <a:endParaRPr lang="cs-CZ" altLang="cs-CZ"/>
          </a:p>
          <a:p>
            <a:r>
              <a:rPr lang="cs-CZ" altLang="cs-CZ"/>
              <a:t>Je ale  vždy, i v globálním měřítku, systémem otevřeným...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161308E5-32B9-436F-9FE1-0351D04CA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5888"/>
            <a:ext cx="8407400" cy="603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ovéPole 3">
            <a:extLst>
              <a:ext uri="{FF2B5EF4-FFF2-40B4-BE49-F238E27FC236}">
                <a16:creationId xmlns:a16="http://schemas.microsoft.com/office/drawing/2014/main" id="{3D4ADEF7-4198-4BB3-AE3A-007DB6B9B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6027738"/>
            <a:ext cx="72580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4. Zpráva IPCC – i novější předpovídají až 4.5 oC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</p:txBody>
      </p:sp>
      <p:grpSp>
        <p:nvGrpSpPr>
          <p:cNvPr id="43012" name="Group 5">
            <a:extLst>
              <a:ext uri="{FF2B5EF4-FFF2-40B4-BE49-F238E27FC236}">
                <a16:creationId xmlns:a16="http://schemas.microsoft.com/office/drawing/2014/main" id="{F99B6F23-6C3E-4ED3-9C2D-DE1DC94500E5}"/>
              </a:ext>
            </a:extLst>
          </p:cNvPr>
          <p:cNvGrpSpPr>
            <a:grpSpLocks/>
          </p:cNvGrpSpPr>
          <p:nvPr/>
        </p:nvGrpSpPr>
        <p:grpSpPr bwMode="auto">
          <a:xfrm>
            <a:off x="0" y="6583363"/>
            <a:ext cx="9144000" cy="350837"/>
            <a:chOff x="0" y="4099"/>
            <a:chExt cx="5760" cy="221"/>
          </a:xfrm>
        </p:grpSpPr>
        <p:sp>
          <p:nvSpPr>
            <p:cNvPr id="43013" name="Rectangle 6">
              <a:extLst>
                <a:ext uri="{FF2B5EF4-FFF2-40B4-BE49-F238E27FC236}">
                  <a16:creationId xmlns:a16="http://schemas.microsoft.com/office/drawing/2014/main" id="{15E5708C-E88F-4793-9C94-4009DB233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099"/>
              <a:ext cx="5760" cy="192"/>
            </a:xfrm>
            <a:prstGeom prst="rect">
              <a:avLst/>
            </a:pr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latin typeface="Arial" panose="020B0604020202020204" pitchFamily="34" charset="0"/>
              </a:endParaRPr>
            </a:p>
          </p:txBody>
        </p:sp>
        <p:pic>
          <p:nvPicPr>
            <p:cNvPr id="43014" name="Picture 7" descr="P:\kfr\web materialy\loga\KFR\logo_bez.tif">
              <a:extLst>
                <a:ext uri="{FF2B5EF4-FFF2-40B4-BE49-F238E27FC236}">
                  <a16:creationId xmlns:a16="http://schemas.microsoft.com/office/drawing/2014/main" id="{E63D96FA-8B67-4528-8A63-8D51FE4B6F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99"/>
              <a:ext cx="11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5" name="Text Box 8">
              <a:extLst>
                <a:ext uri="{FF2B5EF4-FFF2-40B4-BE49-F238E27FC236}">
                  <a16:creationId xmlns:a16="http://schemas.microsoft.com/office/drawing/2014/main" id="{E4072F6D-84FB-4A98-8E15-D6F34FF752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4147"/>
              <a:ext cx="41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b="1">
                  <a:latin typeface="Arial" panose="020B0604020202020204" pitchFamily="34" charset="0"/>
                </a:rPr>
                <a:t>Jana Albrechtová, </a:t>
              </a:r>
              <a:r>
                <a:rPr lang="cs-CZ" altLang="cs-CZ" sz="1000" b="1">
                  <a:solidFill>
                    <a:srgbClr val="006666"/>
                  </a:solidFill>
                  <a:latin typeface="Arial" panose="020B0604020202020204" pitchFamily="34" charset="0"/>
                </a:rPr>
                <a:t>Katedra experimentální biologie rostlin, PřF UK v Praze</a:t>
              </a:r>
            </a:p>
          </p:txBody>
        </p:sp>
      </p:grp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7D70EE0E-1285-4924-B38D-E67EB3A7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t="8728" r="15544" b="3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59" name="Group 3">
            <a:extLst>
              <a:ext uri="{FF2B5EF4-FFF2-40B4-BE49-F238E27FC236}">
                <a16:creationId xmlns:a16="http://schemas.microsoft.com/office/drawing/2014/main" id="{454561BC-1A2F-40B1-88F3-23E3F05FB501}"/>
              </a:ext>
            </a:extLst>
          </p:cNvPr>
          <p:cNvGrpSpPr>
            <a:grpSpLocks/>
          </p:cNvGrpSpPr>
          <p:nvPr/>
        </p:nvGrpSpPr>
        <p:grpSpPr bwMode="auto">
          <a:xfrm>
            <a:off x="0" y="6583363"/>
            <a:ext cx="9144000" cy="350837"/>
            <a:chOff x="0" y="4099"/>
            <a:chExt cx="5760" cy="221"/>
          </a:xfrm>
        </p:grpSpPr>
        <p:sp>
          <p:nvSpPr>
            <p:cNvPr id="45062" name="Rectangle 4">
              <a:extLst>
                <a:ext uri="{FF2B5EF4-FFF2-40B4-BE49-F238E27FC236}">
                  <a16:creationId xmlns:a16="http://schemas.microsoft.com/office/drawing/2014/main" id="{D5E0DDFA-EB2B-4A99-A0D0-0DF82F648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099"/>
              <a:ext cx="5760" cy="192"/>
            </a:xfrm>
            <a:prstGeom prst="rect">
              <a:avLst/>
            </a:pr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latin typeface="Arial" panose="020B0604020202020204" pitchFamily="34" charset="0"/>
              </a:endParaRPr>
            </a:p>
          </p:txBody>
        </p:sp>
        <p:pic>
          <p:nvPicPr>
            <p:cNvPr id="45063" name="Picture 5" descr="P:\kfr\web materialy\loga\KFR\logo_bez.tif">
              <a:extLst>
                <a:ext uri="{FF2B5EF4-FFF2-40B4-BE49-F238E27FC236}">
                  <a16:creationId xmlns:a16="http://schemas.microsoft.com/office/drawing/2014/main" id="{F14DC542-1CE1-4A72-978D-C547F8FA7B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99"/>
              <a:ext cx="11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4" name="Text Box 6">
              <a:extLst>
                <a:ext uri="{FF2B5EF4-FFF2-40B4-BE49-F238E27FC236}">
                  <a16:creationId xmlns:a16="http://schemas.microsoft.com/office/drawing/2014/main" id="{6D1EF6D8-29AC-43CF-8A9A-627C07521B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4147"/>
              <a:ext cx="41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b="1">
                  <a:latin typeface="Arial" panose="020B0604020202020204" pitchFamily="34" charset="0"/>
                </a:rPr>
                <a:t>Jana Albrechtová, </a:t>
              </a:r>
              <a:r>
                <a:rPr lang="cs-CZ" altLang="cs-CZ" sz="1000" b="1">
                  <a:solidFill>
                    <a:srgbClr val="006666"/>
                  </a:solidFill>
                  <a:latin typeface="Arial" panose="020B0604020202020204" pitchFamily="34" charset="0"/>
                </a:rPr>
                <a:t>Katedra experimentální biologie rostlin, PřF UK v Praze</a:t>
              </a:r>
            </a:p>
          </p:txBody>
        </p:sp>
        <p:sp>
          <p:nvSpPr>
            <p:cNvPr id="45065" name="Text Box 7">
              <a:extLst>
                <a:ext uri="{FF2B5EF4-FFF2-40B4-BE49-F238E27FC236}">
                  <a16:creationId xmlns:a16="http://schemas.microsoft.com/office/drawing/2014/main" id="{0A444E5E-3B7B-47BB-A050-2FFA480046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4147"/>
              <a:ext cx="7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b="1">
                  <a:solidFill>
                    <a:srgbClr val="006666"/>
                  </a:solidFill>
                  <a:latin typeface="Arial" panose="020B0604020202020204" pitchFamily="34" charset="0"/>
                </a:rPr>
                <a:t>2010</a:t>
              </a:r>
            </a:p>
          </p:txBody>
        </p:sp>
      </p:grpSp>
      <p:sp>
        <p:nvSpPr>
          <p:cNvPr id="45060" name="Text Box 8">
            <a:extLst>
              <a:ext uri="{FF2B5EF4-FFF2-40B4-BE49-F238E27FC236}">
                <a16:creationId xmlns:a16="http://schemas.microsoft.com/office/drawing/2014/main" id="{7594F4EF-FD99-4BF3-9E8A-8C01D9422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324600"/>
            <a:ext cx="2667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Převzato od Dr. Prásila, JČU</a:t>
            </a:r>
          </a:p>
        </p:txBody>
      </p:sp>
      <p:pic>
        <p:nvPicPr>
          <p:cNvPr id="45061" name="Picture 2">
            <a:extLst>
              <a:ext uri="{FF2B5EF4-FFF2-40B4-BE49-F238E27FC236}">
                <a16:creationId xmlns:a16="http://schemas.microsoft.com/office/drawing/2014/main" id="{C2EAF684-E35C-4492-B178-E2D3EE09A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8" t="45708" r="15739" b="6917"/>
          <a:stretch>
            <a:fillRect/>
          </a:stretch>
        </p:blipFill>
        <p:spPr bwMode="auto">
          <a:xfrm>
            <a:off x="246063" y="3860800"/>
            <a:ext cx="3636962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5">
            <a:extLst>
              <a:ext uri="{FF2B5EF4-FFF2-40B4-BE49-F238E27FC236}">
                <a16:creationId xmlns:a16="http://schemas.microsoft.com/office/drawing/2014/main" id="{7D48AE53-8CAC-4C50-BAD9-3B3FE480F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68500"/>
            <a:ext cx="7772400" cy="1470025"/>
          </a:xfrm>
        </p:spPr>
        <p:txBody>
          <a:bodyPr/>
          <a:lstStyle/>
          <a:p>
            <a:r>
              <a:rPr lang="cs-CZ" altLang="cs-CZ" b="1">
                <a:solidFill>
                  <a:schemeClr val="accent2"/>
                </a:solidFill>
              </a:rPr>
              <a:t>Rostliny a lidstvo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0E7893A7-7595-495F-88F2-8BA1C0428386}"/>
              </a:ext>
            </a:extLst>
          </p:cNvPr>
          <p:cNvSpPr/>
          <p:nvPr/>
        </p:nvSpPr>
        <p:spPr>
          <a:xfrm>
            <a:off x="1662113" y="981075"/>
            <a:ext cx="7056437" cy="50403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49155" name="Picture 2" descr="http://onlineopinion.com.au/images/article-images/Davies_11_02_08_I.jpg">
            <a:extLst>
              <a:ext uri="{FF2B5EF4-FFF2-40B4-BE49-F238E27FC236}">
                <a16:creationId xmlns:a16="http://schemas.microsoft.com/office/drawing/2014/main" id="{6A2825E1-3490-48D2-B019-EDFF5DF6B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1157288"/>
            <a:ext cx="663257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17">
            <a:extLst>
              <a:ext uri="{FF2B5EF4-FFF2-40B4-BE49-F238E27FC236}">
                <a16:creationId xmlns:a16="http://schemas.microsoft.com/office/drawing/2014/main" id="{9430D385-1B60-4A21-8546-CD3B6872F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675" y="468313"/>
            <a:ext cx="6056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>
                <a:latin typeface="Comic Sans MS" panose="030F0702030302020204" pitchFamily="66" charset="0"/>
              </a:rPr>
              <a:t>Vývoj teplot po poslední době ledové </a:t>
            </a:r>
            <a:endParaRPr lang="en-GB" altLang="cs-CZ" sz="2000" b="1" u="sng">
              <a:latin typeface="Comic Sans MS" panose="030F0702030302020204" pitchFamily="66" charset="0"/>
            </a:endParaRPr>
          </a:p>
        </p:txBody>
      </p:sp>
      <p:grpSp>
        <p:nvGrpSpPr>
          <p:cNvPr id="49157" name="Skupina 9">
            <a:extLst>
              <a:ext uri="{FF2B5EF4-FFF2-40B4-BE49-F238E27FC236}">
                <a16:creationId xmlns:a16="http://schemas.microsoft.com/office/drawing/2014/main" id="{39B80656-6726-4DAE-89DB-E64D861D4C2D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2655888"/>
            <a:ext cx="1479550" cy="1692275"/>
            <a:chOff x="3563888" y="3212976"/>
            <a:chExt cx="2551559" cy="3160837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7B6C4B08-6B4B-450B-925F-0CEDF23F8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42" t="3813"/>
            <a:stretch/>
          </p:blipFill>
          <p:spPr>
            <a:xfrm>
              <a:off x="3563888" y="3212976"/>
              <a:ext cx="2551559" cy="3160837"/>
            </a:xfrm>
            <a:prstGeom prst="rect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274C6BC9-87C3-402D-9271-7A4B7A5E2E97}"/>
                </a:ext>
              </a:extLst>
            </p:cNvPr>
            <p:cNvSpPr/>
            <p:nvPr/>
          </p:nvSpPr>
          <p:spPr>
            <a:xfrm>
              <a:off x="4787652" y="3230767"/>
              <a:ext cx="936302" cy="10081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511EC92-22CC-4E8D-9AD1-2005BD328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Lubomír Nátr 2009</a:t>
            </a:r>
          </a:p>
        </p:txBody>
      </p:sp>
      <p:pic>
        <p:nvPicPr>
          <p:cNvPr id="51203" name="Picture 2">
            <a:extLst>
              <a:ext uri="{FF2B5EF4-FFF2-40B4-BE49-F238E27FC236}">
                <a16:creationId xmlns:a16="http://schemas.microsoft.com/office/drawing/2014/main" id="{8778EB11-ACD3-4CC0-AF82-F35BA8703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53975"/>
            <a:ext cx="914400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Skupina 13">
            <a:extLst>
              <a:ext uri="{FF2B5EF4-FFF2-40B4-BE49-F238E27FC236}">
                <a16:creationId xmlns:a16="http://schemas.microsoft.com/office/drawing/2014/main" id="{A8AB997C-BD6A-4E24-9E0A-6F1E4B201EF5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765175"/>
            <a:ext cx="2819400" cy="2449513"/>
            <a:chOff x="1043608" y="4408487"/>
            <a:chExt cx="2819400" cy="2449513"/>
          </a:xfrm>
        </p:grpSpPr>
        <p:graphicFrame>
          <p:nvGraphicFramePr>
            <p:cNvPr id="53266" name="Object 1035">
              <a:extLst>
                <a:ext uri="{FF2B5EF4-FFF2-40B4-BE49-F238E27FC236}">
                  <a16:creationId xmlns:a16="http://schemas.microsoft.com/office/drawing/2014/main" id="{8CB702DC-4B96-4E94-A419-902EC1C626C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43608" y="4408487"/>
            <a:ext cx="2819400" cy="2449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71" name="Graf" r:id="rId4" imgW="3924300" imgH="3409950" progId="Excel.Chart.8">
                    <p:embed/>
                  </p:oleObj>
                </mc:Choice>
                <mc:Fallback>
                  <p:oleObj name="Graf" r:id="rId4" imgW="3924300" imgH="3409950" progId="Excel.Chart.8">
                    <p:embed/>
                    <p:pic>
                      <p:nvPicPr>
                        <p:cNvPr id="0" name="Object 10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43608" y="4408487"/>
                          <a:ext cx="2819400" cy="24495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267" name="Text Box 1034">
              <a:extLst>
                <a:ext uri="{FF2B5EF4-FFF2-40B4-BE49-F238E27FC236}">
                  <a16:creationId xmlns:a16="http://schemas.microsoft.com/office/drawing/2014/main" id="{9FD284CB-FAA7-47DD-93DF-8B16837580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7664" y="4480495"/>
              <a:ext cx="1944216" cy="30777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400">
                  <a:solidFill>
                    <a:srgbClr val="000000"/>
                  </a:solidFill>
                  <a:latin typeface="Comic Sans MS" panose="030F0702030302020204" pitchFamily="66" charset="0"/>
                </a:rPr>
                <a:t>Počet obyvatel Země </a:t>
              </a:r>
            </a:p>
          </p:txBody>
        </p:sp>
      </p:grpSp>
      <p:sp>
        <p:nvSpPr>
          <p:cNvPr id="53251" name="Rectangle 8">
            <a:extLst>
              <a:ext uri="{FF2B5EF4-FFF2-40B4-BE49-F238E27FC236}">
                <a16:creationId xmlns:a16="http://schemas.microsoft.com/office/drawing/2014/main" id="{5B58930F-B83E-43F1-B45C-978EBCEDE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31763"/>
            <a:ext cx="548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  <a:cs typeface="Arial" panose="020B0604020202020204" pitchFamily="34" charset="0"/>
              </a:rPr>
              <a:t>Důsledky plynoucí ze zemědělství 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F36ED72-D228-4DFB-9F4B-B1206EA5B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763" y="823913"/>
            <a:ext cx="7488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Comic Sans MS" panose="030F0702030302020204" pitchFamily="66" charset="0"/>
                <a:cs typeface="Arial" panose="020B0604020202020204" pitchFamily="34" charset="0"/>
              </a:rPr>
              <a:t>Větší produktivita</a:t>
            </a:r>
          </a:p>
        </p:txBody>
      </p:sp>
      <p:sp>
        <p:nvSpPr>
          <p:cNvPr id="53253" name="Rectangle 3">
            <a:extLst>
              <a:ext uri="{FF2B5EF4-FFF2-40B4-BE49-F238E27FC236}">
                <a16:creationId xmlns:a16="http://schemas.microsoft.com/office/drawing/2014/main" id="{765FD0CE-DD1A-41CF-877B-FF3F21153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5" y="1681163"/>
            <a:ext cx="4451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Comic Sans MS" panose="030F0702030302020204" pitchFamily="66" charset="0"/>
                <a:cs typeface="Arial" panose="020B0604020202020204" pitchFamily="34" charset="0"/>
              </a:rPr>
              <a:t>  Lepší obrana (větší počet jedinců v jedné skupině)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E14AAF1B-F31B-4165-9A12-CD7E452FD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88" y="1211263"/>
            <a:ext cx="4416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Comic Sans MS" panose="030F0702030302020204" pitchFamily="66" charset="0"/>
                <a:cs typeface="Arial" panose="020B0604020202020204" pitchFamily="34" charset="0"/>
              </a:rPr>
              <a:t>Možnost specializace, strukturalizace společnosti </a:t>
            </a:r>
          </a:p>
        </p:txBody>
      </p:sp>
      <p:sp>
        <p:nvSpPr>
          <p:cNvPr id="53255" name="Rectangle 7">
            <a:extLst>
              <a:ext uri="{FF2B5EF4-FFF2-40B4-BE49-F238E27FC236}">
                <a16:creationId xmlns:a16="http://schemas.microsoft.com/office/drawing/2014/main" id="{89388601-431B-48AF-B9CB-011ED7D42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588" y="2220913"/>
            <a:ext cx="80010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SzPct val="120000"/>
              <a:buFontTx/>
              <a:buNone/>
            </a:pPr>
            <a:r>
              <a:rPr lang="cs-CZ" altLang="cs-CZ" sz="1400" b="1">
                <a:latin typeface="Comic Sans MS" panose="030F0702030302020204" pitchFamily="66" charset="0"/>
                <a:cs typeface="Arial" panose="020B0604020202020204" pitchFamily="34" charset="0"/>
              </a:rPr>
              <a:t>   Autokatalytický efekt  zemědělského způsobu života </a:t>
            </a:r>
          </a:p>
        </p:txBody>
      </p:sp>
      <p:pic>
        <p:nvPicPr>
          <p:cNvPr id="53256" name="Picture 3" descr="http://www.dsm.com/le/static/maxilact/images/lactose_intolerance.jpg">
            <a:extLst>
              <a:ext uri="{FF2B5EF4-FFF2-40B4-BE49-F238E27FC236}">
                <a16:creationId xmlns:a16="http://schemas.microsoft.com/office/drawing/2014/main" id="{34802F5E-4811-48CD-AFDC-0AE4C7B95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67138"/>
            <a:ext cx="4495800" cy="2363787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7" name="Text Box 12">
            <a:extLst>
              <a:ext uri="{FF2B5EF4-FFF2-40B4-BE49-F238E27FC236}">
                <a16:creationId xmlns:a16="http://schemas.microsoft.com/office/drawing/2014/main" id="{530E4A6E-0383-443B-B75E-379C52818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113" y="5853113"/>
            <a:ext cx="297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Intolerance laktózy</a:t>
            </a:r>
          </a:p>
        </p:txBody>
      </p:sp>
      <p:sp>
        <p:nvSpPr>
          <p:cNvPr id="53258" name="Rectangle 2">
            <a:extLst>
              <a:ext uri="{FF2B5EF4-FFF2-40B4-BE49-F238E27FC236}">
                <a16:creationId xmlns:a16="http://schemas.microsoft.com/office/drawing/2014/main" id="{6A0D110F-00AD-451D-8ECD-8D6E1A7D3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3386138"/>
            <a:ext cx="815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Comic Sans MS" panose="030F0702030302020204" pitchFamily="66" charset="0"/>
              </a:rPr>
              <a:t>Domestikace - příčina genetických změn</a:t>
            </a:r>
          </a:p>
        </p:txBody>
      </p:sp>
      <p:sp>
        <p:nvSpPr>
          <p:cNvPr id="53259" name="Rectangle 7">
            <a:extLst>
              <a:ext uri="{FF2B5EF4-FFF2-40B4-BE49-F238E27FC236}">
                <a16:creationId xmlns:a16="http://schemas.microsoft.com/office/drawing/2014/main" id="{1AD99E93-215D-4B15-BE60-53616CBE1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325" y="4668838"/>
            <a:ext cx="3554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1400">
                <a:latin typeface="Comic Sans MS" panose="030F0702030302020204" pitchFamily="66" charset="0"/>
              </a:rPr>
              <a:t>  zachování laktázy do dospělosti </a:t>
            </a:r>
          </a:p>
        </p:txBody>
      </p:sp>
      <p:sp>
        <p:nvSpPr>
          <p:cNvPr id="53260" name="Rectangle 8">
            <a:extLst>
              <a:ext uri="{FF2B5EF4-FFF2-40B4-BE49-F238E27FC236}">
                <a16:creationId xmlns:a16="http://schemas.microsoft.com/office/drawing/2014/main" id="{3C086F90-A276-4837-8680-3F9FE7438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325" y="4246563"/>
            <a:ext cx="3065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1400">
                <a:latin typeface="Comic Sans MS" panose="030F0702030302020204" pitchFamily="66" charset="0"/>
              </a:rPr>
              <a:t> enzymy metabolismu alkoholu</a:t>
            </a:r>
          </a:p>
        </p:txBody>
      </p:sp>
      <p:sp>
        <p:nvSpPr>
          <p:cNvPr id="53261" name="Rectangle 10">
            <a:extLst>
              <a:ext uri="{FF2B5EF4-FFF2-40B4-BE49-F238E27FC236}">
                <a16:creationId xmlns:a16="http://schemas.microsoft.com/office/drawing/2014/main" id="{E5A4C701-73F7-4B54-B653-F5FFC546B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0013" y="3897313"/>
            <a:ext cx="3195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1400">
                <a:latin typeface="Comic Sans MS" panose="030F0702030302020204" pitchFamily="66" charset="0"/>
              </a:rPr>
              <a:t>  rezistence k infekčním chorobám </a:t>
            </a:r>
          </a:p>
        </p:txBody>
      </p:sp>
      <p:grpSp>
        <p:nvGrpSpPr>
          <p:cNvPr id="53262" name="Group 17">
            <a:extLst>
              <a:ext uri="{FF2B5EF4-FFF2-40B4-BE49-F238E27FC236}">
                <a16:creationId xmlns:a16="http://schemas.microsoft.com/office/drawing/2014/main" id="{9DE1F909-BCBD-480C-BB19-51653F70B2D8}"/>
              </a:ext>
            </a:extLst>
          </p:cNvPr>
          <p:cNvGrpSpPr>
            <a:grpSpLocks/>
          </p:cNvGrpSpPr>
          <p:nvPr/>
        </p:nvGrpSpPr>
        <p:grpSpPr bwMode="auto">
          <a:xfrm>
            <a:off x="5143500" y="5507038"/>
            <a:ext cx="2286000" cy="1027112"/>
            <a:chOff x="3888" y="3456"/>
            <a:chExt cx="1440" cy="647"/>
          </a:xfrm>
        </p:grpSpPr>
        <p:sp>
          <p:nvSpPr>
            <p:cNvPr id="53264" name="Text Box 18">
              <a:extLst>
                <a:ext uri="{FF2B5EF4-FFF2-40B4-BE49-F238E27FC236}">
                  <a16:creationId xmlns:a16="http://schemas.microsoft.com/office/drawing/2014/main" id="{18DE7C70-76F4-4941-B215-DA613AE2DA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3504"/>
              <a:ext cx="720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100">
                  <a:latin typeface="Comic Sans MS" panose="030F0702030302020204" pitchFamily="66" charset="0"/>
                  <a:cs typeface="Arial" panose="020B0604020202020204" pitchFamily="34" charset="0"/>
                </a:rPr>
                <a:t>Evropské kočky jsou tolerantní k laktóze </a:t>
              </a:r>
            </a:p>
          </p:txBody>
        </p:sp>
        <p:pic>
          <p:nvPicPr>
            <p:cNvPr id="53265" name="Picture 19" descr="http://www.moje-kocka.cz/foto-clanky/krmeni/100_1391.jpg">
              <a:extLst>
                <a:ext uri="{FF2B5EF4-FFF2-40B4-BE49-F238E27FC236}">
                  <a16:creationId xmlns:a16="http://schemas.microsoft.com/office/drawing/2014/main" id="{F2ED9B82-8D5F-433D-BF9E-60105EB326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456"/>
              <a:ext cx="864" cy="647"/>
            </a:xfrm>
            <a:prstGeom prst="rect">
              <a:avLst/>
            </a:prstGeom>
            <a:noFill/>
            <a:ln w="28575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263" name="Rectangle 2">
            <a:extLst>
              <a:ext uri="{FF2B5EF4-FFF2-40B4-BE49-F238E27FC236}">
                <a16:creationId xmlns:a16="http://schemas.microsoft.com/office/drawing/2014/main" id="{F3E5796D-319C-4CEC-802C-05DC9F264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713" y="3524250"/>
            <a:ext cx="815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Comic Sans MS" panose="030F0702030302020204" pitchFamily="66" charset="0"/>
              </a:rPr>
              <a:t>Např.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>
            <a:extLst>
              <a:ext uri="{FF2B5EF4-FFF2-40B4-BE49-F238E27FC236}">
                <a16:creationId xmlns:a16="http://schemas.microsoft.com/office/drawing/2014/main" id="{8325F0FD-3F60-4275-99BC-D9C74CC6B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3111500"/>
            <a:ext cx="7010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000" dirty="0">
                <a:effectLst>
                  <a:outerShdw blurRad="38100" dist="63500" dir="3600000" algn="tl">
                    <a:srgbClr val="002060"/>
                  </a:outerShdw>
                </a:effectLst>
                <a:latin typeface="Comic Sans MS" pitchFamily="66" charset="0"/>
              </a:rPr>
              <a:t>Proč převládli/převládají</a:t>
            </a:r>
            <a:r>
              <a:rPr lang="cs-CZ" sz="2000" b="1" dirty="0">
                <a:effectLst>
                  <a:outerShdw blurRad="38100" dist="63500" dir="3600000" algn="tl">
                    <a:srgbClr val="002060"/>
                  </a:outerShdw>
                </a:effectLst>
                <a:latin typeface="Comic Sans MS" pitchFamily="66" charset="0"/>
              </a:rPr>
              <a:t> </a:t>
            </a:r>
            <a:r>
              <a:rPr lang="cs-CZ" sz="2000" dirty="0">
                <a:effectLst>
                  <a:outerShdw blurRad="38100" dist="63500" dir="3600000" algn="tl">
                    <a:srgbClr val="002060"/>
                  </a:outerShdw>
                </a:effectLst>
                <a:latin typeface="Comic Sans MS" pitchFamily="66" charset="0"/>
              </a:rPr>
              <a:t>méně zdatní a zdraví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55299" name="Skupina 17">
            <a:extLst>
              <a:ext uri="{FF2B5EF4-FFF2-40B4-BE49-F238E27FC236}">
                <a16:creationId xmlns:a16="http://schemas.microsoft.com/office/drawing/2014/main" id="{A3431DD2-CDBA-4AA8-A83C-5803779D2B23}"/>
              </a:ext>
            </a:extLst>
          </p:cNvPr>
          <p:cNvGrpSpPr>
            <a:grpSpLocks/>
          </p:cNvGrpSpPr>
          <p:nvPr/>
        </p:nvGrpSpPr>
        <p:grpSpPr bwMode="auto">
          <a:xfrm>
            <a:off x="712788" y="287338"/>
            <a:ext cx="7323137" cy="2381250"/>
            <a:chOff x="845605" y="391874"/>
            <a:chExt cx="7323343" cy="2381997"/>
          </a:xfrm>
        </p:grpSpPr>
        <p:sp>
          <p:nvSpPr>
            <p:cNvPr id="55310" name="Text Box 3">
              <a:extLst>
                <a:ext uri="{FF2B5EF4-FFF2-40B4-BE49-F238E27FC236}">
                  <a16:creationId xmlns:a16="http://schemas.microsoft.com/office/drawing/2014/main" id="{3F524C46-2ED0-413F-973C-215627669E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0913" y="391874"/>
              <a:ext cx="4286638" cy="400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latin typeface="Comic Sans MS" panose="030F0702030302020204" pitchFamily="66" charset="0"/>
                  <a:cs typeface="Arial" panose="020B0604020202020204" pitchFamily="34" charset="0"/>
                </a:rPr>
                <a:t>Negativní důsledky zemědělství</a:t>
              </a:r>
              <a:r>
                <a:rPr lang="cs-CZ" altLang="cs-CZ" sz="2000" b="1" u="sng">
                  <a:latin typeface="Comic Sans MS" panose="030F0702030302020204" pitchFamily="66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55311" name="Text Box 4">
              <a:extLst>
                <a:ext uri="{FF2B5EF4-FFF2-40B4-BE49-F238E27FC236}">
                  <a16:creationId xmlns:a16="http://schemas.microsoft.com/office/drawing/2014/main" id="{3978A7AE-448A-4114-AF65-54482960EA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5605" y="1152824"/>
              <a:ext cx="2133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CC00"/>
                </a:buClr>
                <a:buSzPct val="145000"/>
                <a:buFont typeface="Wingdings" panose="05000000000000000000" pitchFamily="2" charset="2"/>
                <a:buChar char="Ø"/>
              </a:pPr>
              <a:r>
                <a:rPr lang="cs-CZ" altLang="cs-CZ" sz="1400">
                  <a:latin typeface="Comic Sans MS" panose="030F0702030302020204" pitchFamily="66" charset="0"/>
                  <a:cs typeface="Arial" panose="020B0604020202020204" pitchFamily="34" charset="0"/>
                </a:rPr>
                <a:t> Více práce  </a:t>
              </a:r>
              <a:endParaRPr lang="cs-CZ" altLang="cs-CZ" sz="1400" u="sng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55312" name="Text Box 6">
              <a:extLst>
                <a:ext uri="{FF2B5EF4-FFF2-40B4-BE49-F238E27FC236}">
                  <a16:creationId xmlns:a16="http://schemas.microsoft.com/office/drawing/2014/main" id="{F3C5AF20-D161-420E-9930-025B03EEF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3748" y="1632229"/>
              <a:ext cx="73152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CC00"/>
                </a:buClr>
                <a:buSzPct val="145000"/>
                <a:buFont typeface="Wingdings" panose="05000000000000000000" pitchFamily="2" charset="2"/>
                <a:buChar char="Ø"/>
              </a:pPr>
              <a:r>
                <a:rPr lang="cs-CZ" altLang="cs-CZ" sz="1400">
                  <a:latin typeface="Comic Sans MS" panose="030F0702030302020204" pitchFamily="66" charset="0"/>
                  <a:cs typeface="Arial" panose="020B0604020202020204" pitchFamily="34" charset="0"/>
                </a:rPr>
                <a:t> Menší pestrost stravy</a:t>
              </a:r>
              <a:endParaRPr lang="cs-CZ" altLang="cs-CZ" sz="1400" u="sng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55313" name="Text Box 7">
              <a:extLst>
                <a:ext uri="{FF2B5EF4-FFF2-40B4-BE49-F238E27FC236}">
                  <a16:creationId xmlns:a16="http://schemas.microsoft.com/office/drawing/2014/main" id="{6B0E17BC-3720-4504-BB24-B2212507FB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3748" y="2043011"/>
              <a:ext cx="5447325" cy="307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00CC00"/>
                </a:buClr>
                <a:buSzPct val="145000"/>
                <a:buFont typeface="Wingdings" panose="05000000000000000000" pitchFamily="2" charset="2"/>
                <a:buChar char="Ø"/>
              </a:pPr>
              <a:r>
                <a:rPr lang="cs-CZ" altLang="cs-CZ" sz="1400">
                  <a:latin typeface="Comic Sans MS" panose="030F0702030302020204" pitchFamily="66" charset="0"/>
                  <a:cs typeface="Arial" panose="020B0604020202020204" pitchFamily="34" charset="0"/>
                </a:rPr>
                <a:t> Epidemie infekčních nemocí, i</a:t>
              </a:r>
              <a:r>
                <a:rPr lang="en-GB" altLang="cs-CZ" sz="1400">
                  <a:latin typeface="Comic Sans MS" panose="030F0702030302020204" pitchFamily="66" charset="0"/>
                </a:rPr>
                <a:t> nástroj </a:t>
              </a:r>
              <a:r>
                <a:rPr lang="cs-CZ" altLang="cs-CZ" sz="1400">
                  <a:latin typeface="Comic Sans MS" panose="030F0702030302020204" pitchFamily="66" charset="0"/>
                </a:rPr>
                <a:t>k </a:t>
              </a:r>
              <a:r>
                <a:rPr lang="en-GB" altLang="cs-CZ" sz="1400">
                  <a:latin typeface="Comic Sans MS" panose="030F0702030302020204" pitchFamily="66" charset="0"/>
                </a:rPr>
                <a:t>dobytí nových území</a:t>
              </a:r>
              <a:r>
                <a:rPr lang="cs-CZ" altLang="cs-CZ" sz="1400">
                  <a:latin typeface="Comic Sans MS" panose="030F0702030302020204" pitchFamily="66" charset="0"/>
                  <a:cs typeface="Arial" panose="020B0604020202020204" pitchFamily="34" charset="0"/>
                </a:rPr>
                <a:t> </a:t>
              </a:r>
              <a:endParaRPr lang="cs-CZ" altLang="cs-CZ" sz="1400"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5314" name="Text Box 9">
              <a:extLst>
                <a:ext uri="{FF2B5EF4-FFF2-40B4-BE49-F238E27FC236}">
                  <a16:creationId xmlns:a16="http://schemas.microsoft.com/office/drawing/2014/main" id="{F410519B-2F26-4C7C-A59F-CE75054B36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1820" y="2466112"/>
              <a:ext cx="2497800" cy="307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00CC00"/>
                </a:buClr>
                <a:buSzPct val="145000"/>
                <a:buFont typeface="Wingdings" panose="05000000000000000000" pitchFamily="2" charset="2"/>
                <a:buChar char="Ø"/>
              </a:pPr>
              <a:r>
                <a:rPr lang="cs-CZ" altLang="cs-CZ" sz="1400">
                  <a:latin typeface="Comic Sans MS" panose="030F0702030302020204" pitchFamily="66" charset="0"/>
                  <a:cs typeface="Arial" panose="020B0604020202020204" pitchFamily="34" charset="0"/>
                </a:rPr>
                <a:t>Nerovnost ve společnosti</a:t>
              </a:r>
            </a:p>
          </p:txBody>
        </p:sp>
      </p:grpSp>
      <p:grpSp>
        <p:nvGrpSpPr>
          <p:cNvPr id="55300" name="Skupina 19">
            <a:extLst>
              <a:ext uri="{FF2B5EF4-FFF2-40B4-BE49-F238E27FC236}">
                <a16:creationId xmlns:a16="http://schemas.microsoft.com/office/drawing/2014/main" id="{69EBD9E1-FD7A-4866-8093-0BB9DEAA3A5C}"/>
              </a:ext>
            </a:extLst>
          </p:cNvPr>
          <p:cNvGrpSpPr>
            <a:grpSpLocks/>
          </p:cNvGrpSpPr>
          <p:nvPr/>
        </p:nvGrpSpPr>
        <p:grpSpPr bwMode="auto">
          <a:xfrm>
            <a:off x="873125" y="4956175"/>
            <a:ext cx="6475413" cy="601663"/>
            <a:chOff x="765629" y="5599529"/>
            <a:chExt cx="6474238" cy="600661"/>
          </a:xfrm>
        </p:grpSpPr>
        <p:sp>
          <p:nvSpPr>
            <p:cNvPr id="55308" name="Rectangle 12">
              <a:extLst>
                <a:ext uri="{FF2B5EF4-FFF2-40B4-BE49-F238E27FC236}">
                  <a16:creationId xmlns:a16="http://schemas.microsoft.com/office/drawing/2014/main" id="{B23C5BDF-DE4D-410C-B98E-92555FD62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667" y="5861636"/>
              <a:ext cx="61722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FF0000"/>
                </a:buClr>
                <a:buFont typeface="Wingdings" panose="05000000000000000000" pitchFamily="2" charset="2"/>
                <a:buNone/>
              </a:pPr>
              <a:r>
                <a:rPr lang="cs-CZ" altLang="cs-CZ" sz="1400">
                  <a:latin typeface="Comic Sans MS" panose="030F0702030302020204" pitchFamily="66" charset="0"/>
                </a:rPr>
                <a:t>  </a:t>
              </a:r>
              <a:r>
                <a:rPr lang="cs-CZ" altLang="cs-CZ" sz="1600" b="1">
                  <a:latin typeface="Comic Sans MS" panose="030F0702030302020204" pitchFamily="66" charset="0"/>
                </a:rPr>
                <a:t>Výhody pro společnost, nikoli pro jedince</a:t>
              </a:r>
            </a:p>
          </p:txBody>
        </p:sp>
        <p:sp>
          <p:nvSpPr>
            <p:cNvPr id="55309" name="AutoShape 15">
              <a:extLst>
                <a:ext uri="{FF2B5EF4-FFF2-40B4-BE49-F238E27FC236}">
                  <a16:creationId xmlns:a16="http://schemas.microsoft.com/office/drawing/2014/main" id="{517C48A6-9476-4FE8-B811-E66E19930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629" y="5599529"/>
              <a:ext cx="228600" cy="533400"/>
            </a:xfrm>
            <a:prstGeom prst="curvedRightArrow">
              <a:avLst>
                <a:gd name="adj1" fmla="val 46667"/>
                <a:gd name="adj2" fmla="val 93333"/>
                <a:gd name="adj3" fmla="val 33333"/>
              </a:avLst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5301" name="Skupina 18">
            <a:extLst>
              <a:ext uri="{FF2B5EF4-FFF2-40B4-BE49-F238E27FC236}">
                <a16:creationId xmlns:a16="http://schemas.microsoft.com/office/drawing/2014/main" id="{0B7302E1-ED87-4FD2-8606-B25254B0618A}"/>
              </a:ext>
            </a:extLst>
          </p:cNvPr>
          <p:cNvGrpSpPr>
            <a:grpSpLocks/>
          </p:cNvGrpSpPr>
          <p:nvPr/>
        </p:nvGrpSpPr>
        <p:grpSpPr bwMode="auto">
          <a:xfrm>
            <a:off x="841375" y="3659188"/>
            <a:ext cx="8194675" cy="1584325"/>
            <a:chOff x="947679" y="4046847"/>
            <a:chExt cx="7734433" cy="1586326"/>
          </a:xfrm>
        </p:grpSpPr>
        <p:sp>
          <p:nvSpPr>
            <p:cNvPr id="55306" name="Text Box 11">
              <a:extLst>
                <a:ext uri="{FF2B5EF4-FFF2-40B4-BE49-F238E27FC236}">
                  <a16:creationId xmlns:a16="http://schemas.microsoft.com/office/drawing/2014/main" id="{47BA4532-5EBB-48E6-AC04-6591E637F0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7679" y="4046847"/>
              <a:ext cx="7734433" cy="30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71463" indent="-27146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>
                  <a:srgbClr val="00CC00"/>
                </a:buClr>
                <a:buFont typeface="Wingdings" panose="05000000000000000000" pitchFamily="2" charset="2"/>
                <a:buChar char="Ø"/>
              </a:pPr>
              <a:r>
                <a:rPr lang="cs-CZ" altLang="cs-CZ" sz="1400">
                  <a:latin typeface="Comic Sans MS" panose="030F0702030302020204" pitchFamily="66" charset="0"/>
                  <a:cs typeface="Arial" panose="020B0604020202020204" pitchFamily="34" charset="0"/>
                </a:rPr>
                <a:t>uživí víc lidí na menším území, stabilní obydlí, vývoj technologií a větší komplexita společnosti </a:t>
              </a:r>
            </a:p>
          </p:txBody>
        </p:sp>
        <p:sp>
          <p:nvSpPr>
            <p:cNvPr id="55307" name="Text Box 11">
              <a:extLst>
                <a:ext uri="{FF2B5EF4-FFF2-40B4-BE49-F238E27FC236}">
                  <a16:creationId xmlns:a16="http://schemas.microsoft.com/office/drawing/2014/main" id="{C1D0EC63-27DD-442D-941B-6D02638862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5602" y="4354873"/>
              <a:ext cx="7467600" cy="127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50000"/>
                </a:spcBef>
                <a:buClr>
                  <a:srgbClr val="00CC00"/>
                </a:buClr>
                <a:buFont typeface="Wingdings" panose="05000000000000000000" pitchFamily="2" charset="2"/>
                <a:buChar char="Ø"/>
              </a:pPr>
              <a:r>
                <a:rPr lang="cs-CZ" altLang="cs-CZ" sz="1400">
                  <a:latin typeface="Comic Sans MS" panose="030F0702030302020204" pitchFamily="66" charset="0"/>
                  <a:cs typeface="Arial" panose="020B0604020202020204" pitchFamily="34" charset="0"/>
                </a:rPr>
                <a:t> zvyšuje reprodukci </a:t>
              </a:r>
              <a:r>
                <a:rPr lang="cs-CZ" altLang="cs-CZ" sz="1400">
                  <a:latin typeface="Comic Sans MS" panose="030F0702030302020204" pitchFamily="66" charset="0"/>
                </a:rPr>
                <a:t> </a:t>
              </a:r>
            </a:p>
            <a:p>
              <a:pPr eaLnBrk="1" hangingPunct="1">
                <a:lnSpc>
                  <a:spcPct val="150000"/>
                </a:lnSpc>
                <a:spcBef>
                  <a:spcPct val="50000"/>
                </a:spcBef>
                <a:buClr>
                  <a:srgbClr val="00CC00"/>
                </a:buClr>
                <a:buFont typeface="Wingdings" panose="05000000000000000000" pitchFamily="2" charset="2"/>
                <a:buChar char="Ø"/>
              </a:pPr>
              <a:r>
                <a:rPr lang="cs-CZ" altLang="cs-CZ" sz="1400">
                  <a:latin typeface="Comic Sans MS" panose="030F0702030302020204" pitchFamily="66" charset="0"/>
                </a:rPr>
                <a:t> Zemědělství nelze jednoznačně chápat jako něco progresivního a nevyhnutelného</a:t>
              </a:r>
              <a:endParaRPr lang="cs-CZ" altLang="cs-CZ" sz="1400"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150000"/>
                </a:lnSpc>
                <a:spcBef>
                  <a:spcPct val="50000"/>
                </a:spcBef>
                <a:buClr>
                  <a:srgbClr val="00CC00"/>
                </a:buClr>
                <a:buFont typeface="Wingdings" panose="05000000000000000000" pitchFamily="2" charset="2"/>
                <a:buChar char="Ø"/>
              </a:pPr>
              <a:endParaRPr lang="cs-CZ" altLang="cs-CZ" sz="140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sp>
        <p:nvSpPr>
          <p:cNvPr id="55302" name="Obdélník 16">
            <a:extLst>
              <a:ext uri="{FF2B5EF4-FFF2-40B4-BE49-F238E27FC236}">
                <a16:creationId xmlns:a16="http://schemas.microsoft.com/office/drawing/2014/main" id="{67CA40DB-C19D-4BCC-BA98-EDDDB08FC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388" y="6400800"/>
            <a:ext cx="5907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Comic Sans MS" panose="030F0702030302020204" pitchFamily="66" charset="0"/>
              </a:rPr>
              <a:t>Diamond, 2002,  Lambert , 2009, Mummert et al, 2011 ; Clark et al., 2014, Macintosh et al., 2016</a:t>
            </a:r>
            <a:endParaRPr lang="cs-CZ" altLang="cs-CZ" sz="1000">
              <a:latin typeface="Times New Roman" panose="02020603050405020304" pitchFamily="18" charset="0"/>
            </a:endParaRPr>
          </a:p>
        </p:txBody>
      </p:sp>
      <p:sp>
        <p:nvSpPr>
          <p:cNvPr id="55303" name="Obdélník 5">
            <a:extLst>
              <a:ext uri="{FF2B5EF4-FFF2-40B4-BE49-F238E27FC236}">
                <a16:creationId xmlns:a16="http://schemas.microsoft.com/office/drawing/2014/main" id="{CF5FF2F3-8D94-426D-80C9-AD223772F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813" y="6215063"/>
            <a:ext cx="3067051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200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a-DK" altLang="cs-CZ" sz="1000">
                <a:latin typeface="Comic Sans MS" panose="030F0702030302020204" pitchFamily="66" charset="0"/>
              </a:rPr>
              <a:t>May et al., 2016, Pgge et al., 2016 </a:t>
            </a:r>
            <a:endParaRPr lang="cs-CZ" altLang="cs-CZ" sz="1000">
              <a:latin typeface="Times New Roman" panose="02020603050405020304" pitchFamily="18" charset="0"/>
            </a:endParaRPr>
          </a:p>
        </p:txBody>
      </p:sp>
      <p:pic>
        <p:nvPicPr>
          <p:cNvPr id="55304" name="Obrázek 5">
            <a:extLst>
              <a:ext uri="{FF2B5EF4-FFF2-40B4-BE49-F238E27FC236}">
                <a16:creationId xmlns:a16="http://schemas.microsoft.com/office/drawing/2014/main" id="{9833BC8D-C539-4A87-B1B6-F157980F3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35" b="52202"/>
          <a:stretch>
            <a:fillRect/>
          </a:stretch>
        </p:blipFill>
        <p:spPr bwMode="auto">
          <a:xfrm>
            <a:off x="5291138" y="136525"/>
            <a:ext cx="1471612" cy="1347788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Obrázek 23">
            <a:extLst>
              <a:ext uri="{FF2B5EF4-FFF2-40B4-BE49-F238E27FC236}">
                <a16:creationId xmlns:a16="http://schemas.microsoft.com/office/drawing/2014/main" id="{E45812E9-F600-4F74-93DC-C1AD31B58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08"/>
          <a:stretch>
            <a:fillRect/>
          </a:stretch>
        </p:blipFill>
        <p:spPr bwMode="auto">
          <a:xfrm>
            <a:off x="6948488" y="211138"/>
            <a:ext cx="1673225" cy="1260475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>
            <a:extLst>
              <a:ext uri="{FF2B5EF4-FFF2-40B4-BE49-F238E27FC236}">
                <a16:creationId xmlns:a16="http://schemas.microsoft.com/office/drawing/2014/main" id="{39093004-C860-47F8-9A7E-AD4DA6567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1312863"/>
            <a:ext cx="8324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  <a:cs typeface="Arial" panose="020B0604020202020204" pitchFamily="34" charset="0"/>
              </a:rPr>
              <a:t>stejné plodiny</a:t>
            </a: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cs-CZ" altLang="cs-CZ" sz="1800" b="1">
                <a:latin typeface="Comic Sans MS" panose="030F0702030302020204" pitchFamily="66" charset="0"/>
                <a:cs typeface="Arial" panose="020B0604020202020204" pitchFamily="34" charset="0"/>
              </a:rPr>
              <a:t>jako předkové</a:t>
            </a:r>
            <a:r>
              <a:rPr lang="cs-CZ" altLang="cs-CZ" sz="1800" b="1">
                <a:latin typeface="Comic Sans MS" panose="030F0702030302020204" pitchFamily="66" charset="0"/>
              </a:rPr>
              <a:t> - zejména </a:t>
            </a:r>
            <a:r>
              <a:rPr lang="cs-CZ" altLang="cs-CZ" sz="1800" b="1" u="sng">
                <a:latin typeface="Comic Sans MS" panose="030F0702030302020204" pitchFamily="66" charset="0"/>
              </a:rPr>
              <a:t>obilniny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6F10B6-0047-4765-9FFD-5DB8BF630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013" y="1924050"/>
            <a:ext cx="7543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k</a:t>
            </a:r>
            <a:r>
              <a:rPr lang="cs-CZ" altLang="cs-CZ" sz="1600" b="1">
                <a:latin typeface="Comic Sans MS" panose="030F0702030302020204" pitchFamily="66" charset="0"/>
                <a:cs typeface="Arial" panose="020B0604020202020204" pitchFamily="34" charset="0"/>
              </a:rPr>
              <a:t>ukuřice</a:t>
            </a:r>
            <a:r>
              <a:rPr lang="cs-CZ" altLang="cs-CZ" sz="1600" b="1">
                <a:latin typeface="Comic Sans MS" panose="030F0702030302020204" pitchFamily="66" charset="0"/>
              </a:rPr>
              <a:t>,</a:t>
            </a:r>
            <a:r>
              <a:rPr lang="cs-CZ" altLang="cs-CZ" sz="1600" b="1">
                <a:latin typeface="Comic Sans MS" panose="030F0702030302020204" pitchFamily="66" charset="0"/>
                <a:cs typeface="Arial" panose="020B0604020202020204" pitchFamily="34" charset="0"/>
              </a:rPr>
              <a:t> pšenice, rýže</a:t>
            </a:r>
            <a:r>
              <a:rPr lang="cs-CZ" altLang="cs-CZ" sz="1600" b="1">
                <a:latin typeface="Comic Sans MS" panose="030F0702030302020204" pitchFamily="66" charset="0"/>
              </a:rPr>
              <a:t>,</a:t>
            </a:r>
            <a:r>
              <a:rPr lang="cs-CZ" altLang="cs-CZ" sz="1600" b="1">
                <a:latin typeface="Comic Sans MS" panose="030F0702030302020204" pitchFamily="66" charset="0"/>
                <a:cs typeface="Arial" panose="020B0604020202020204" pitchFamily="34" charset="0"/>
              </a:rPr>
              <a:t> ječmen, čirok, proso, oves a žito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9E7E3269-62F8-4262-A813-AD18401CD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6137275"/>
            <a:ext cx="822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400">
                <a:latin typeface="Comic Sans MS" panose="030F0702030302020204" pitchFamily="66" charset="0"/>
                <a:cs typeface="Arial" panose="020B0604020202020204" pitchFamily="34" charset="0"/>
              </a:rPr>
              <a:t>Dnes </a:t>
            </a:r>
            <a:r>
              <a:rPr lang="cs-CZ" altLang="cs-CZ" sz="1400" b="1">
                <a:latin typeface="Comic Sans MS" panose="030F0702030302020204" pitchFamily="66" charset="0"/>
                <a:cs typeface="Arial" panose="020B0604020202020204" pitchFamily="34" charset="0"/>
              </a:rPr>
              <a:t>80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cs-CZ" altLang="cs-CZ" sz="1400" b="1">
                <a:latin typeface="Comic Sans MS" panose="030F0702030302020204" pitchFamily="66" charset="0"/>
                <a:cs typeface="Arial" panose="020B0604020202020204" pitchFamily="34" charset="0"/>
              </a:rPr>
              <a:t>%</a:t>
            </a:r>
            <a:r>
              <a:rPr lang="cs-CZ" altLang="cs-CZ" sz="1400">
                <a:latin typeface="Comic Sans MS" panose="030F0702030302020204" pitchFamily="66" charset="0"/>
                <a:cs typeface="Arial" panose="020B0604020202020204" pitchFamily="34" charset="0"/>
              </a:rPr>
              <a:t> celosvětové spotřeby potravin (</a:t>
            </a:r>
            <a:r>
              <a:rPr lang="cs-CZ" altLang="cs-CZ" sz="1400" b="1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cs-CZ" altLang="cs-CZ" sz="1400" b="1">
                <a:latin typeface="Arial" panose="020B0604020202020204" pitchFamily="34" charset="0"/>
              </a:rPr>
              <a:t> </a:t>
            </a:r>
            <a:r>
              <a:rPr lang="cs-CZ" altLang="cs-CZ" sz="1400" b="1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1400" b="1">
                <a:latin typeface="Arial" panose="020B0604020202020204" pitchFamily="34" charset="0"/>
              </a:rPr>
              <a:t> </a:t>
            </a:r>
            <a:r>
              <a:rPr lang="cs-CZ" altLang="cs-CZ" sz="1400" b="1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cs-CZ" altLang="cs-CZ" sz="1400">
                <a:latin typeface="Comic Sans MS" panose="030F0702030302020204" pitchFamily="66" charset="0"/>
              </a:rPr>
              <a:t> </a:t>
            </a:r>
            <a:r>
              <a:rPr lang="cs-CZ" altLang="cs-CZ" sz="1400">
                <a:latin typeface="Comic Sans MS" panose="030F0702030302020204" pitchFamily="66" charset="0"/>
                <a:cs typeface="Arial" panose="020B0604020202020204" pitchFamily="34" charset="0"/>
              </a:rPr>
              <a:t>% celkového příjmu proteinů a kalorií)</a:t>
            </a:r>
            <a:r>
              <a:rPr lang="cs-CZ" altLang="cs-CZ" sz="1400">
                <a:latin typeface="Times New Roman" panose="02020603050405020304" pitchFamily="18" charset="0"/>
              </a:rPr>
              <a:t>.</a:t>
            </a:r>
            <a:r>
              <a:rPr lang="cs-CZ" altLang="cs-CZ" sz="140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en-GB" altLang="cs-CZ" sz="1400" b="1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8" name="Oval 16">
            <a:extLst>
              <a:ext uri="{FF2B5EF4-FFF2-40B4-BE49-F238E27FC236}">
                <a16:creationId xmlns:a16="http://schemas.microsoft.com/office/drawing/2014/main" id="{E78B1A61-57E4-40DF-8088-D71780D9F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013" y="1809750"/>
            <a:ext cx="2536825" cy="609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57350" name="Rectangle 5">
            <a:extLst>
              <a:ext uri="{FF2B5EF4-FFF2-40B4-BE49-F238E27FC236}">
                <a16:creationId xmlns:a16="http://schemas.microsoft.com/office/drawing/2014/main" id="{B09F1574-781B-4B33-9E36-F7318EE1C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" y="566738"/>
            <a:ext cx="3168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Comic Sans MS" panose="030F0702030302020204" pitchFamily="66" charset="0"/>
                <a:cs typeface="Arial" panose="020B0604020202020204" pitchFamily="34" charset="0"/>
              </a:rPr>
              <a:t>v</a:t>
            </a:r>
            <a:r>
              <a:rPr lang="cs-CZ" altLang="cs-CZ" sz="1400">
                <a:latin typeface="Comic Sans MS" panose="030F0702030302020204" pitchFamily="66" charset="0"/>
                <a:cs typeface="Arial" panose="020B0604020202020204" pitchFamily="34" charset="0"/>
              </a:rPr>
              <a:t>yužíváno</a:t>
            </a:r>
            <a:r>
              <a:rPr lang="cs-CZ" altLang="cs-CZ" sz="1400" b="1">
                <a:latin typeface="Comic Sans MS" panose="030F0702030302020204" pitchFamily="66" charset="0"/>
                <a:cs typeface="Arial" panose="020B0604020202020204" pitchFamily="34" charset="0"/>
              </a:rPr>
              <a:t> 7 000  </a:t>
            </a:r>
            <a:endParaRPr lang="cs-CZ" altLang="cs-CZ" sz="140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7351" name="Rectangle 5">
            <a:extLst>
              <a:ext uri="{FF2B5EF4-FFF2-40B4-BE49-F238E27FC236}">
                <a16:creationId xmlns:a16="http://schemas.microsoft.com/office/drawing/2014/main" id="{7D2FA1FA-1FFC-448B-9E6B-141135B73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" y="823913"/>
            <a:ext cx="251936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Comic Sans MS" panose="030F0702030302020204" pitchFamily="66" charset="0"/>
                <a:cs typeface="Arial" panose="020B0604020202020204" pitchFamily="34" charset="0"/>
              </a:rPr>
              <a:t>domestikováno </a:t>
            </a:r>
            <a:r>
              <a:rPr lang="cs-CZ" altLang="cs-CZ" sz="1400" b="1">
                <a:latin typeface="Comic Sans MS" panose="030F0702030302020204" pitchFamily="66" charset="0"/>
                <a:cs typeface="Arial" panose="020B0604020202020204" pitchFamily="34" charset="0"/>
              </a:rPr>
              <a:t>2 500,</a:t>
            </a:r>
            <a:r>
              <a:rPr lang="cs-CZ" altLang="cs-CZ" sz="140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7352" name="Obdélník 16">
            <a:extLst>
              <a:ext uri="{FF2B5EF4-FFF2-40B4-BE49-F238E27FC236}">
                <a16:creationId xmlns:a16="http://schemas.microsoft.com/office/drawing/2014/main" id="{0F5A4774-4391-4463-92FB-FA4446ACD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438" y="415925"/>
            <a:ext cx="3529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cs-CZ" altLang="cs-CZ" sz="1400">
                <a:latin typeface="Comic Sans MS" panose="030F0702030302020204" pitchFamily="66" charset="0"/>
                <a:cs typeface="Arial" panose="020B0604020202020204" pitchFamily="34" charset="0"/>
              </a:rPr>
              <a:t>podstatnější využití : </a:t>
            </a:r>
            <a:r>
              <a:rPr lang="cs-CZ" altLang="cs-CZ" sz="1400" b="1">
                <a:latin typeface="Comic Sans MS" panose="030F0702030302020204" pitchFamily="66" charset="0"/>
                <a:cs typeface="Arial" panose="020B0604020202020204" pitchFamily="34" charset="0"/>
              </a:rPr>
              <a:t>200-250 </a:t>
            </a:r>
            <a:r>
              <a:rPr lang="cs-CZ" altLang="cs-CZ" sz="1400">
                <a:latin typeface="Comic Sans MS" panose="030F0702030302020204" pitchFamily="66" charset="0"/>
                <a:cs typeface="Arial" panose="020B0604020202020204" pitchFamily="34" charset="0"/>
              </a:rPr>
              <a:t>druhů </a:t>
            </a:r>
          </a:p>
        </p:txBody>
      </p:sp>
      <p:pic>
        <p:nvPicPr>
          <p:cNvPr id="57353" name="Picture 25" descr="Obsah obrázku tabulka">
            <a:extLst>
              <a:ext uri="{FF2B5EF4-FFF2-40B4-BE49-F238E27FC236}">
                <a16:creationId xmlns:a16="http://schemas.microsoft.com/office/drawing/2014/main" id="{502155EB-5108-4137-91A2-F91112E0D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-2"/>
          <a:stretch>
            <a:fillRect/>
          </a:stretch>
        </p:blipFill>
        <p:spPr bwMode="auto">
          <a:xfrm>
            <a:off x="2768600" y="2643188"/>
            <a:ext cx="3175000" cy="331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4" name="Nadpis 1">
            <a:extLst>
              <a:ext uri="{FF2B5EF4-FFF2-40B4-BE49-F238E27FC236}">
                <a16:creationId xmlns:a16="http://schemas.microsoft.com/office/drawing/2014/main" id="{0C28FF83-A216-46BA-AD37-4B0ABB403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63538"/>
            <a:ext cx="82296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SzPct val="45000"/>
              <a:buFont typeface="StarSymbol"/>
              <a:buNone/>
            </a:pPr>
            <a:r>
              <a:rPr lang="cs-CZ" altLang="cs-CZ" sz="4400"/>
              <a:t>čím se živíme</a:t>
            </a:r>
          </a:p>
        </p:txBody>
      </p:sp>
      <p:sp>
        <p:nvSpPr>
          <p:cNvPr id="57355" name="Obdélník 16">
            <a:extLst>
              <a:ext uri="{FF2B5EF4-FFF2-40B4-BE49-F238E27FC236}">
                <a16:creationId xmlns:a16="http://schemas.microsoft.com/office/drawing/2014/main" id="{B5252FA5-C2EC-4830-BE04-129CB7B98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692150"/>
            <a:ext cx="3529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cs-CZ" altLang="cs-CZ" sz="1400">
                <a:latin typeface="Comic Sans MS" panose="030F0702030302020204" pitchFamily="66" charset="0"/>
                <a:cs typeface="Arial" panose="020B0604020202020204" pitchFamily="34" charset="0"/>
              </a:rPr>
              <a:t>spoléháme: </a:t>
            </a:r>
            <a:r>
              <a:rPr lang="cs-CZ" altLang="cs-CZ" sz="1400" b="1" u="sng">
                <a:latin typeface="Comic Sans MS" panose="030F0702030302020204" pitchFamily="66" charset="0"/>
                <a:cs typeface="Arial" panose="020B0604020202020204" pitchFamily="34" charset="0"/>
              </a:rPr>
              <a:t>nižší desítky </a:t>
            </a:r>
            <a:r>
              <a:rPr lang="cs-CZ" altLang="cs-CZ" sz="1400" u="sng">
                <a:latin typeface="Comic Sans MS" panose="030F0702030302020204" pitchFamily="66" charset="0"/>
                <a:cs typeface="Arial" panose="020B0604020202020204" pitchFamily="34" charset="0"/>
              </a:rPr>
              <a:t>druhů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8" grpId="1"/>
      <p:bldP spid="9" grpId="0" autoUpdateAnimBg="0"/>
      <p:bldP spid="9" grpId="1"/>
      <p:bldP spid="10" grpId="0" autoUpdateAnimBg="0"/>
      <p:bldP spid="10" grpId="1"/>
      <p:bldP spid="18" grpId="0" animBg="1" autoUpdateAnimBg="0"/>
      <p:bldP spid="1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Obrázek 2">
            <a:extLst>
              <a:ext uri="{FF2B5EF4-FFF2-40B4-BE49-F238E27FC236}">
                <a16:creationId xmlns:a16="http://schemas.microsoft.com/office/drawing/2014/main" id="{1DBE78D9-AB13-4897-A593-8227685E4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6613"/>
            <a:ext cx="32893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Obrázek 2">
            <a:extLst>
              <a:ext uri="{FF2B5EF4-FFF2-40B4-BE49-F238E27FC236}">
                <a16:creationId xmlns:a16="http://schemas.microsoft.com/office/drawing/2014/main" id="{0B92E838-6D84-4C67-BCCD-06194DBAB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836613"/>
            <a:ext cx="357822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Obrázek 2">
            <a:extLst>
              <a:ext uri="{FF2B5EF4-FFF2-40B4-BE49-F238E27FC236}">
                <a16:creationId xmlns:a16="http://schemas.microsoft.com/office/drawing/2014/main" id="{30CF0318-044E-46BE-8614-924CCA194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97200"/>
            <a:ext cx="357505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Obrázek 11" descr="Obsah obrázku mapa">
            <a:extLst>
              <a:ext uri="{FF2B5EF4-FFF2-40B4-BE49-F238E27FC236}">
                <a16:creationId xmlns:a16="http://schemas.microsoft.com/office/drawing/2014/main" id="{C44E0BCB-8BD7-4E1D-AC2C-89CB345A6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2000"/>
          </a:blip>
          <a:srcRect/>
          <a:stretch>
            <a:fillRect/>
          </a:stretch>
        </p:blipFill>
        <p:spPr bwMode="auto">
          <a:xfrm>
            <a:off x="4962525" y="2797175"/>
            <a:ext cx="3173413" cy="19589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32000" sy="32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Rectangle 8">
            <a:extLst>
              <a:ext uri="{FF2B5EF4-FFF2-40B4-BE49-F238E27FC236}">
                <a16:creationId xmlns:a16="http://schemas.microsoft.com/office/drawing/2014/main" id="{3FF81E9B-9D66-45FC-B2C4-311C65E57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66675"/>
            <a:ext cx="548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  <a:cs typeface="Arial" panose="020B0604020202020204" pitchFamily="34" charset="0"/>
              </a:rPr>
              <a:t>Obilniny</a:t>
            </a:r>
          </a:p>
        </p:txBody>
      </p:sp>
      <p:pic>
        <p:nvPicPr>
          <p:cNvPr id="16391" name="Obrázek 15" descr="Obsah obrázku mapa">
            <a:extLst>
              <a:ext uri="{FF2B5EF4-FFF2-40B4-BE49-F238E27FC236}">
                <a16:creationId xmlns:a16="http://schemas.microsoft.com/office/drawing/2014/main" id="{D97F4275-3A44-45EA-98C8-52104D5B6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62525" y="4756150"/>
            <a:ext cx="3224213" cy="2074863"/>
          </a:xfrm>
          <a:prstGeom prst="rect">
            <a:avLst/>
          </a:prstGeom>
          <a:noFill/>
          <a:ln>
            <a:noFill/>
          </a:ln>
          <a:effectLst>
            <a:outerShdw blurRad="50800" dir="5400000"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Obrázek 2">
            <a:extLst>
              <a:ext uri="{FF2B5EF4-FFF2-40B4-BE49-F238E27FC236}">
                <a16:creationId xmlns:a16="http://schemas.microsoft.com/office/drawing/2014/main" id="{C0D94175-0ED8-4D0F-938F-31D2021143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5168900"/>
            <a:ext cx="3471862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Rectangle 8">
            <a:extLst>
              <a:ext uri="{FF2B5EF4-FFF2-40B4-BE49-F238E27FC236}">
                <a16:creationId xmlns:a16="http://schemas.microsoft.com/office/drawing/2014/main" id="{3ACC8EBD-49FB-4E7E-B5D8-9493F83FA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4400" y="4900613"/>
            <a:ext cx="5486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  <a:cs typeface="Arial" panose="020B0604020202020204" pitchFamily="34" charset="0"/>
              </a:rPr>
              <a:t>spotřeba na osobu (2014)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Obrázek 2">
            <a:extLst>
              <a:ext uri="{FF2B5EF4-FFF2-40B4-BE49-F238E27FC236}">
                <a16:creationId xmlns:a16="http://schemas.microsoft.com/office/drawing/2014/main" id="{C2BE9CD1-DA65-4628-85DF-B2EECE985B4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997200"/>
            <a:ext cx="594995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Nadpis 1">
            <a:extLst>
              <a:ext uri="{FF2B5EF4-FFF2-40B4-BE49-F238E27FC236}">
                <a16:creationId xmlns:a16="http://schemas.microsoft.com/office/drawing/2014/main" id="{C5FF9E43-A26C-4F36-AAB7-6E0D43E9B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8438" y="-231775"/>
            <a:ext cx="82296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SzPct val="45000"/>
              <a:buFont typeface="StarSymbol"/>
              <a:buNone/>
            </a:pPr>
            <a:r>
              <a:rPr lang="cs-CZ" altLang="cs-CZ" sz="4400"/>
              <a:t>čím se živíme</a:t>
            </a:r>
          </a:p>
        </p:txBody>
      </p:sp>
      <p:sp>
        <p:nvSpPr>
          <p:cNvPr id="61444" name="Rectangle 8">
            <a:extLst>
              <a:ext uri="{FF2B5EF4-FFF2-40B4-BE49-F238E27FC236}">
                <a16:creationId xmlns:a16="http://schemas.microsoft.com/office/drawing/2014/main" id="{F0FAB91A-FC97-4505-B7AC-5E4653B89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" y="954088"/>
            <a:ext cx="548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  <a:cs typeface="Arial" panose="020B0604020202020204" pitchFamily="34" charset="0"/>
              </a:rPr>
              <a:t>Brambor </a:t>
            </a:r>
            <a:r>
              <a:rPr lang="cs-CZ" altLang="cs-CZ" sz="1800">
                <a:latin typeface="Comic Sans MS" panose="030F0702030302020204" pitchFamily="66" charset="0"/>
                <a:cs typeface="Arial" panose="020B0604020202020204" pitchFamily="34" charset="0"/>
              </a:rPr>
              <a:t>(4. nejvýznamnější plodina) </a:t>
            </a:r>
          </a:p>
        </p:txBody>
      </p:sp>
      <p:pic>
        <p:nvPicPr>
          <p:cNvPr id="61445" name="Picture 124" descr="http://static.howstuffworks.com/gif/willow/potato-info0.gif">
            <a:extLst>
              <a:ext uri="{FF2B5EF4-FFF2-40B4-BE49-F238E27FC236}">
                <a16:creationId xmlns:a16="http://schemas.microsoft.com/office/drawing/2014/main" id="{0DED14F1-AE9B-49A0-8A44-A69730D6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8" y="3141663"/>
            <a:ext cx="200977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63">
            <a:extLst>
              <a:ext uri="{FF2B5EF4-FFF2-40B4-BE49-F238E27FC236}">
                <a16:creationId xmlns:a16="http://schemas.microsoft.com/office/drawing/2014/main" id="{FAA5F18F-A8DA-4BDD-A75C-D93430994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0675" y="239713"/>
            <a:ext cx="1792288" cy="3048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i="1" dirty="0" err="1">
                <a:solidFill>
                  <a:schemeClr val="tx1">
                    <a:lumMod val="95000"/>
                  </a:schemeClr>
                </a:solidFill>
                <a:latin typeface="Comic Sans MS" panose="030F0702030302020204" pitchFamily="66" charset="0"/>
              </a:rPr>
              <a:t>Solanum</a:t>
            </a:r>
            <a:r>
              <a:rPr lang="cs-CZ" altLang="cs-CZ" sz="1400" i="1" dirty="0">
                <a:solidFill>
                  <a:schemeClr val="tx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400" i="1" dirty="0" err="1">
                <a:solidFill>
                  <a:schemeClr val="tx1">
                    <a:lumMod val="95000"/>
                  </a:schemeClr>
                </a:solidFill>
                <a:latin typeface="Comic Sans MS" panose="030F0702030302020204" pitchFamily="66" charset="0"/>
              </a:rPr>
              <a:t>tuberosum</a:t>
            </a:r>
            <a:endParaRPr lang="cs-CZ" altLang="cs-CZ" sz="1400" i="1" dirty="0">
              <a:solidFill>
                <a:schemeClr val="tx1">
                  <a:lumMod val="9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1447" name="Picture 23">
            <a:extLst>
              <a:ext uri="{FF2B5EF4-FFF2-40B4-BE49-F238E27FC236}">
                <a16:creationId xmlns:a16="http://schemas.microsoft.com/office/drawing/2014/main" id="{F113FC34-1571-4337-A790-6E9B0174B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8" t="14925" r="15575"/>
          <a:stretch>
            <a:fillRect/>
          </a:stretch>
        </p:blipFill>
        <p:spPr bwMode="auto">
          <a:xfrm>
            <a:off x="6670675" y="692150"/>
            <a:ext cx="2109788" cy="184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54CB4C75-6E9F-4D4C-8910-34C85D329C9B}"/>
              </a:ext>
            </a:extLst>
          </p:cNvPr>
          <p:cNvSpPr txBox="1"/>
          <p:nvPr/>
        </p:nvSpPr>
        <p:spPr>
          <a:xfrm>
            <a:off x="468313" y="1431925"/>
            <a:ext cx="52593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dirty="0">
                <a:solidFill>
                  <a:schemeClr val="tx1">
                    <a:lumMod val="95000"/>
                  </a:schemeClr>
                </a:solidFill>
                <a:latin typeface="Comic Sans MS" panose="030F0702030302020204" pitchFamily="66" charset="0"/>
              </a:rPr>
              <a:t>víceleté hlíznaté plodiny</a:t>
            </a:r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7267C5B-0ECB-4CAB-98ED-BE35C2CB8B7D}"/>
              </a:ext>
            </a:extLst>
          </p:cNvPr>
          <p:cNvSpPr txBox="1"/>
          <p:nvPr/>
        </p:nvSpPr>
        <p:spPr>
          <a:xfrm>
            <a:off x="474663" y="1720850"/>
            <a:ext cx="52593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cs-CZ" dirty="0">
                <a:solidFill>
                  <a:schemeClr val="tx1">
                    <a:lumMod val="95000"/>
                  </a:schemeClr>
                </a:solidFill>
                <a:latin typeface="Comic Sans MS" panose="030F0702030302020204" pitchFamily="66" charset="0"/>
              </a:rPr>
              <a:t>Vyjma hlíz je celá rostlina </a:t>
            </a:r>
            <a:r>
              <a:rPr lang="cs-CZ" altLang="cs-CZ" u="sng" dirty="0">
                <a:solidFill>
                  <a:schemeClr val="tx1">
                    <a:lumMod val="95000"/>
                  </a:schemeClr>
                </a:solidFill>
                <a:latin typeface="Comic Sans MS" panose="030F0702030302020204" pitchFamily="66" charset="0"/>
              </a:rPr>
              <a:t>jedovatá! (alkaloidy)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1162FA5E-480C-473E-94D6-A7575006E5AE}"/>
              </a:ext>
            </a:extLst>
          </p:cNvPr>
          <p:cNvSpPr txBox="1"/>
          <p:nvPr/>
        </p:nvSpPr>
        <p:spPr>
          <a:xfrm>
            <a:off x="461963" y="2201863"/>
            <a:ext cx="71501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cs-CZ" altLang="cs-CZ" dirty="0">
                <a:solidFill>
                  <a:schemeClr val="tx1">
                    <a:lumMod val="95000"/>
                  </a:schemeClr>
                </a:solidFill>
                <a:latin typeface="Comic Sans MS" panose="030F0702030302020204" pitchFamily="66" charset="0"/>
              </a:rPr>
              <a:t>centra biodiverzity: andské (jezero  Titicaca) a chilské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051">
            <a:extLst>
              <a:ext uri="{FF2B5EF4-FFF2-40B4-BE49-F238E27FC236}">
                <a16:creationId xmlns:a16="http://schemas.microsoft.com/office/drawing/2014/main" id="{44C95239-7016-4E45-B145-CB1ED011A8F4}"/>
              </a:ext>
            </a:extLst>
          </p:cNvPr>
          <p:cNvGrpSpPr>
            <a:grpSpLocks/>
          </p:cNvGrpSpPr>
          <p:nvPr/>
        </p:nvGrpSpPr>
        <p:grpSpPr bwMode="auto">
          <a:xfrm>
            <a:off x="-1598613" y="1236663"/>
            <a:ext cx="9144001" cy="5365750"/>
            <a:chOff x="0" y="465"/>
            <a:chExt cx="5760" cy="3380"/>
          </a:xfrm>
        </p:grpSpPr>
        <p:pic>
          <p:nvPicPr>
            <p:cNvPr id="8207" name="Picture 2052">
              <a:extLst>
                <a:ext uri="{FF2B5EF4-FFF2-40B4-BE49-F238E27FC236}">
                  <a16:creationId xmlns:a16="http://schemas.microsoft.com/office/drawing/2014/main" id="{EAD1E87C-AD7C-4600-ADE9-6443951E6C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65"/>
              <a:ext cx="5760" cy="3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8" name="Text Box 2053">
              <a:extLst>
                <a:ext uri="{FF2B5EF4-FFF2-40B4-BE49-F238E27FC236}">
                  <a16:creationId xmlns:a16="http://schemas.microsoft.com/office/drawing/2014/main" id="{560C6BE1-1BB8-456B-96FC-63DE4BFD46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0" y="678"/>
              <a:ext cx="756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000000"/>
                  </a:solidFill>
                  <a:latin typeface="Arial" panose="020B0604020202020204" pitchFamily="34" charset="0"/>
                </a:rPr>
                <a:t>atmosféra</a:t>
              </a:r>
            </a:p>
          </p:txBody>
        </p:sp>
        <p:sp>
          <p:nvSpPr>
            <p:cNvPr id="8209" name="Text Box 2054">
              <a:extLst>
                <a:ext uri="{FF2B5EF4-FFF2-40B4-BE49-F238E27FC236}">
                  <a16:creationId xmlns:a16="http://schemas.microsoft.com/office/drawing/2014/main" id="{E07B4612-9FB3-4B70-8B2E-2693BDE6F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1" y="3447"/>
              <a:ext cx="796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000000"/>
                  </a:solidFill>
                  <a:latin typeface="Arial" panose="020B0604020202020204" pitchFamily="34" charset="0"/>
                </a:rPr>
                <a:t>hydrosféra</a:t>
              </a:r>
            </a:p>
          </p:txBody>
        </p:sp>
        <p:sp>
          <p:nvSpPr>
            <p:cNvPr id="8210" name="Text Box 2055">
              <a:extLst>
                <a:ext uri="{FF2B5EF4-FFF2-40B4-BE49-F238E27FC236}">
                  <a16:creationId xmlns:a16="http://schemas.microsoft.com/office/drawing/2014/main" id="{33569FBF-D82A-415E-9900-CF2F7AA279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3" y="3412"/>
              <a:ext cx="62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000000"/>
                  </a:solidFill>
                  <a:latin typeface="Arial" panose="020B0604020202020204" pitchFamily="34" charset="0"/>
                </a:rPr>
                <a:t>litosféra</a:t>
              </a:r>
            </a:p>
          </p:txBody>
        </p:sp>
        <p:sp>
          <p:nvSpPr>
            <p:cNvPr id="8211" name="Text Box 2056">
              <a:extLst>
                <a:ext uri="{FF2B5EF4-FFF2-40B4-BE49-F238E27FC236}">
                  <a16:creationId xmlns:a16="http://schemas.microsoft.com/office/drawing/2014/main" id="{24969AB8-DF6E-40C1-A6A3-337EBE1CD8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5" y="1892"/>
              <a:ext cx="676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0000"/>
                  </a:solidFill>
                  <a:latin typeface="Arial" panose="020B0604020202020204" pitchFamily="34" charset="0"/>
                </a:rPr>
                <a:t>biosféra</a:t>
              </a:r>
            </a:p>
          </p:txBody>
        </p:sp>
        <p:sp>
          <p:nvSpPr>
            <p:cNvPr id="8212" name="Rectangle 2057">
              <a:extLst>
                <a:ext uri="{FF2B5EF4-FFF2-40B4-BE49-F238E27FC236}">
                  <a16:creationId xmlns:a16="http://schemas.microsoft.com/office/drawing/2014/main" id="{C20CC5D6-CBD5-434D-87D6-E1490BA62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1" y="1652"/>
              <a:ext cx="430" cy="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8195" name="Group 2058">
            <a:extLst>
              <a:ext uri="{FF2B5EF4-FFF2-40B4-BE49-F238E27FC236}">
                <a16:creationId xmlns:a16="http://schemas.microsoft.com/office/drawing/2014/main" id="{7D805BD8-CD1F-4209-A802-14D7C5685338}"/>
              </a:ext>
            </a:extLst>
          </p:cNvPr>
          <p:cNvGrpSpPr>
            <a:grpSpLocks/>
          </p:cNvGrpSpPr>
          <p:nvPr/>
        </p:nvGrpSpPr>
        <p:grpSpPr bwMode="auto">
          <a:xfrm>
            <a:off x="5048250" y="0"/>
            <a:ext cx="4095750" cy="3802063"/>
            <a:chOff x="2835" y="1752"/>
            <a:chExt cx="2580" cy="2395"/>
          </a:xfrm>
        </p:grpSpPr>
        <p:sp>
          <p:nvSpPr>
            <p:cNvPr id="8203" name="Text Box 2060">
              <a:extLst>
                <a:ext uri="{FF2B5EF4-FFF2-40B4-BE49-F238E27FC236}">
                  <a16:creationId xmlns:a16="http://schemas.microsoft.com/office/drawing/2014/main" id="{B867E305-B034-400F-BD8C-23E7FCDE03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8" y="2872"/>
              <a:ext cx="1905" cy="12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000000"/>
                  </a:solidFill>
                  <a:latin typeface="Arial" panose="020B0604020202020204" pitchFamily="34" charset="0"/>
                </a:rPr>
                <a:t>komplexní organické molekuly jsou přeměňovány v potravních řetězcích  a částečně uvolňovány zpět ve formě prvků nebo anorganických sloučenin</a:t>
              </a:r>
            </a:p>
          </p:txBody>
        </p:sp>
        <p:sp>
          <p:nvSpPr>
            <p:cNvPr id="8204" name="AutoShape 2061">
              <a:extLst>
                <a:ext uri="{FF2B5EF4-FFF2-40B4-BE49-F238E27FC236}">
                  <a16:creationId xmlns:a16="http://schemas.microsoft.com/office/drawing/2014/main" id="{0B33B953-2426-48A0-8D70-07E3B1AC1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5" y="2387"/>
              <a:ext cx="245" cy="999"/>
            </a:xfrm>
            <a:prstGeom prst="curvedRightArrow">
              <a:avLst>
                <a:gd name="adj1" fmla="val 81551"/>
                <a:gd name="adj2" fmla="val 163102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05" name="AutoShape 2062">
              <a:extLst>
                <a:ext uri="{FF2B5EF4-FFF2-40B4-BE49-F238E27FC236}">
                  <a16:creationId xmlns:a16="http://schemas.microsoft.com/office/drawing/2014/main" id="{3A842CF2-AA09-45DB-9E70-A35B2D119F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29841">
              <a:off x="5193" y="2296"/>
              <a:ext cx="222" cy="1008"/>
            </a:xfrm>
            <a:prstGeom prst="curvedRightArrow">
              <a:avLst>
                <a:gd name="adj1" fmla="val 90811"/>
                <a:gd name="adj2" fmla="val 181622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06" name="Text Box 2059">
              <a:extLst>
                <a:ext uri="{FF2B5EF4-FFF2-40B4-BE49-F238E27FC236}">
                  <a16:creationId xmlns:a16="http://schemas.microsoft.com/office/drawing/2014/main" id="{98194CBF-4CDE-44CC-BDE1-7EC2A857B5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2" y="1752"/>
              <a:ext cx="1905" cy="92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000000"/>
                  </a:solidFill>
                  <a:latin typeface="Arial" panose="020B0604020202020204" pitchFamily="34" charset="0"/>
                </a:rPr>
                <a:t>Anorganické </a:t>
              </a:r>
              <a:r>
                <a:rPr lang="en-US" altLang="cs-CZ" sz="1800">
                  <a:solidFill>
                    <a:srgbClr val="000000"/>
                  </a:solidFill>
                  <a:latin typeface="Arial" panose="020B0604020202020204" pitchFamily="34" charset="0"/>
                </a:rPr>
                <a:t>prvky</a:t>
              </a:r>
              <a:r>
                <a:rPr lang="cs-CZ" altLang="cs-CZ" sz="180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cs-CZ" sz="1800">
                  <a:solidFill>
                    <a:srgbClr val="000000"/>
                  </a:solidFill>
                  <a:latin typeface="Arial" panose="020B0604020202020204" pitchFamily="34" charset="0"/>
                </a:rPr>
                <a:t>&amp; slou</a:t>
              </a:r>
              <a:r>
                <a:rPr lang="cs-CZ" altLang="cs-CZ" sz="1800">
                  <a:solidFill>
                    <a:srgbClr val="000000"/>
                  </a:solidFill>
                  <a:latin typeface="Arial" panose="020B0604020202020204" pitchFamily="34" charset="0"/>
                </a:rPr>
                <a:t>čeniny jsou přijímány autotrofy a přeměňovány na komplexní organické molekuly</a:t>
              </a:r>
            </a:p>
          </p:txBody>
        </p:sp>
      </p:grpSp>
      <p:sp>
        <p:nvSpPr>
          <p:cNvPr id="8196" name="AutoShape 2063">
            <a:extLst>
              <a:ext uri="{FF2B5EF4-FFF2-40B4-BE49-F238E27FC236}">
                <a16:creationId xmlns:a16="http://schemas.microsoft.com/office/drawing/2014/main" id="{4FA47A0F-1280-4A6A-B76C-F7021271A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3388" y="2501900"/>
            <a:ext cx="341312" cy="663575"/>
          </a:xfrm>
          <a:prstGeom prst="upDownArrow">
            <a:avLst>
              <a:gd name="adj1" fmla="val 50000"/>
              <a:gd name="adj2" fmla="val 38884"/>
            </a:avLst>
          </a:prstGeom>
          <a:solidFill>
            <a:srgbClr val="990000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990000"/>
              </a:solidFill>
              <a:latin typeface="Arial" panose="020B0604020202020204" pitchFamily="34" charset="0"/>
            </a:endParaRPr>
          </a:p>
        </p:txBody>
      </p:sp>
      <p:sp>
        <p:nvSpPr>
          <p:cNvPr id="8197" name="AutoShape 2064">
            <a:extLst>
              <a:ext uri="{FF2B5EF4-FFF2-40B4-BE49-F238E27FC236}">
                <a16:creationId xmlns:a16="http://schemas.microsoft.com/office/drawing/2014/main" id="{D8E69FBD-6261-44C8-B246-BACAA06227E8}"/>
              </a:ext>
            </a:extLst>
          </p:cNvPr>
          <p:cNvSpPr>
            <a:spLocks noChangeArrowheads="1"/>
          </p:cNvSpPr>
          <p:nvPr/>
        </p:nvSpPr>
        <p:spPr bwMode="auto">
          <a:xfrm rot="-3371515">
            <a:off x="4196556" y="4639469"/>
            <a:ext cx="341313" cy="663575"/>
          </a:xfrm>
          <a:prstGeom prst="upDownArrow">
            <a:avLst>
              <a:gd name="adj1" fmla="val 50000"/>
              <a:gd name="adj2" fmla="val 38884"/>
            </a:avLst>
          </a:prstGeom>
          <a:solidFill>
            <a:srgbClr val="990000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990000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AutoShape 2065">
            <a:extLst>
              <a:ext uri="{FF2B5EF4-FFF2-40B4-BE49-F238E27FC236}">
                <a16:creationId xmlns:a16="http://schemas.microsoft.com/office/drawing/2014/main" id="{C1EE31F4-E5F8-4C87-B3F7-765A932057A8}"/>
              </a:ext>
            </a:extLst>
          </p:cNvPr>
          <p:cNvSpPr>
            <a:spLocks noChangeArrowheads="1"/>
          </p:cNvSpPr>
          <p:nvPr/>
        </p:nvSpPr>
        <p:spPr bwMode="auto">
          <a:xfrm rot="3702089">
            <a:off x="1602581" y="4604544"/>
            <a:ext cx="341313" cy="663575"/>
          </a:xfrm>
          <a:prstGeom prst="upDownArrow">
            <a:avLst>
              <a:gd name="adj1" fmla="val 50000"/>
              <a:gd name="adj2" fmla="val 38884"/>
            </a:avLst>
          </a:prstGeom>
          <a:solidFill>
            <a:srgbClr val="990000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990000"/>
              </a:solidFill>
              <a:latin typeface="Arial" panose="020B0604020202020204" pitchFamily="34" charset="0"/>
            </a:endParaRPr>
          </a:p>
        </p:txBody>
      </p:sp>
      <p:sp>
        <p:nvSpPr>
          <p:cNvPr id="8199" name="Rectangle 2066">
            <a:extLst>
              <a:ext uri="{FF2B5EF4-FFF2-40B4-BE49-F238E27FC236}">
                <a16:creationId xmlns:a16="http://schemas.microsoft.com/office/drawing/2014/main" id="{6D466E4B-EC87-485F-A28E-1BAC3D9BB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6581775"/>
            <a:ext cx="1235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000000"/>
                </a:solidFill>
                <a:latin typeface="Arial" panose="020B0604020202020204" pitchFamily="34" charset="0"/>
              </a:rPr>
              <a:t>H. Šantrůčková</a:t>
            </a:r>
          </a:p>
        </p:txBody>
      </p:sp>
      <p:sp>
        <p:nvSpPr>
          <p:cNvPr id="8200" name="Text Box 2050">
            <a:extLst>
              <a:ext uri="{FF2B5EF4-FFF2-40B4-BE49-F238E27FC236}">
                <a16:creationId xmlns:a16="http://schemas.microsoft.com/office/drawing/2014/main" id="{EA1184ED-A90C-41E8-99F5-F301E8D57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66800"/>
            <a:ext cx="27209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00"/>
                </a:solidFill>
                <a:latin typeface="Arial" panose="020B0604020202020204" pitchFamily="34" charset="0"/>
              </a:rPr>
              <a:t>Globální koloběhy </a:t>
            </a:r>
          </a:p>
        </p:txBody>
      </p:sp>
      <p:sp>
        <p:nvSpPr>
          <p:cNvPr id="8201" name="Text Box 2070">
            <a:extLst>
              <a:ext uri="{FF2B5EF4-FFF2-40B4-BE49-F238E27FC236}">
                <a16:creationId xmlns:a16="http://schemas.microsoft.com/office/drawing/2014/main" id="{0BD7442D-F142-4252-9DC9-0AF84C743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5375275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Tahoma" panose="020B0604030504040204" pitchFamily="34" charset="0"/>
              </a:rPr>
              <a:t>Biogeochemické cykly</a:t>
            </a:r>
          </a:p>
        </p:txBody>
      </p:sp>
      <p:sp>
        <p:nvSpPr>
          <p:cNvPr id="8202" name="Obdélník 19">
            <a:extLst>
              <a:ext uri="{FF2B5EF4-FFF2-40B4-BE49-F238E27FC236}">
                <a16:creationId xmlns:a16="http://schemas.microsoft.com/office/drawing/2014/main" id="{824A44E2-A7D6-460E-9B8A-540FFA65F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4005263"/>
            <a:ext cx="34925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Koloběh vody </a:t>
            </a: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Hydrologický cyklus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</a:t>
            </a:r>
            <a:r>
              <a:rPr lang="cs-CZ" altLang="cs-CZ" sz="1800" b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Koloběh kyslíku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Koloběh dusíku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</a:t>
            </a:r>
            <a:r>
              <a:rPr lang="cs-CZ" altLang="cs-CZ" sz="1800" b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Koloběh uhlíku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Koloběh síry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Koloběh fosforu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Koloběh vodíku</a:t>
            </a:r>
            <a:endParaRPr lang="cs-CZ" altLang="cs-CZ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>
            <a:extLst>
              <a:ext uri="{FF2B5EF4-FFF2-40B4-BE49-F238E27FC236}">
                <a16:creationId xmlns:a16="http://schemas.microsoft.com/office/drawing/2014/main" id="{15B130AC-470F-4EFE-BF2B-0AE14E4A9FA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71438" y="-300038"/>
            <a:ext cx="9286876" cy="1144588"/>
          </a:xfrm>
        </p:spPr>
        <p:txBody>
          <a:bodyPr/>
          <a:lstStyle/>
          <a:p>
            <a:pPr>
              <a:buSzPct val="45000"/>
              <a:buFont typeface="StarSymbol"/>
              <a:buNone/>
            </a:pPr>
            <a:r>
              <a:rPr lang="cs-CZ" altLang="cs-CZ"/>
              <a:t>Brambory, politika a světové dějiny</a:t>
            </a:r>
          </a:p>
        </p:txBody>
      </p:sp>
      <p:sp>
        <p:nvSpPr>
          <p:cNvPr id="69635" name="Zástupný symbol pro text 2">
            <a:extLst>
              <a:ext uri="{FF2B5EF4-FFF2-40B4-BE49-F238E27FC236}">
                <a16:creationId xmlns:a16="http://schemas.microsoft.com/office/drawing/2014/main" id="{011F4693-D9F2-45AC-A8B1-D43C2FDDB55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5270500"/>
            <a:ext cx="8228013" cy="1566863"/>
          </a:xfrm>
        </p:spPr>
        <p:txBody>
          <a:bodyPr/>
          <a:lstStyle/>
          <a:p>
            <a:pPr marL="107950" indent="0">
              <a:spcBef>
                <a:spcPct val="0"/>
              </a:spcBef>
              <a:spcAft>
                <a:spcPts val="1413"/>
              </a:spcAft>
              <a:buSzPct val="45000"/>
              <a:buFontTx/>
              <a:buNone/>
              <a:defRPr/>
            </a:pPr>
            <a:r>
              <a:rPr lang="cs-CZ" altLang="cs-CZ" sz="2400" dirty="0">
                <a:latin typeface="Liberation Sans" pitchFamily="34" charset="0"/>
                <a:ea typeface="Droid Sans Fallback"/>
                <a:cs typeface="FreeSans"/>
              </a:rPr>
              <a:t>...populační </a:t>
            </a:r>
            <a:r>
              <a:rPr lang="cs-CZ" altLang="cs-CZ" sz="2400" b="1" dirty="0">
                <a:latin typeface="Liberation Sans" pitchFamily="34" charset="0"/>
                <a:ea typeface="Droid Sans Fallback"/>
                <a:cs typeface="FreeSans"/>
              </a:rPr>
              <a:t>exploze</a:t>
            </a:r>
            <a:r>
              <a:rPr lang="cs-CZ" altLang="cs-CZ" sz="2400" dirty="0">
                <a:latin typeface="Liberation Sans" pitchFamily="34" charset="0"/>
                <a:ea typeface="Droid Sans Fallback"/>
                <a:cs typeface="FreeSans"/>
              </a:rPr>
              <a:t>/zranitelnost</a:t>
            </a:r>
          </a:p>
          <a:p>
            <a:pPr marL="431800" indent="-323850">
              <a:spcBef>
                <a:spcPct val="0"/>
              </a:spcBef>
              <a:spcAft>
                <a:spcPts val="1413"/>
              </a:spcAft>
              <a:buSzPct val="45000"/>
              <a:buFont typeface="StarSymbol"/>
              <a:buChar char="●"/>
              <a:defRPr/>
            </a:pPr>
            <a:r>
              <a:rPr lang="cs-CZ" altLang="cs-CZ" sz="2400" dirty="0">
                <a:latin typeface="Liberation Sans" pitchFamily="34" charset="0"/>
                <a:ea typeface="Droid Sans Fallback"/>
                <a:cs typeface="FreeSans"/>
              </a:rPr>
              <a:t>Masová emigrace ...</a:t>
            </a:r>
          </a:p>
        </p:txBody>
      </p:sp>
      <p:pic>
        <p:nvPicPr>
          <p:cNvPr id="63492" name="Obrázek 3">
            <a:extLst>
              <a:ext uri="{FF2B5EF4-FFF2-40B4-BE49-F238E27FC236}">
                <a16:creationId xmlns:a16="http://schemas.microsoft.com/office/drawing/2014/main" id="{E890E920-F714-452B-B4D1-C12673239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2109788"/>
            <a:ext cx="3427413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Obrázek 4">
            <a:extLst>
              <a:ext uri="{FF2B5EF4-FFF2-40B4-BE49-F238E27FC236}">
                <a16:creationId xmlns:a16="http://schemas.microsoft.com/office/drawing/2014/main" id="{91634D44-4C02-47F7-920B-B6EE41BFB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1" r="29968" b="15010"/>
          <a:stretch>
            <a:fillRect/>
          </a:stretch>
        </p:blipFill>
        <p:spPr bwMode="auto">
          <a:xfrm>
            <a:off x="173038" y="2114550"/>
            <a:ext cx="3427412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Obrázek 5">
            <a:extLst>
              <a:ext uri="{FF2B5EF4-FFF2-40B4-BE49-F238E27FC236}">
                <a16:creationId xmlns:a16="http://schemas.microsoft.com/office/drawing/2014/main" id="{976EFC52-823A-4253-BCCC-AEA3A04A2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10031" r="19958" b="15051"/>
          <a:stretch>
            <a:fillRect/>
          </a:stretch>
        </p:blipFill>
        <p:spPr bwMode="auto">
          <a:xfrm>
            <a:off x="7140575" y="3509963"/>
            <a:ext cx="1676400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7444B1B-8FA9-4951-A850-C64A6EE900C8}"/>
              </a:ext>
            </a:extLst>
          </p:cNvPr>
          <p:cNvSpPr txBox="1"/>
          <p:nvPr/>
        </p:nvSpPr>
        <p:spPr>
          <a:xfrm>
            <a:off x="6838950" y="5008563"/>
            <a:ext cx="2151063" cy="319087"/>
          </a:xfrm>
          <a:prstGeom prst="rect">
            <a:avLst/>
          </a:prstGeom>
          <a:noFill/>
          <a:ln>
            <a:noFill/>
          </a:ln>
        </p:spPr>
        <p:txBody>
          <a:bodyPr wrap="none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eaLnBrk="1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cs-CZ" sz="1600" i="1" dirty="0" err="1">
                <a:latin typeface="Liberation Sans" pitchFamily="18"/>
                <a:ea typeface="Droid Sans Fallback" pitchFamily="2"/>
                <a:cs typeface="FreeSans" pitchFamily="2"/>
              </a:rPr>
              <a:t>Phytophtora</a:t>
            </a:r>
            <a:r>
              <a:rPr lang="cs-CZ" sz="1600" i="1" dirty="0"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cs-CZ" sz="1600" i="1" dirty="0" err="1">
                <a:latin typeface="Liberation Sans" pitchFamily="18"/>
                <a:ea typeface="Droid Sans Fallback" pitchFamily="2"/>
                <a:cs typeface="FreeSans" pitchFamily="2"/>
              </a:rPr>
              <a:t>infestans</a:t>
            </a:r>
            <a:endParaRPr lang="cs-CZ" sz="1600" i="1" dirty="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3CE4DA8-5035-4CD6-8FCA-D512FC4D1814}"/>
              </a:ext>
            </a:extLst>
          </p:cNvPr>
          <p:cNvSpPr txBox="1"/>
          <p:nvPr/>
        </p:nvSpPr>
        <p:spPr>
          <a:xfrm>
            <a:off x="125413" y="652463"/>
            <a:ext cx="6237287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spcBef>
                <a:spcPct val="30000"/>
              </a:spcBef>
              <a:defRPr/>
            </a:pPr>
            <a:r>
              <a:rPr lang="cs-CZ" altLang="cs-CZ" dirty="0">
                <a:solidFill>
                  <a:schemeClr val="tx1">
                    <a:lumMod val="95000"/>
                  </a:schemeClr>
                </a:solidFill>
                <a:latin typeface="Comic Sans MS" panose="030F0702030302020204" pitchFamily="66" charset="0"/>
              </a:rPr>
              <a:t>Evropa 19. století - ochrana před cyklickými hladomory a kurdějemi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CFAF7F8-2B40-4E08-944E-B178272E8E30}"/>
              </a:ext>
            </a:extLst>
          </p:cNvPr>
          <p:cNvSpPr txBox="1"/>
          <p:nvPr/>
        </p:nvSpPr>
        <p:spPr>
          <a:xfrm>
            <a:off x="1757363" y="1612900"/>
            <a:ext cx="49736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spcBef>
                <a:spcPct val="30000"/>
              </a:spcBef>
              <a:defRPr/>
            </a:pPr>
            <a:r>
              <a:rPr lang="cs-CZ" altLang="cs-CZ" dirty="0">
                <a:solidFill>
                  <a:schemeClr val="tx1">
                    <a:lumMod val="95000"/>
                  </a:schemeClr>
                </a:solidFill>
                <a:latin typeface="Comic Sans MS" panose="030F0702030302020204" pitchFamily="66" charset="0"/>
              </a:rPr>
              <a:t>X  hladomor (Irsko pol. 19.st)</a:t>
            </a:r>
          </a:p>
        </p:txBody>
      </p:sp>
      <p:pic>
        <p:nvPicPr>
          <p:cNvPr id="63498" name="Obrázek 5" descr="Obsah obrázku obloha, venku, území, osoba">
            <a:extLst>
              <a:ext uri="{FF2B5EF4-FFF2-40B4-BE49-F238E27FC236}">
                <a16:creationId xmlns:a16="http://schemas.microsoft.com/office/drawing/2014/main" id="{AAA9C0C6-1860-44B2-A9F9-16E28B174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7" r="26016"/>
          <a:stretch>
            <a:fillRect/>
          </a:stretch>
        </p:blipFill>
        <p:spPr bwMode="auto">
          <a:xfrm>
            <a:off x="6838950" y="601663"/>
            <a:ext cx="2128838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19DDBFF-505E-4745-B19B-19E0F3FFD34E}"/>
              </a:ext>
            </a:extLst>
          </p:cNvPr>
          <p:cNvSpPr txBox="1"/>
          <p:nvPr/>
        </p:nvSpPr>
        <p:spPr>
          <a:xfrm>
            <a:off x="8331200" y="2947988"/>
            <a:ext cx="1112838" cy="258762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eaLnBrk="1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cs-CZ" sz="1200" dirty="0">
                <a:solidFill>
                  <a:schemeClr val="bg1"/>
                </a:solidFill>
                <a:latin typeface="Liberation Sans" pitchFamily="18"/>
                <a:ea typeface="Droid Sans Fallback" pitchFamily="2"/>
                <a:cs typeface="FreeSans" pitchFamily="2"/>
              </a:rPr>
              <a:t>Dublin 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>
            <a:extLst>
              <a:ext uri="{FF2B5EF4-FFF2-40B4-BE49-F238E27FC236}">
                <a16:creationId xmlns:a16="http://schemas.microsoft.com/office/drawing/2014/main" id="{EAAC2CD9-486B-419C-8A72-6B498A778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0225" y="-952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SzPct val="45000"/>
              <a:buFont typeface="StarSymbol"/>
              <a:buNone/>
            </a:pPr>
            <a:r>
              <a:rPr lang="cs-CZ" altLang="cs-CZ" sz="4400"/>
              <a:t>čím se živíme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2E18239C-5704-4122-AA06-49EAC2966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113" y="1025525"/>
            <a:ext cx="16668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Luštěniny</a:t>
            </a:r>
            <a: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</a:p>
        </p:txBody>
      </p:sp>
      <p:pic>
        <p:nvPicPr>
          <p:cNvPr id="65540" name="Picture 12" descr="http://ksvexim.com/images/Pulses.jpg">
            <a:extLst>
              <a:ext uri="{FF2B5EF4-FFF2-40B4-BE49-F238E27FC236}">
                <a16:creationId xmlns:a16="http://schemas.microsoft.com/office/drawing/2014/main" id="{2FBC858D-B7DA-4D9E-83FC-C98A01785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873125"/>
            <a:ext cx="9906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10">
            <a:extLst>
              <a:ext uri="{FF2B5EF4-FFF2-40B4-BE49-F238E27FC236}">
                <a16:creationId xmlns:a16="http://schemas.microsoft.com/office/drawing/2014/main" id="{76093A61-B10B-4B3D-B1CC-82103211A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13" y="1887538"/>
            <a:ext cx="8001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1400">
                <a:latin typeface="Comic Sans MS" panose="030F0702030302020204" pitchFamily="66" charset="0"/>
                <a:cs typeface="Times New Roman" panose="02020603050405020304" pitchFamily="18" charset="0"/>
              </a:rPr>
              <a:t>schopnost vázat atmosférický dusík symbiózou s baktériemi</a:t>
            </a:r>
            <a:endParaRPr lang="cs-CZ" altLang="cs-CZ" sz="1400">
              <a:latin typeface="Comic Sans MS" panose="030F0702030302020204" pitchFamily="66" charset="0"/>
            </a:endParaRPr>
          </a:p>
          <a:p>
            <a:pPr algn="just" eaLnBrk="1" hangingPunct="1"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cs-CZ" altLang="cs-CZ" sz="1400">
                <a:latin typeface="Comic Sans MS" panose="030F0702030302020204" pitchFamily="66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1400">
                <a:latin typeface="Comic Sans MS" panose="030F0702030302020204" pitchFamily="66" charset="0"/>
                <a:cs typeface="Times New Roman" panose="02020603050405020304" pitchFamily="18" charset="0"/>
              </a:rPr>
              <a:t>vysoký obsah </a:t>
            </a:r>
            <a:r>
              <a:rPr lang="cs-CZ" altLang="cs-CZ" sz="1400">
                <a:latin typeface="Comic Sans MS" panose="030F0702030302020204" pitchFamily="66" charset="0"/>
              </a:rPr>
              <a:t> bílkovin (</a:t>
            </a:r>
            <a:r>
              <a:rPr lang="cs-CZ" altLang="cs-CZ" sz="1200">
                <a:latin typeface="Comic Sans MS" panose="030F0702030302020204" pitchFamily="66" charset="0"/>
              </a:rPr>
              <a:t>2x vyšší obsah bílkovin než pšenice,  3x než rýže) </a:t>
            </a:r>
          </a:p>
          <a:p>
            <a:pPr algn="just" eaLnBrk="1" hangingPunct="1"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cs-CZ" altLang="cs-CZ" sz="1400">
                <a:latin typeface="Comic Sans MS" panose="030F0702030302020204" pitchFamily="66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1400">
                <a:latin typeface="Comic Sans MS" panose="030F0702030302020204" pitchFamily="66" charset="0"/>
                <a:cs typeface="Times New Roman" panose="02020603050405020304" pitchFamily="18" charset="0"/>
              </a:rPr>
              <a:t>množství </a:t>
            </a:r>
            <a:r>
              <a:rPr lang="cs-CZ" altLang="cs-CZ" sz="1400">
                <a:latin typeface="Comic Sans MS" panose="030F0702030302020204" pitchFamily="66" charset="0"/>
              </a:rPr>
              <a:t>vitaminů skupiny B, minerální látky - Ca, P, Fe </a:t>
            </a:r>
          </a:p>
          <a:p>
            <a:pPr algn="just" eaLnBrk="1" hangingPunct="1"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cs-CZ" altLang="cs-CZ" sz="1400">
                <a:latin typeface="Comic Sans MS" panose="030F0702030302020204" pitchFamily="66" charset="0"/>
              </a:rPr>
              <a:t>      </a:t>
            </a:r>
          </a:p>
          <a:p>
            <a:pPr algn="just" eaLnBrk="1" hangingPunct="1"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1400">
                <a:latin typeface="Comic Sans MS" panose="030F0702030302020204" pitchFamily="66" charset="0"/>
              </a:rPr>
              <a:t> ALE – antinutriční látky</a:t>
            </a:r>
          </a:p>
        </p:txBody>
      </p:sp>
      <p:grpSp>
        <p:nvGrpSpPr>
          <p:cNvPr id="65542" name="Group 74">
            <a:extLst>
              <a:ext uri="{FF2B5EF4-FFF2-40B4-BE49-F238E27FC236}">
                <a16:creationId xmlns:a16="http://schemas.microsoft.com/office/drawing/2014/main" id="{75F76404-BCB9-4C8A-8CDC-D0699D7959C9}"/>
              </a:ext>
            </a:extLst>
          </p:cNvPr>
          <p:cNvGrpSpPr>
            <a:grpSpLocks/>
          </p:cNvGrpSpPr>
          <p:nvPr/>
        </p:nvGrpSpPr>
        <p:grpSpPr bwMode="auto">
          <a:xfrm>
            <a:off x="5435600" y="80963"/>
            <a:ext cx="3581400" cy="1752600"/>
            <a:chOff x="2496" y="0"/>
            <a:chExt cx="2256" cy="1104"/>
          </a:xfrm>
        </p:grpSpPr>
        <p:grpSp>
          <p:nvGrpSpPr>
            <p:cNvPr id="65551" name="Group 50">
              <a:extLst>
                <a:ext uri="{FF2B5EF4-FFF2-40B4-BE49-F238E27FC236}">
                  <a16:creationId xmlns:a16="http://schemas.microsoft.com/office/drawing/2014/main" id="{5254D712-435B-4398-A618-BF30C7502B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0"/>
              <a:ext cx="629" cy="1041"/>
              <a:chOff x="2984" y="15"/>
              <a:chExt cx="629" cy="1041"/>
            </a:xfrm>
          </p:grpSpPr>
          <p:pic>
            <p:nvPicPr>
              <p:cNvPr id="65559" name="Picture 45" descr="http://www.biologie.uni-hamburg.de/b-online/thome/band3/tafel_132_small.jpg">
                <a:extLst>
                  <a:ext uri="{FF2B5EF4-FFF2-40B4-BE49-F238E27FC236}">
                    <a16:creationId xmlns:a16="http://schemas.microsoft.com/office/drawing/2014/main" id="{35D28374-7B36-42BB-8EE3-F51683FE8B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2" y="192"/>
                <a:ext cx="541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560" name="Rectangle 46">
                <a:extLst>
                  <a:ext uri="{FF2B5EF4-FFF2-40B4-BE49-F238E27FC236}">
                    <a16:creationId xmlns:a16="http://schemas.microsoft.com/office/drawing/2014/main" id="{41602348-FA99-4D74-B5E9-643DC24A7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15"/>
                <a:ext cx="56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91281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912813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91281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912813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200" i="1">
                    <a:latin typeface="Comic Sans MS" panose="030F0702030302020204" pitchFamily="66" charset="0"/>
                  </a:rPr>
                  <a:t>Vicia faba</a:t>
                </a:r>
              </a:p>
            </p:txBody>
          </p:sp>
        </p:grpSp>
        <p:grpSp>
          <p:nvGrpSpPr>
            <p:cNvPr id="65552" name="Group 55">
              <a:extLst>
                <a:ext uri="{FF2B5EF4-FFF2-40B4-BE49-F238E27FC236}">
                  <a16:creationId xmlns:a16="http://schemas.microsoft.com/office/drawing/2014/main" id="{CC113482-5B88-4905-BEE1-5CF68FDF31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0" y="0"/>
              <a:ext cx="719" cy="1041"/>
              <a:chOff x="4713" y="15"/>
              <a:chExt cx="719" cy="1041"/>
            </a:xfrm>
          </p:grpSpPr>
          <p:sp>
            <p:nvSpPr>
              <p:cNvPr id="65557" name="Rectangle 52">
                <a:extLst>
                  <a:ext uri="{FF2B5EF4-FFF2-40B4-BE49-F238E27FC236}">
                    <a16:creationId xmlns:a16="http://schemas.microsoft.com/office/drawing/2014/main" id="{E35303E8-7172-45B9-9DB5-56B5551D62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3" y="15"/>
                <a:ext cx="71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91281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912813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91281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912813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200" i="1">
                    <a:latin typeface="Comic Sans MS" panose="030F0702030302020204" pitchFamily="66" charset="0"/>
                  </a:rPr>
                  <a:t>Lens culinaris</a:t>
                </a:r>
              </a:p>
            </p:txBody>
          </p:sp>
          <p:pic>
            <p:nvPicPr>
              <p:cNvPr id="65558" name="Picture 54" descr="http://upload.wikimedia.org/wikipedia/commons/d/da/Illustration_Lens_culinaris0.jpg">
                <a:extLst>
                  <a:ext uri="{FF2B5EF4-FFF2-40B4-BE49-F238E27FC236}">
                    <a16:creationId xmlns:a16="http://schemas.microsoft.com/office/drawing/2014/main" id="{50CE6CD8-F307-4EA1-8046-953F29ACDC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4" y="192"/>
                <a:ext cx="5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5553" name="Group 59">
              <a:extLst>
                <a:ext uri="{FF2B5EF4-FFF2-40B4-BE49-F238E27FC236}">
                  <a16:creationId xmlns:a16="http://schemas.microsoft.com/office/drawing/2014/main" id="{54D18B6C-505A-49E3-BDD2-E341F06609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4" y="0"/>
              <a:ext cx="864" cy="1044"/>
              <a:chOff x="2256" y="0"/>
              <a:chExt cx="864" cy="1044"/>
            </a:xfrm>
          </p:grpSpPr>
          <p:pic>
            <p:nvPicPr>
              <p:cNvPr id="65555" name="Picture 57" descr="http://upload.wikimedia.org/wikipedia/commons/thumb/6/65/Illustration_Pisum_sativum0.jpg/258px-Illustration_Pisum_sativum0.jpg">
                <a:extLst>
                  <a:ext uri="{FF2B5EF4-FFF2-40B4-BE49-F238E27FC236}">
                    <a16:creationId xmlns:a16="http://schemas.microsoft.com/office/drawing/2014/main" id="{A6FE1381-2486-4116-A11B-34E80603C6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5" y="192"/>
                <a:ext cx="535" cy="8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556" name="Rectangle 58">
                <a:extLst>
                  <a:ext uri="{FF2B5EF4-FFF2-40B4-BE49-F238E27FC236}">
                    <a16:creationId xmlns:a16="http://schemas.microsoft.com/office/drawing/2014/main" id="{F940BF81-5FD3-48E1-ADC7-593A3718B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0"/>
                <a:ext cx="86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912813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91281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912813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91281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912813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200">
                    <a:latin typeface="Comic Sans MS" panose="030F0702030302020204" pitchFamily="66" charset="0"/>
                  </a:rPr>
                  <a:t>Pisum sativum</a:t>
                </a:r>
                <a:endParaRPr lang="cs-CZ" altLang="cs-CZ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65554" name="Rectangle 73">
              <a:extLst>
                <a:ext uri="{FF2B5EF4-FFF2-40B4-BE49-F238E27FC236}">
                  <a16:creationId xmlns:a16="http://schemas.microsoft.com/office/drawing/2014/main" id="{248B60AB-699D-4D4B-8CAD-38316F5E3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0"/>
              <a:ext cx="2256" cy="1104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5543" name="Group 76">
            <a:extLst>
              <a:ext uri="{FF2B5EF4-FFF2-40B4-BE49-F238E27FC236}">
                <a16:creationId xmlns:a16="http://schemas.microsoft.com/office/drawing/2014/main" id="{555A3F7E-CC2B-4F8F-82B0-A449762B1BCD}"/>
              </a:ext>
            </a:extLst>
          </p:cNvPr>
          <p:cNvGrpSpPr>
            <a:grpSpLocks/>
          </p:cNvGrpSpPr>
          <p:nvPr/>
        </p:nvGrpSpPr>
        <p:grpSpPr bwMode="auto">
          <a:xfrm>
            <a:off x="7500938" y="1928813"/>
            <a:ext cx="1452562" cy="1676400"/>
            <a:chOff x="4752" y="192"/>
            <a:chExt cx="915" cy="1056"/>
          </a:xfrm>
        </p:grpSpPr>
        <p:pic>
          <p:nvPicPr>
            <p:cNvPr id="65549" name="Picture 48" descr="http://www.biotox.cz/botanicus/jpg/bph_0523.jpg">
              <a:extLst>
                <a:ext uri="{FF2B5EF4-FFF2-40B4-BE49-F238E27FC236}">
                  <a16:creationId xmlns:a16="http://schemas.microsoft.com/office/drawing/2014/main" id="{5E79429A-5675-45A0-A5F1-FB4F52B39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384"/>
              <a:ext cx="585" cy="864"/>
            </a:xfrm>
            <a:prstGeom prst="rect">
              <a:avLst/>
            </a:prstGeom>
            <a:noFill/>
            <a:ln w="9525">
              <a:solidFill>
                <a:srgbClr val="FFCC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550" name="Rectangle 49">
              <a:extLst>
                <a:ext uri="{FF2B5EF4-FFF2-40B4-BE49-F238E27FC236}">
                  <a16:creationId xmlns:a16="http://schemas.microsoft.com/office/drawing/2014/main" id="{2C2F2EC2-9282-4414-9AAD-24E909A4F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192"/>
              <a:ext cx="91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i="1">
                  <a:latin typeface="Comic Sans MS" panose="030F0702030302020204" pitchFamily="66" charset="0"/>
                </a:rPr>
                <a:t>Phaseolus vulgaris</a:t>
              </a:r>
            </a:p>
          </p:txBody>
        </p:sp>
      </p:grpSp>
      <p:grpSp>
        <p:nvGrpSpPr>
          <p:cNvPr id="65544" name="Group 77">
            <a:extLst>
              <a:ext uri="{FF2B5EF4-FFF2-40B4-BE49-F238E27FC236}">
                <a16:creationId xmlns:a16="http://schemas.microsoft.com/office/drawing/2014/main" id="{F11E32B1-79A9-42DB-B1B6-9D83DA50B1DA}"/>
              </a:ext>
            </a:extLst>
          </p:cNvPr>
          <p:cNvGrpSpPr>
            <a:grpSpLocks/>
          </p:cNvGrpSpPr>
          <p:nvPr/>
        </p:nvGrpSpPr>
        <p:grpSpPr bwMode="auto">
          <a:xfrm>
            <a:off x="6497638" y="1900238"/>
            <a:ext cx="1025525" cy="1628775"/>
            <a:chOff x="4120" y="78"/>
            <a:chExt cx="646" cy="1026"/>
          </a:xfrm>
        </p:grpSpPr>
        <p:pic>
          <p:nvPicPr>
            <p:cNvPr id="65547" name="Picture 61" descr="http://www.guh.cz/edu/bi/biologie_rostliny/foto02/foto_130.jpg">
              <a:extLst>
                <a:ext uri="{FF2B5EF4-FFF2-40B4-BE49-F238E27FC236}">
                  <a16:creationId xmlns:a16="http://schemas.microsoft.com/office/drawing/2014/main" id="{9A0E3BB9-4142-4FAC-9F47-7AD1F0872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1" y="336"/>
              <a:ext cx="565" cy="76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548" name="Rectangle 62">
              <a:extLst>
                <a:ext uri="{FF2B5EF4-FFF2-40B4-BE49-F238E27FC236}">
                  <a16:creationId xmlns:a16="http://schemas.microsoft.com/office/drawing/2014/main" id="{5A479CA5-E88B-470E-B5E0-9D70F52EC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0" y="78"/>
              <a:ext cx="64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i="1">
                  <a:latin typeface="Comic Sans MS" panose="030F0702030302020204" pitchFamily="66" charset="0"/>
                </a:rPr>
                <a:t>Glycine max</a:t>
              </a:r>
            </a:p>
          </p:txBody>
        </p:sp>
      </p:grpSp>
      <p:pic>
        <p:nvPicPr>
          <p:cNvPr id="65545" name="Obrázek 24">
            <a:extLst>
              <a:ext uri="{FF2B5EF4-FFF2-40B4-BE49-F238E27FC236}">
                <a16:creationId xmlns:a16="http://schemas.microsoft.com/office/drawing/2014/main" id="{12B2E8D2-C2C9-4428-8C76-4F1F82CAAC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5" y="3894138"/>
            <a:ext cx="412432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B206420E-80D0-4795-8FFD-593707130F59}"/>
              </a:ext>
            </a:extLst>
          </p:cNvPr>
          <p:cNvSpPr txBox="1"/>
          <p:nvPr/>
        </p:nvSpPr>
        <p:spPr>
          <a:xfrm>
            <a:off x="5291138" y="4083050"/>
            <a:ext cx="1863725" cy="24606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00" dirty="0">
                <a:latin typeface="Comic Sans MS" panose="030F0702030302020204" pitchFamily="66" charset="0"/>
                <a:cs typeface="Times New Roman" panose="02020603050405020304" pitchFamily="18" charset="0"/>
              </a:rPr>
              <a:t>Odhad 2022/3 -391 mil tun 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>
            <a:extLst>
              <a:ext uri="{FF2B5EF4-FFF2-40B4-BE49-F238E27FC236}">
                <a16:creationId xmlns:a16="http://schemas.microsoft.com/office/drawing/2014/main" id="{942D0614-BD02-4DD2-A4D0-2E1FA9FE7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057400"/>
            <a:ext cx="2686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cs-CZ" sz="1800">
              <a:latin typeface="Times New Roman" panose="02020603050405020304" pitchFamily="18" charset="0"/>
            </a:endParaRPr>
          </a:p>
        </p:txBody>
      </p:sp>
      <p:sp>
        <p:nvSpPr>
          <p:cNvPr id="78851" name="Text Box 3">
            <a:extLst>
              <a:ext uri="{FF2B5EF4-FFF2-40B4-BE49-F238E27FC236}">
                <a16:creationId xmlns:a16="http://schemas.microsoft.com/office/drawing/2014/main" id="{955BC352-8FAC-40A3-9EC8-D8B0F24D0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2457450"/>
            <a:ext cx="5657850" cy="623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endParaRPr lang="cs-CZ" altLang="cs-CZ" sz="75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cs-CZ" altLang="cs-CZ" sz="1800"/>
          </a:p>
        </p:txBody>
      </p:sp>
      <p:sp>
        <p:nvSpPr>
          <p:cNvPr id="78852" name="Text Box 4">
            <a:extLst>
              <a:ext uri="{FF2B5EF4-FFF2-40B4-BE49-F238E27FC236}">
                <a16:creationId xmlns:a16="http://schemas.microsoft.com/office/drawing/2014/main" id="{A15F9820-B07F-4BB2-A91F-43DADA4AC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680075"/>
            <a:ext cx="3200400" cy="623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endParaRPr lang="cs-CZ" altLang="cs-CZ" sz="75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cs-CZ" altLang="cs-CZ" sz="1800"/>
          </a:p>
        </p:txBody>
      </p:sp>
      <p:sp>
        <p:nvSpPr>
          <p:cNvPr id="78853" name="Text Box 5">
            <a:extLst>
              <a:ext uri="{FF2B5EF4-FFF2-40B4-BE49-F238E27FC236}">
                <a16:creationId xmlns:a16="http://schemas.microsoft.com/office/drawing/2014/main" id="{28A212A4-0BCD-4387-B261-F1E931615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2835275"/>
            <a:ext cx="5657850" cy="622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endParaRPr lang="cs-CZ" altLang="cs-CZ" sz="75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cs-CZ" altLang="cs-CZ" sz="1800"/>
          </a:p>
        </p:txBody>
      </p:sp>
      <p:sp>
        <p:nvSpPr>
          <p:cNvPr id="98310" name="Rectangle 6">
            <a:extLst>
              <a:ext uri="{FF2B5EF4-FFF2-40B4-BE49-F238E27FC236}">
                <a16:creationId xmlns:a16="http://schemas.microsoft.com/office/drawing/2014/main" id="{22E13AB9-6371-49AA-9000-D98FCA3D0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0963" y="950913"/>
            <a:ext cx="1257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Zelenina</a:t>
            </a:r>
            <a:r>
              <a:rPr lang="cs-CZ" sz="105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</a:p>
        </p:txBody>
      </p:sp>
      <p:pic>
        <p:nvPicPr>
          <p:cNvPr id="23559" name="Picture 10" descr="The image “http://www.intercarto.com/EN/produits_image/image_1250_BDM_Planisphere_GB.gif” cannot be displayed, because it contains errors.">
            <a:extLst>
              <a:ext uri="{FF2B5EF4-FFF2-40B4-BE49-F238E27FC236}">
                <a16:creationId xmlns:a16="http://schemas.microsoft.com/office/drawing/2014/main" id="{C483632B-31A0-44D7-A037-7E9D75FC6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16"/>
          <a:stretch>
            <a:fillRect/>
          </a:stretch>
        </p:blipFill>
        <p:spPr bwMode="auto">
          <a:xfrm>
            <a:off x="4514850" y="3686175"/>
            <a:ext cx="27432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8" name="Rectangle 11">
            <a:extLst>
              <a:ext uri="{FF2B5EF4-FFF2-40B4-BE49-F238E27FC236}">
                <a16:creationId xmlns:a16="http://schemas.microsoft.com/office/drawing/2014/main" id="{361E4E69-AEC2-4610-98CC-562C635B5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625" y="1303338"/>
            <a:ext cx="2714625" cy="508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Comic Sans MS" panose="030F0702030302020204" pitchFamily="66" charset="0"/>
              </a:rPr>
              <a:t>Rajče</a:t>
            </a:r>
            <a:r>
              <a:rPr lang="cs-CZ" altLang="cs-CZ" sz="1350" b="1" i="1" dirty="0">
                <a:latin typeface="Comic Sans MS" panose="030F0702030302020204" pitchFamily="66" charset="0"/>
              </a:rPr>
              <a:t> (</a:t>
            </a:r>
            <a:r>
              <a:rPr lang="cs-CZ" altLang="cs-CZ" sz="1350" b="1" i="1" dirty="0" err="1">
                <a:latin typeface="Comic Sans MS" panose="030F0702030302020204" pitchFamily="66" charset="0"/>
              </a:rPr>
              <a:t>Solanum</a:t>
            </a:r>
            <a:r>
              <a:rPr lang="cs-CZ" altLang="cs-CZ" sz="1350" b="1" i="1" dirty="0">
                <a:latin typeface="Comic Sans MS" panose="030F0702030302020204" pitchFamily="66" charset="0"/>
              </a:rPr>
              <a:t> </a:t>
            </a:r>
            <a:r>
              <a:rPr lang="cs-CZ" altLang="cs-CZ" sz="1350" b="1" i="1" dirty="0" err="1">
                <a:latin typeface="Comic Sans MS" panose="030F0702030302020204" pitchFamily="66" charset="0"/>
              </a:rPr>
              <a:t>lycopersicum</a:t>
            </a:r>
            <a:r>
              <a:rPr lang="cs-CZ" altLang="cs-CZ" sz="1350" b="1" i="1" dirty="0">
                <a:latin typeface="Comic Sans MS" panose="030F0702030302020204" pitchFamily="66" charset="0"/>
              </a:rPr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350" b="1" i="1" dirty="0">
              <a:latin typeface="Comic Sans MS" panose="030F0702030302020204" pitchFamily="66" charset="0"/>
            </a:endParaRPr>
          </a:p>
        </p:txBody>
      </p:sp>
      <p:pic>
        <p:nvPicPr>
          <p:cNvPr id="67593" name="Picture 12" descr="http://www.vuatkerala.org/static/eng/advisory/agri/vegetables/cabbage/images/cabbage.jpg">
            <a:extLst>
              <a:ext uri="{FF2B5EF4-FFF2-40B4-BE49-F238E27FC236}">
                <a16:creationId xmlns:a16="http://schemas.microsoft.com/office/drawing/2014/main" id="{DC373DA0-01B9-45B1-A610-694EECC46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3125"/>
          <a:stretch>
            <a:fillRect/>
          </a:stretch>
        </p:blipFill>
        <p:spPr bwMode="auto">
          <a:xfrm>
            <a:off x="1539875" y="5680075"/>
            <a:ext cx="1017588" cy="9906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4" name="Picture 13" descr="http://images.free-extras.com/pics/t/tomato_plants-631.jpg">
            <a:extLst>
              <a:ext uri="{FF2B5EF4-FFF2-40B4-BE49-F238E27FC236}">
                <a16:creationId xmlns:a16="http://schemas.microsoft.com/office/drawing/2014/main" id="{6EDBCDD2-E86C-4EFC-B868-E284F5DD3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1701800"/>
            <a:ext cx="974725" cy="9715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5" name="Picture 14" descr="http://todaysseniorsnetwork.com/onions,%20grilling%20vegetables.jpg">
            <a:extLst>
              <a:ext uri="{FF2B5EF4-FFF2-40B4-BE49-F238E27FC236}">
                <a16:creationId xmlns:a16="http://schemas.microsoft.com/office/drawing/2014/main" id="{4354CCF7-D1F0-4214-B7A1-B4A01CFD2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3144838"/>
            <a:ext cx="1028700" cy="97155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6" name="Picture 15" descr="http://tsfiles.files.wordpress.com/2008/08/cucumbers.jpg">
            <a:extLst>
              <a:ext uri="{FF2B5EF4-FFF2-40B4-BE49-F238E27FC236}">
                <a16:creationId xmlns:a16="http://schemas.microsoft.com/office/drawing/2014/main" id="{197D1166-FE89-4F02-BDB8-7B7E85D04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3" b="5011"/>
          <a:stretch>
            <a:fillRect/>
          </a:stretch>
        </p:blipFill>
        <p:spPr bwMode="auto">
          <a:xfrm>
            <a:off x="1539875" y="4370388"/>
            <a:ext cx="930275" cy="10287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7" name="Picture 16" descr="http://agricultureguide.org/wp-content/uploads/2009/04/istock_000005797543eggplant.jpg">
            <a:extLst>
              <a:ext uri="{FF2B5EF4-FFF2-40B4-BE49-F238E27FC236}">
                <a16:creationId xmlns:a16="http://schemas.microsoft.com/office/drawing/2014/main" id="{CF36C6C1-1122-4840-87A0-AB2B4DD99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4310063"/>
            <a:ext cx="1050925" cy="10287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8" name="Picture 17" descr="http://jownby.files.wordpress.com/2009/03/carrot-cake01.jpg">
            <a:extLst>
              <a:ext uri="{FF2B5EF4-FFF2-40B4-BE49-F238E27FC236}">
                <a16:creationId xmlns:a16="http://schemas.microsoft.com/office/drawing/2014/main" id="{A284F5EC-C0A9-4EA8-A813-5DF8FD4B2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0"/>
          <a:stretch>
            <a:fillRect/>
          </a:stretch>
        </p:blipFill>
        <p:spPr bwMode="auto">
          <a:xfrm>
            <a:off x="2955925" y="5591175"/>
            <a:ext cx="946150" cy="10287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7" name="Line 18">
            <a:extLst>
              <a:ext uri="{FF2B5EF4-FFF2-40B4-BE49-F238E27FC236}">
                <a16:creationId xmlns:a16="http://schemas.microsoft.com/office/drawing/2014/main" id="{A4FB0969-75CB-46A3-9962-174EB100DF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04988" y="2405063"/>
            <a:ext cx="3505200" cy="23812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35B6B00-98B2-401B-B8A1-FBC7E9C5FE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679575"/>
            <a:ext cx="936625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601" name="Skupina 19">
            <a:extLst>
              <a:ext uri="{FF2B5EF4-FFF2-40B4-BE49-F238E27FC236}">
                <a16:creationId xmlns:a16="http://schemas.microsoft.com/office/drawing/2014/main" id="{960612C4-474E-4912-B534-6A0597BCE2AD}"/>
              </a:ext>
            </a:extLst>
          </p:cNvPr>
          <p:cNvGrpSpPr>
            <a:grpSpLocks/>
          </p:cNvGrpSpPr>
          <p:nvPr/>
        </p:nvGrpSpPr>
        <p:grpSpPr bwMode="auto">
          <a:xfrm>
            <a:off x="5157788" y="195263"/>
            <a:ext cx="3344862" cy="3414712"/>
            <a:chOff x="1692275" y="1665217"/>
            <a:chExt cx="3527425" cy="3582686"/>
          </a:xfrm>
        </p:grpSpPr>
        <p:pic>
          <p:nvPicPr>
            <p:cNvPr id="67604" name="Obrázek 20">
              <a:extLst>
                <a:ext uri="{FF2B5EF4-FFF2-40B4-BE49-F238E27FC236}">
                  <a16:creationId xmlns:a16="http://schemas.microsoft.com/office/drawing/2014/main" id="{53B32029-1520-47D5-B4FF-478FC185A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1665217"/>
              <a:ext cx="3527425" cy="3582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69" name="Rectangle 14">
              <a:extLst>
                <a:ext uri="{FF2B5EF4-FFF2-40B4-BE49-F238E27FC236}">
                  <a16:creationId xmlns:a16="http://schemas.microsoft.com/office/drawing/2014/main" id="{26481468-FEE6-4392-A589-7CBA8B379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6628" y="1868419"/>
              <a:ext cx="1530169" cy="274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cs-CZ" altLang="cs-CZ" sz="750" b="1">
                  <a:latin typeface="Comic Sans MS" panose="030F0702030302020204" pitchFamily="66" charset="0"/>
                </a:rPr>
                <a:t>(in million metric tons)</a:t>
              </a:r>
              <a:endParaRPr lang="cs-CZ" altLang="cs-CZ" sz="750">
                <a:latin typeface="Comic Sans MS" panose="030F0702030302020204" pitchFamily="66" charset="0"/>
              </a:endParaRPr>
            </a:p>
          </p:txBody>
        </p:sp>
      </p:grp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6921A51D-F4F5-4DB4-9887-48546D4176ED}"/>
              </a:ext>
            </a:extLst>
          </p:cNvPr>
          <p:cNvCxnSpPr/>
          <p:nvPr/>
        </p:nvCxnSpPr>
        <p:spPr>
          <a:xfrm>
            <a:off x="2643188" y="2166938"/>
            <a:ext cx="3444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603" name="Nadpis 1">
            <a:extLst>
              <a:ext uri="{FF2B5EF4-FFF2-40B4-BE49-F238E27FC236}">
                <a16:creationId xmlns:a16="http://schemas.microsoft.com/office/drawing/2014/main" id="{F8AC4DB1-1B25-4DBC-A965-881E62C49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-196850"/>
            <a:ext cx="3714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SzPct val="45000"/>
              <a:buFont typeface="StarSymbol"/>
              <a:buNone/>
            </a:pPr>
            <a:r>
              <a:rPr lang="cs-CZ" altLang="cs-CZ" sz="4400"/>
              <a:t>čím se živíme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Zástupný symbol pro text 2">
            <a:extLst>
              <a:ext uri="{FF2B5EF4-FFF2-40B4-BE49-F238E27FC236}">
                <a16:creationId xmlns:a16="http://schemas.microsoft.com/office/drawing/2014/main" id="{7CA737DF-D4A7-4E0F-878C-4F168B9D01B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12863"/>
            <a:ext cx="8228013" cy="3978275"/>
          </a:xfrm>
        </p:spPr>
        <p:txBody>
          <a:bodyPr/>
          <a:lstStyle/>
          <a:p>
            <a:pPr marL="431800" indent="-323850">
              <a:spcBef>
                <a:spcPct val="0"/>
              </a:spcBef>
              <a:spcAft>
                <a:spcPts val="1413"/>
              </a:spcAft>
              <a:buSzPct val="45000"/>
              <a:buFont typeface="StarSymbol"/>
              <a:buChar char="●"/>
              <a:defRPr/>
            </a:pPr>
            <a:r>
              <a:rPr lang="cs-CZ" altLang="cs-CZ" u="sng" dirty="0">
                <a:latin typeface="Liberation Sans" pitchFamily="34" charset="0"/>
                <a:ea typeface="Droid Sans Fallback"/>
                <a:cs typeface="FreeSans"/>
              </a:rPr>
              <a:t>Řepka</a:t>
            </a:r>
            <a:r>
              <a:rPr lang="cs-CZ" altLang="cs-CZ" dirty="0">
                <a:latin typeface="Liberation Sans" pitchFamily="34" charset="0"/>
                <a:ea typeface="Droid Sans Fallback"/>
                <a:cs typeface="FreeSans"/>
              </a:rPr>
              <a:t>, slunečnice, olivy...</a:t>
            </a:r>
          </a:p>
          <a:p>
            <a:pPr marL="539750" lvl="1" indent="0">
              <a:spcBef>
                <a:spcPct val="0"/>
              </a:spcBef>
              <a:spcAft>
                <a:spcPts val="1138"/>
              </a:spcAft>
              <a:buSzPct val="75000"/>
              <a:buFontTx/>
              <a:buNone/>
              <a:defRPr/>
            </a:pPr>
            <a:r>
              <a:rPr lang="cs-CZ" altLang="cs-CZ" dirty="0">
                <a:latin typeface="Liberation Sans" pitchFamily="34" charset="0"/>
                <a:ea typeface="Droid Sans Fallback"/>
                <a:cs typeface="FreeSans"/>
              </a:rPr>
              <a:t>Řepka</a:t>
            </a:r>
          </a:p>
          <a:p>
            <a:pPr marL="1008062" lvl="2" indent="0">
              <a:spcBef>
                <a:spcPct val="0"/>
              </a:spcBef>
              <a:spcAft>
                <a:spcPts val="850"/>
              </a:spcAft>
              <a:buSzPct val="45000"/>
              <a:buFontTx/>
              <a:buNone/>
              <a:defRPr/>
            </a:pPr>
            <a:r>
              <a:rPr lang="cs-CZ" altLang="cs-CZ" dirty="0">
                <a:latin typeface="Liberation Sans" pitchFamily="34" charset="0"/>
                <a:ea typeface="Droid Sans Fallback"/>
                <a:cs typeface="FreeSans"/>
              </a:rPr>
              <a:t>krmivo              potravina</a:t>
            </a:r>
          </a:p>
          <a:p>
            <a:pPr marL="1295400" lvl="2" indent="-287338">
              <a:spcBef>
                <a:spcPct val="0"/>
              </a:spcBef>
              <a:spcAft>
                <a:spcPts val="850"/>
              </a:spcAft>
              <a:buSzPct val="45000"/>
              <a:buFont typeface="StarSymbol"/>
              <a:buChar char="●"/>
              <a:defRPr/>
            </a:pPr>
            <a:endParaRPr lang="cs-CZ" altLang="cs-CZ" dirty="0">
              <a:latin typeface="Liberation Sans" pitchFamily="34" charset="0"/>
              <a:ea typeface="Droid Sans Fallback"/>
              <a:cs typeface="FreeSans"/>
            </a:endParaRPr>
          </a:p>
          <a:p>
            <a:pPr marL="1008062" lvl="2" indent="0">
              <a:spcBef>
                <a:spcPct val="0"/>
              </a:spcBef>
              <a:spcAft>
                <a:spcPts val="850"/>
              </a:spcAft>
              <a:buSzPct val="45000"/>
              <a:buFontTx/>
              <a:buNone/>
              <a:defRPr/>
            </a:pPr>
            <a:r>
              <a:rPr lang="cs-CZ" altLang="cs-CZ" dirty="0">
                <a:latin typeface="Liberation Sans" pitchFamily="34" charset="0"/>
                <a:ea typeface="Droid Sans Fallback"/>
                <a:cs typeface="FreeSans"/>
              </a:rPr>
              <a:t>kvalita </a:t>
            </a:r>
            <a:r>
              <a:rPr lang="cs-CZ" altLang="cs-CZ" dirty="0">
                <a:latin typeface="Liberation Sans" pitchFamily="34" charset="0"/>
                <a:ea typeface="Droid Sans Fallback"/>
                <a:cs typeface="FreeSans"/>
                <a:sym typeface="Symbol" panose="05050102010706020507" pitchFamily="18" charset="2"/>
              </a:rPr>
              <a:t> olivový olej</a:t>
            </a:r>
            <a:endParaRPr lang="cs-CZ" altLang="cs-CZ" dirty="0">
              <a:latin typeface="Liberation Sans" pitchFamily="34" charset="0"/>
              <a:ea typeface="Droid Sans Fallback"/>
              <a:cs typeface="FreeSans"/>
            </a:endParaRPr>
          </a:p>
          <a:p>
            <a:pPr marL="1008062" lvl="2" indent="0">
              <a:spcBef>
                <a:spcPct val="0"/>
              </a:spcBef>
              <a:spcAft>
                <a:spcPts val="850"/>
              </a:spcAft>
              <a:buSzPct val="45000"/>
              <a:buFontTx/>
              <a:buNone/>
              <a:defRPr/>
            </a:pPr>
            <a:r>
              <a:rPr lang="cs-CZ" altLang="cs-CZ" dirty="0">
                <a:latin typeface="Liberation Sans" pitchFamily="34" charset="0"/>
                <a:ea typeface="Droid Sans Fallback"/>
                <a:cs typeface="FreeSans"/>
              </a:rPr>
              <a:t>(poměr omega-3/omega-6 )</a:t>
            </a:r>
          </a:p>
        </p:txBody>
      </p:sp>
      <p:pic>
        <p:nvPicPr>
          <p:cNvPr id="69635" name="Obrázek 3">
            <a:extLst>
              <a:ext uri="{FF2B5EF4-FFF2-40B4-BE49-F238E27FC236}">
                <a16:creationId xmlns:a16="http://schemas.microsoft.com/office/drawing/2014/main" id="{388EE372-CAE6-40CF-93EA-9BC119250BA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52963"/>
            <a:ext cx="335597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Obrázek 4">
            <a:extLst>
              <a:ext uri="{FF2B5EF4-FFF2-40B4-BE49-F238E27FC236}">
                <a16:creationId xmlns:a16="http://schemas.microsoft.com/office/drawing/2014/main" id="{6DEBCDC1-52C1-47D7-8A57-B7D9C3CDB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821238"/>
            <a:ext cx="2530475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E6B8D697-604A-45E9-9401-5228AFA97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828675"/>
            <a:ext cx="1185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Olejniny </a:t>
            </a:r>
          </a:p>
        </p:txBody>
      </p:sp>
      <p:sp>
        <p:nvSpPr>
          <p:cNvPr id="69638" name="Nadpis 1">
            <a:extLst>
              <a:ext uri="{FF2B5EF4-FFF2-40B4-BE49-F238E27FC236}">
                <a16:creationId xmlns:a16="http://schemas.microsoft.com/office/drawing/2014/main" id="{41DFA7C1-CB2A-4D00-A563-0E621E19A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-222250"/>
            <a:ext cx="3714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Pct val="45000"/>
              <a:buFont typeface="StarSymbol"/>
              <a:buNone/>
            </a:pPr>
            <a:r>
              <a:rPr lang="cs-CZ" altLang="cs-CZ" sz="4400"/>
              <a:t>čím se živíme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9AFCF0D3-B57B-491A-9AC8-DDCE7B8BCFE6}"/>
              </a:ext>
            </a:extLst>
          </p:cNvPr>
          <p:cNvCxnSpPr/>
          <p:nvPr/>
        </p:nvCxnSpPr>
        <p:spPr>
          <a:xfrm>
            <a:off x="2555875" y="2781300"/>
            <a:ext cx="90963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40" name="TextovéPole 7">
            <a:extLst>
              <a:ext uri="{FF2B5EF4-FFF2-40B4-BE49-F238E27FC236}">
                <a16:creationId xmlns:a16="http://schemas.microsoft.com/office/drawing/2014/main" id="{8C2FB075-3C02-4B05-9C0F-1F9146E9E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3028950"/>
            <a:ext cx="8843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00 řepka </a:t>
            </a:r>
            <a:r>
              <a:rPr lang="cs-CZ" altLang="cs-CZ" sz="1800" b="1">
                <a:latin typeface="Comic Sans MS" panose="030F0702030302020204" pitchFamily="66" charset="0"/>
                <a:sym typeface="Symbol" panose="05050102010706020507" pitchFamily="18" charset="2"/>
              </a:rPr>
              <a:t>  </a:t>
            </a:r>
            <a:r>
              <a:rPr lang="cs-CZ" altLang="cs-CZ" sz="1800" b="1">
                <a:latin typeface="Comic Sans MS" panose="030F0702030302020204" pitchFamily="66" charset="0"/>
              </a:rPr>
              <a:t>"</a:t>
            </a:r>
            <a:r>
              <a:rPr lang="cs-CZ" altLang="cs-CZ" sz="1800" b="1"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cs-CZ" altLang="cs-CZ" sz="1800" b="1">
                <a:latin typeface="Comic Sans MS" panose="030F0702030302020204" pitchFamily="66" charset="0"/>
              </a:rPr>
              <a:t>canola" </a:t>
            </a:r>
            <a:r>
              <a:rPr lang="cs-CZ" altLang="cs-CZ" sz="1600" b="1">
                <a:latin typeface="Comic Sans MS" panose="030F0702030302020204" pitchFamily="66" charset="0"/>
              </a:rPr>
              <a:t>(</a:t>
            </a:r>
            <a:r>
              <a:rPr lang="cs-CZ" altLang="cs-CZ" sz="1600" b="1" u="sng">
                <a:latin typeface="Comic Sans MS" panose="030F0702030302020204" pitchFamily="66" charset="0"/>
              </a:rPr>
              <a:t>C</a:t>
            </a:r>
            <a:r>
              <a:rPr lang="en-GB" altLang="cs-CZ" sz="1600" b="1" u="sng">
                <a:latin typeface="Comic Sans MS" panose="030F0702030302020204" pitchFamily="66" charset="0"/>
              </a:rPr>
              <a:t>an</a:t>
            </a:r>
            <a:r>
              <a:rPr lang="en-GB" altLang="cs-CZ" sz="1600" b="1">
                <a:latin typeface="Comic Sans MS" panose="030F0702030302020204" pitchFamily="66" charset="0"/>
              </a:rPr>
              <a:t>adian </a:t>
            </a:r>
            <a:r>
              <a:rPr lang="en-GB" altLang="cs-CZ" sz="1600" b="1" u="sng">
                <a:latin typeface="Comic Sans MS" panose="030F0702030302020204" pitchFamily="66" charset="0"/>
              </a:rPr>
              <a:t>o</a:t>
            </a:r>
            <a:r>
              <a:rPr lang="en-GB" altLang="cs-CZ" sz="1600" b="1">
                <a:latin typeface="Comic Sans MS" panose="030F0702030302020204" pitchFamily="66" charset="0"/>
              </a:rPr>
              <a:t>il, </a:t>
            </a:r>
            <a:r>
              <a:rPr lang="en-GB" altLang="cs-CZ" sz="1600" b="1" u="sng">
                <a:latin typeface="Comic Sans MS" panose="030F0702030302020204" pitchFamily="66" charset="0"/>
              </a:rPr>
              <a:t>l</a:t>
            </a:r>
            <a:r>
              <a:rPr lang="en-GB" altLang="cs-CZ" sz="1600" b="1">
                <a:latin typeface="Comic Sans MS" panose="030F0702030302020204" pitchFamily="66" charset="0"/>
              </a:rPr>
              <a:t>ow </a:t>
            </a:r>
            <a:r>
              <a:rPr lang="en-GB" altLang="cs-CZ" sz="1600" b="1" u="sng">
                <a:latin typeface="Comic Sans MS" panose="030F0702030302020204" pitchFamily="66" charset="0"/>
              </a:rPr>
              <a:t>a</a:t>
            </a:r>
            <a:r>
              <a:rPr lang="en-GB" altLang="cs-CZ" sz="1600" b="1">
                <a:latin typeface="Comic Sans MS" panose="030F0702030302020204" pitchFamily="66" charset="0"/>
              </a:rPr>
              <a:t>cid</a:t>
            </a:r>
            <a:r>
              <a:rPr lang="cs-CZ" altLang="cs-CZ" sz="1600" b="1">
                <a:latin typeface="Comic Sans MS" panose="030F0702030302020204" pitchFamily="66" charset="0"/>
              </a:rPr>
              <a:t>) </a:t>
            </a:r>
            <a:r>
              <a:rPr lang="cs-CZ" altLang="cs-CZ" sz="1800" b="1">
                <a:latin typeface="Comic Sans MS" panose="030F0702030302020204" pitchFamily="66" charset="0"/>
              </a:rPr>
              <a:t>bez kys. erukové a glukosinolátů</a:t>
            </a:r>
          </a:p>
        </p:txBody>
      </p:sp>
      <p:pic>
        <p:nvPicPr>
          <p:cNvPr id="69641" name="Obrázek 11" descr="Obsah obrázku rostlina, venku, pole, květina">
            <a:extLst>
              <a:ext uri="{FF2B5EF4-FFF2-40B4-BE49-F238E27FC236}">
                <a16:creationId xmlns:a16="http://schemas.microsoft.com/office/drawing/2014/main" id="{14C5E7F2-0CC6-4A20-915E-29C4650A5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138113"/>
            <a:ext cx="2592387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2" name="Obrázek 13" descr="Obsah obrázku venku, zelenina, zelené">
            <a:extLst>
              <a:ext uri="{FF2B5EF4-FFF2-40B4-BE49-F238E27FC236}">
                <a16:creationId xmlns:a16="http://schemas.microsoft.com/office/drawing/2014/main" id="{55C4C3D2-F9BF-4740-A6BC-6C8E16041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3538538"/>
            <a:ext cx="2336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D106235-E6DE-4E6B-9FF6-94278EF7E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39688"/>
            <a:ext cx="23368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Domestikace</a:t>
            </a:r>
          </a:p>
        </p:txBody>
      </p:sp>
      <p:sp>
        <p:nvSpPr>
          <p:cNvPr id="71683" name="TextovéPole 20">
            <a:extLst>
              <a:ext uri="{FF2B5EF4-FFF2-40B4-BE49-F238E27FC236}">
                <a16:creationId xmlns:a16="http://schemas.microsoft.com/office/drawing/2014/main" id="{55BF2237-CF8B-4F97-AC59-0992C2C7F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288" y="561975"/>
            <a:ext cx="7667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dlouhodobé cílené pozměňování divoce rostoucích rostlin (živočichů) tak, aby byly vhodné pro pěstování (chov)</a:t>
            </a:r>
          </a:p>
        </p:txBody>
      </p:sp>
      <p:pic>
        <p:nvPicPr>
          <p:cNvPr id="71684" name="Picture 2">
            <a:extLst>
              <a:ext uri="{FF2B5EF4-FFF2-40B4-BE49-F238E27FC236}">
                <a16:creationId xmlns:a16="http://schemas.microsoft.com/office/drawing/2014/main" id="{292D251F-9062-4F09-A54C-5235FEA21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" t="1808" r="2586" b="5843"/>
          <a:stretch>
            <a:fillRect/>
          </a:stretch>
        </p:blipFill>
        <p:spPr bwMode="auto">
          <a:xfrm>
            <a:off x="1296988" y="1995488"/>
            <a:ext cx="6196012" cy="479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ovéPole 3">
            <a:extLst>
              <a:ext uri="{FF2B5EF4-FFF2-40B4-BE49-F238E27FC236}">
                <a16:creationId xmlns:a16="http://schemas.microsoft.com/office/drawing/2014/main" id="{F4C60A1C-1128-479B-BF34-FD6C136CB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1562100"/>
            <a:ext cx="7685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Srovnání </a:t>
            </a:r>
            <a:r>
              <a:rPr lang="cs-CZ" altLang="cs-CZ" sz="1600" u="sng">
                <a:latin typeface="Comic Sans MS" panose="030F0702030302020204" pitchFamily="66" charset="0"/>
              </a:rPr>
              <a:t>domestikovaných</a:t>
            </a:r>
            <a:r>
              <a:rPr lang="cs-CZ" altLang="cs-CZ" sz="1600">
                <a:latin typeface="Comic Sans MS" panose="030F0702030302020204" pitchFamily="66" charset="0"/>
              </a:rPr>
              <a:t> druhů a jejich </a:t>
            </a:r>
            <a:r>
              <a:rPr lang="cs-CZ" altLang="cs-CZ" sz="1600" u="sng">
                <a:latin typeface="Comic Sans MS" panose="030F0702030302020204" pitchFamily="66" charset="0"/>
              </a:rPr>
              <a:t>nedomestikovatelných</a:t>
            </a:r>
            <a:r>
              <a:rPr lang="cs-CZ" altLang="cs-CZ" sz="1600">
                <a:latin typeface="Comic Sans MS" panose="030F0702030302020204" pitchFamily="66" charset="0"/>
              </a:rPr>
              <a:t> příbuzných </a:t>
            </a:r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2D637FC1-BF3B-40F7-B34E-FC75489E3B28}"/>
              </a:ext>
            </a:extLst>
          </p:cNvPr>
          <p:cNvSpPr/>
          <p:nvPr/>
        </p:nvSpPr>
        <p:spPr>
          <a:xfrm>
            <a:off x="1403350" y="2060575"/>
            <a:ext cx="2952750" cy="15843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05408D90-5A55-43B3-8B80-5D45BE90D840}"/>
              </a:ext>
            </a:extLst>
          </p:cNvPr>
          <p:cNvSpPr/>
          <p:nvPr/>
        </p:nvSpPr>
        <p:spPr>
          <a:xfrm>
            <a:off x="4402138" y="5013325"/>
            <a:ext cx="2952750" cy="15843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EAFB330-5061-4377-94B6-F50FE3EBB0C5}"/>
              </a:ext>
            </a:extLst>
          </p:cNvPr>
          <p:cNvSpPr/>
          <p:nvPr/>
        </p:nvSpPr>
        <p:spPr>
          <a:xfrm>
            <a:off x="490538" y="134938"/>
            <a:ext cx="471805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Domestikační syndrom </a:t>
            </a:r>
            <a:endParaRPr lang="cs-CZ" sz="3200" dirty="0">
              <a:cs typeface="Arial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6F400CC8-6E00-4342-BB35-4ADC7C7C2C20}"/>
              </a:ext>
            </a:extLst>
          </p:cNvPr>
          <p:cNvSpPr/>
          <p:nvPr/>
        </p:nvSpPr>
        <p:spPr>
          <a:xfrm>
            <a:off x="598488" y="793750"/>
            <a:ext cx="4375150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soubor vlastností domestikovaných rostlin </a:t>
            </a:r>
            <a:endParaRPr lang="cs-CZ" sz="1600" dirty="0">
              <a:cs typeface="Arial" pitchFamily="34" charset="0"/>
            </a:endParaRPr>
          </a:p>
        </p:txBody>
      </p:sp>
      <p:sp>
        <p:nvSpPr>
          <p:cNvPr id="73732" name="Obdélník 3">
            <a:extLst>
              <a:ext uri="{FF2B5EF4-FFF2-40B4-BE49-F238E27FC236}">
                <a16:creationId xmlns:a16="http://schemas.microsoft.com/office/drawing/2014/main" id="{1D141239-427B-4C21-A885-A557E864D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8" y="1208088"/>
            <a:ext cx="2908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600" b="1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cs-CZ" altLang="cs-CZ" sz="1600" b="1" u="sng">
                <a:latin typeface="Comic Sans MS" panose="030F0702030302020204" pitchFamily="66" charset="0"/>
                <a:cs typeface="Arial" panose="020B0604020202020204" pitchFamily="34" charset="0"/>
              </a:rPr>
              <a:t>Velikost</a:t>
            </a:r>
            <a:r>
              <a:rPr lang="cs-CZ" altLang="cs-CZ" sz="1600" b="1">
                <a:latin typeface="Comic Sans MS" panose="030F0702030302020204" pitchFamily="66" charset="0"/>
                <a:cs typeface="Arial" panose="020B0604020202020204" pitchFamily="34" charset="0"/>
              </a:rPr>
              <a:t> zrna/plodu/hlízy</a:t>
            </a:r>
            <a:endParaRPr lang="cs-CZ" altLang="cs-CZ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33" name="Obdélník 4">
            <a:extLst>
              <a:ext uri="{FF2B5EF4-FFF2-40B4-BE49-F238E27FC236}">
                <a16:creationId xmlns:a16="http://schemas.microsoft.com/office/drawing/2014/main" id="{4FF8C7F9-2F05-4EF3-9955-D2D1AC055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8" y="1562100"/>
            <a:ext cx="25638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600" b="1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cs-CZ" altLang="cs-CZ" sz="1600" b="1" u="sng">
                <a:latin typeface="Comic Sans MS" panose="030F0702030302020204" pitchFamily="66" charset="0"/>
                <a:cs typeface="Arial" panose="020B0604020202020204" pitchFamily="34" charset="0"/>
              </a:rPr>
              <a:t>Nerozpadavost</a:t>
            </a:r>
            <a:r>
              <a:rPr lang="cs-CZ" altLang="cs-CZ" sz="1600" b="1">
                <a:latin typeface="Comic Sans MS" panose="030F0702030302020204" pitchFamily="66" charset="0"/>
                <a:cs typeface="Arial" panose="020B0604020202020204" pitchFamily="34" charset="0"/>
              </a:rPr>
              <a:t> klasu </a:t>
            </a:r>
            <a:endParaRPr lang="cs-CZ" altLang="cs-CZ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34" name="Obdélník 5">
            <a:extLst>
              <a:ext uri="{FF2B5EF4-FFF2-40B4-BE49-F238E27FC236}">
                <a16:creationId xmlns:a16="http://schemas.microsoft.com/office/drawing/2014/main" id="{5FD5607C-355D-4233-9C90-E7A8E2790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8" y="1970088"/>
            <a:ext cx="3155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600" b="1">
                <a:latin typeface="Comic Sans MS" panose="030F0702030302020204" pitchFamily="66" charset="0"/>
                <a:cs typeface="Arial" panose="020B0604020202020204" pitchFamily="34" charset="0"/>
              </a:rPr>
              <a:t> Uniformita kvetení a zrání </a:t>
            </a:r>
            <a:endParaRPr lang="cs-CZ" altLang="cs-CZ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35" name="Obdélník 7">
            <a:extLst>
              <a:ext uri="{FF2B5EF4-FFF2-40B4-BE49-F238E27FC236}">
                <a16:creationId xmlns:a16="http://schemas.microsoft.com/office/drawing/2014/main" id="{2E0DE0F3-D518-4E6E-8A1D-B670DDD1F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" y="2792413"/>
            <a:ext cx="3911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600" b="1">
                <a:latin typeface="Comic Sans MS" panose="030F0702030302020204" pitchFamily="66" charset="0"/>
                <a:cs typeface="Arial" panose="020B0604020202020204" pitchFamily="34" charset="0"/>
              </a:rPr>
              <a:t> Fotoperiodická neutralita kvetení </a:t>
            </a:r>
          </a:p>
        </p:txBody>
      </p:sp>
      <p:sp>
        <p:nvSpPr>
          <p:cNvPr id="73736" name="Obdélník 8">
            <a:extLst>
              <a:ext uri="{FF2B5EF4-FFF2-40B4-BE49-F238E27FC236}">
                <a16:creationId xmlns:a16="http://schemas.microsoft.com/office/drawing/2014/main" id="{290FF72F-5EDD-4C9D-A408-ED0DD5473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8" y="3151188"/>
            <a:ext cx="2381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600" b="1">
                <a:latin typeface="Comic Sans MS" panose="030F0702030302020204" pitchFamily="66" charset="0"/>
                <a:cs typeface="Arial" panose="020B0604020202020204" pitchFamily="34" charset="0"/>
              </a:rPr>
              <a:t> Oslabení dormance </a:t>
            </a:r>
          </a:p>
        </p:txBody>
      </p:sp>
      <p:sp>
        <p:nvSpPr>
          <p:cNvPr id="73737" name="Obdélník 9">
            <a:extLst>
              <a:ext uri="{FF2B5EF4-FFF2-40B4-BE49-F238E27FC236}">
                <a16:creationId xmlns:a16="http://schemas.microsoft.com/office/drawing/2014/main" id="{8F609775-4E6F-4DA7-97C8-9679F5166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8" y="3540125"/>
            <a:ext cx="36528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600" b="1">
                <a:latin typeface="Comic Sans MS" panose="030F0702030302020204" pitchFamily="66" charset="0"/>
                <a:cs typeface="Arial" panose="020B0604020202020204" pitchFamily="34" charset="0"/>
              </a:rPr>
              <a:t> Změny směrem k jednoletosti  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F488EEE-B073-489A-B145-B32DC81FFA30}"/>
              </a:ext>
            </a:extLst>
          </p:cNvPr>
          <p:cNvSpPr/>
          <p:nvPr/>
        </p:nvSpPr>
        <p:spPr>
          <a:xfrm rot="21025257">
            <a:off x="5527675" y="4806950"/>
            <a:ext cx="2741613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… stále pokračující proces …</a:t>
            </a:r>
            <a:endParaRPr lang="cs-CZ" sz="1400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583C2218-F643-4907-B00D-D0B401A1B239}"/>
              </a:ext>
            </a:extLst>
          </p:cNvPr>
          <p:cNvSpPr/>
          <p:nvPr/>
        </p:nvSpPr>
        <p:spPr>
          <a:xfrm>
            <a:off x="5448300" y="3284538"/>
            <a:ext cx="2952750" cy="830262"/>
          </a:xfrm>
          <a:prstGeom prst="rect">
            <a:avLst/>
          </a:prstGeom>
          <a:ln>
            <a:solidFill>
              <a:srgbClr val="00CC99"/>
            </a:solidFill>
          </a:ln>
        </p:spPr>
        <p:txBody>
          <a:bodyPr>
            <a:spAutoFit/>
          </a:bodyPr>
          <a:lstStyle/>
          <a:p>
            <a:pPr eaLnBrk="1" hangingPunct="1">
              <a:buClr>
                <a:srgbClr val="FFFF00"/>
              </a:buClr>
              <a:defRPr/>
            </a:pPr>
            <a:r>
              <a:rPr lang="cs-CZ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 85 % plodin 2-5 znaků domestikačního syndromu, některé plodiny až 7 znaků </a:t>
            </a:r>
          </a:p>
        </p:txBody>
      </p:sp>
      <p:sp>
        <p:nvSpPr>
          <p:cNvPr id="73740" name="Obdélník 12">
            <a:extLst>
              <a:ext uri="{FF2B5EF4-FFF2-40B4-BE49-F238E27FC236}">
                <a16:creationId xmlns:a16="http://schemas.microsoft.com/office/drawing/2014/main" id="{18CA909F-1BF3-493F-A705-420FD060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8" y="2362200"/>
            <a:ext cx="1985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600" b="1">
                <a:latin typeface="Comic Sans MS" panose="030F0702030302020204" pitchFamily="66" charset="0"/>
                <a:cs typeface="Arial" panose="020B0604020202020204" pitchFamily="34" charset="0"/>
              </a:rPr>
              <a:t> Samosprašnost </a:t>
            </a:r>
            <a:endParaRPr lang="cs-CZ" altLang="cs-CZ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741" name="Skupina 13">
            <a:extLst>
              <a:ext uri="{FF2B5EF4-FFF2-40B4-BE49-F238E27FC236}">
                <a16:creationId xmlns:a16="http://schemas.microsoft.com/office/drawing/2014/main" id="{6B3DC4F5-3C0F-4DB5-B182-CDC25405C0DB}"/>
              </a:ext>
            </a:extLst>
          </p:cNvPr>
          <p:cNvGrpSpPr>
            <a:grpSpLocks/>
          </p:cNvGrpSpPr>
          <p:nvPr/>
        </p:nvGrpSpPr>
        <p:grpSpPr bwMode="auto">
          <a:xfrm>
            <a:off x="233363" y="5937250"/>
            <a:ext cx="8675687" cy="681038"/>
            <a:chOff x="468313" y="5627688"/>
            <a:chExt cx="8675687" cy="681037"/>
          </a:xfrm>
        </p:grpSpPr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79DD55DD-6326-482C-B9A1-871DC324D599}"/>
                </a:ext>
              </a:extLst>
            </p:cNvPr>
            <p:cNvSpPr/>
            <p:nvPr/>
          </p:nvSpPr>
          <p:spPr>
            <a:xfrm>
              <a:off x="468313" y="5969000"/>
              <a:ext cx="8675687" cy="3397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buClr>
                  <a:srgbClr val="FF0000"/>
                </a:buClr>
                <a:buFont typeface="Wingdings" pitchFamily="2" charset="2"/>
                <a:buChar char="v"/>
                <a:defRPr/>
              </a:pPr>
              <a:r>
                <a:rPr lang="cs-CZ" sz="16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pitchFamily="34" charset="0"/>
                </a:rPr>
                <a:t> Výkonnost v člověkem vytvořených podmínkách X malá konkurenceschopnost s WT </a:t>
              </a:r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AEFAA95C-4388-47E1-90AD-D0EA5A78414A}"/>
                </a:ext>
              </a:extLst>
            </p:cNvPr>
            <p:cNvSpPr/>
            <p:nvPr/>
          </p:nvSpPr>
          <p:spPr>
            <a:xfrm>
              <a:off x="468313" y="5627688"/>
              <a:ext cx="3106737" cy="339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buClr>
                  <a:srgbClr val="FF0000"/>
                </a:buClr>
                <a:buFont typeface="Wingdings" pitchFamily="2" charset="2"/>
                <a:buChar char="v"/>
                <a:defRPr/>
              </a:pPr>
              <a:r>
                <a:rPr lang="cs-CZ" sz="16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pitchFamily="34" charset="0"/>
                </a:rPr>
                <a:t> Lepší využitelnost rostlin  </a:t>
              </a:r>
            </a:p>
          </p:txBody>
        </p:sp>
      </p:grpSp>
      <p:sp>
        <p:nvSpPr>
          <p:cNvPr id="73742" name="Obdélník 16">
            <a:extLst>
              <a:ext uri="{FF2B5EF4-FFF2-40B4-BE49-F238E27FC236}">
                <a16:creationId xmlns:a16="http://schemas.microsoft.com/office/drawing/2014/main" id="{6D2BE216-B5C3-4B50-8988-2E17E554A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8" y="5140325"/>
            <a:ext cx="19605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600" b="1">
                <a:latin typeface="Comic Sans MS" panose="030F0702030302020204" pitchFamily="66" charset="0"/>
                <a:cs typeface="Arial" panose="020B0604020202020204" pitchFamily="34" charset="0"/>
              </a:rPr>
              <a:t> Změny habitu  </a:t>
            </a:r>
          </a:p>
        </p:txBody>
      </p:sp>
      <p:sp>
        <p:nvSpPr>
          <p:cNvPr id="73743" name="Obdélník 17">
            <a:extLst>
              <a:ext uri="{FF2B5EF4-FFF2-40B4-BE49-F238E27FC236}">
                <a16:creationId xmlns:a16="http://schemas.microsoft.com/office/drawing/2014/main" id="{2D2683CC-74C1-436E-96E1-B99B23482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8" y="3956050"/>
            <a:ext cx="45862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600" b="1">
                <a:latin typeface="Comic Sans MS" panose="030F0702030302020204" pitchFamily="66" charset="0"/>
                <a:cs typeface="Arial" panose="020B0604020202020204" pitchFamily="34" charset="0"/>
              </a:rPr>
              <a:t> Změny v obsahu sekundárních metabolitů </a:t>
            </a:r>
          </a:p>
        </p:txBody>
      </p:sp>
      <p:sp>
        <p:nvSpPr>
          <p:cNvPr id="73744" name="Obdélník 18">
            <a:extLst>
              <a:ext uri="{FF2B5EF4-FFF2-40B4-BE49-F238E27FC236}">
                <a16:creationId xmlns:a16="http://schemas.microsoft.com/office/drawing/2014/main" id="{47664A32-96D8-486B-A934-D499CD768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8" y="4313238"/>
            <a:ext cx="24971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600" b="1">
                <a:latin typeface="Comic Sans MS" panose="030F0702030302020204" pitchFamily="66" charset="0"/>
                <a:cs typeface="Arial" panose="020B0604020202020204" pitchFamily="34" charset="0"/>
              </a:rPr>
              <a:t> Odolnost ke stresu  </a:t>
            </a:r>
            <a:endParaRPr lang="cs-CZ" altLang="cs-CZ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45" name="Obdélník 19">
            <a:extLst>
              <a:ext uri="{FF2B5EF4-FFF2-40B4-BE49-F238E27FC236}">
                <a16:creationId xmlns:a16="http://schemas.microsoft.com/office/drawing/2014/main" id="{989EAE80-6217-4398-B43A-CD984577C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4733925"/>
            <a:ext cx="15382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600" b="1">
                <a:latin typeface="Comic Sans MS" panose="030F0702030302020204" pitchFamily="66" charset="0"/>
                <a:cs typeface="Arial" panose="020B0604020202020204" pitchFamily="34" charset="0"/>
              </a:rPr>
              <a:t> Polyploidie </a:t>
            </a:r>
            <a:endParaRPr lang="cs-CZ" altLang="cs-CZ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746" name="Obrázek 13">
            <a:extLst>
              <a:ext uri="{FF2B5EF4-FFF2-40B4-BE49-F238E27FC236}">
                <a16:creationId xmlns:a16="http://schemas.microsoft.com/office/drawing/2014/main" id="{F7CE6B3A-E68A-475D-B8DE-B6318B912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1460500"/>
            <a:ext cx="161607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1">
            <a:extLst>
              <a:ext uri="{FF2B5EF4-FFF2-40B4-BE49-F238E27FC236}">
                <a16:creationId xmlns:a16="http://schemas.microsoft.com/office/drawing/2014/main" id="{BE424F87-4238-48EA-9E67-AB432BE53D9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buSzPct val="45000"/>
              <a:buFont typeface="StarSymbol"/>
              <a:buNone/>
            </a:pPr>
            <a:r>
              <a:rPr lang="cs-CZ" altLang="cs-CZ"/>
              <a:t>Modelové příklady domestikace: kukuřice</a:t>
            </a:r>
          </a:p>
        </p:txBody>
      </p:sp>
      <p:pic>
        <p:nvPicPr>
          <p:cNvPr id="75779" name="Obrázek 2">
            <a:extLst>
              <a:ext uri="{FF2B5EF4-FFF2-40B4-BE49-F238E27FC236}">
                <a16:creationId xmlns:a16="http://schemas.microsoft.com/office/drawing/2014/main" id="{EB89CE39-AD80-4DDE-85FB-57A144681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1566863"/>
            <a:ext cx="8247062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6697EC98-D78A-4D52-955F-ED04F6B0F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39688"/>
            <a:ext cx="23368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Domestikace</a:t>
            </a:r>
          </a:p>
        </p:txBody>
      </p:sp>
      <p:pic>
        <p:nvPicPr>
          <p:cNvPr id="77827" name="Obrázek 2">
            <a:extLst>
              <a:ext uri="{FF2B5EF4-FFF2-40B4-BE49-F238E27FC236}">
                <a16:creationId xmlns:a16="http://schemas.microsoft.com/office/drawing/2014/main" id="{4280323C-C346-4175-9CA2-F3F40C1A3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3548063"/>
            <a:ext cx="4176713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1700D11B-5386-4D4B-B2F8-E1C59B16B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2360613"/>
            <a:ext cx="4111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Pšenice – modelový příklad</a:t>
            </a:r>
          </a:p>
        </p:txBody>
      </p:sp>
      <p:grpSp>
        <p:nvGrpSpPr>
          <p:cNvPr id="77829" name="Skupina 4">
            <a:extLst>
              <a:ext uri="{FF2B5EF4-FFF2-40B4-BE49-F238E27FC236}">
                <a16:creationId xmlns:a16="http://schemas.microsoft.com/office/drawing/2014/main" id="{1C185D3D-5366-45AE-837E-F187D204A87A}"/>
              </a:ext>
            </a:extLst>
          </p:cNvPr>
          <p:cNvGrpSpPr>
            <a:grpSpLocks/>
          </p:cNvGrpSpPr>
          <p:nvPr/>
        </p:nvGrpSpPr>
        <p:grpSpPr bwMode="auto">
          <a:xfrm>
            <a:off x="4773613" y="1700213"/>
            <a:ext cx="3444875" cy="4248150"/>
            <a:chOff x="323850" y="692150"/>
            <a:chExt cx="5184775" cy="5616575"/>
          </a:xfrm>
        </p:grpSpPr>
        <p:pic>
          <p:nvPicPr>
            <p:cNvPr id="77836" name="Picture 2" descr="http://www-urgv.versailles.inra.fr/img/0032oepg.jpg">
              <a:extLst>
                <a:ext uri="{FF2B5EF4-FFF2-40B4-BE49-F238E27FC236}">
                  <a16:creationId xmlns:a16="http://schemas.microsoft.com/office/drawing/2014/main" id="{69674651-0FB3-40BF-98E1-2C26AF9718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692150"/>
              <a:ext cx="5184775" cy="561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ABB74664-DC30-42B2-AA92-D00ED308BB1B}"/>
                </a:ext>
              </a:extLst>
            </p:cNvPr>
            <p:cNvSpPr/>
            <p:nvPr/>
          </p:nvSpPr>
          <p:spPr>
            <a:xfrm>
              <a:off x="3164724" y="2339762"/>
              <a:ext cx="798025" cy="21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77830" name="Obrázek 3">
            <a:extLst>
              <a:ext uri="{FF2B5EF4-FFF2-40B4-BE49-F238E27FC236}">
                <a16:creationId xmlns:a16="http://schemas.microsoft.com/office/drawing/2014/main" id="{FFC71964-9806-4D29-9471-4F3611B9B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" t="8644" r="81519" b="7692"/>
          <a:stretch>
            <a:fillRect/>
          </a:stretch>
        </p:blipFill>
        <p:spPr bwMode="auto">
          <a:xfrm>
            <a:off x="7943850" y="1831975"/>
            <a:ext cx="1920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Obrázek 3">
            <a:extLst>
              <a:ext uri="{FF2B5EF4-FFF2-40B4-BE49-F238E27FC236}">
                <a16:creationId xmlns:a16="http://schemas.microsoft.com/office/drawing/2014/main" id="{4D703370-0226-4426-991C-68F24F17BF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8" t="11867" r="4504" b="9055"/>
          <a:stretch>
            <a:fillRect/>
          </a:stretch>
        </p:blipFill>
        <p:spPr bwMode="auto">
          <a:xfrm>
            <a:off x="7866063" y="4859338"/>
            <a:ext cx="433387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Obrázek 3">
            <a:extLst>
              <a:ext uri="{FF2B5EF4-FFF2-40B4-BE49-F238E27FC236}">
                <a16:creationId xmlns:a16="http://schemas.microsoft.com/office/drawing/2014/main" id="{243B19BE-102B-4508-A3B9-35211C0062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1" t="8202" r="34380" b="8134"/>
          <a:stretch>
            <a:fillRect/>
          </a:stretch>
        </p:blipFill>
        <p:spPr bwMode="auto">
          <a:xfrm>
            <a:off x="5338763" y="4859338"/>
            <a:ext cx="28733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Obrázek 3">
            <a:extLst>
              <a:ext uri="{FF2B5EF4-FFF2-40B4-BE49-F238E27FC236}">
                <a16:creationId xmlns:a16="http://schemas.microsoft.com/office/drawing/2014/main" id="{D39A2F1D-6A95-4789-8688-7A144689F2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6" t="28622" r="58936" b="8430"/>
          <a:stretch>
            <a:fillRect/>
          </a:stretch>
        </p:blipFill>
        <p:spPr bwMode="auto">
          <a:xfrm>
            <a:off x="4773613" y="3213100"/>
            <a:ext cx="36671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4" name="Nadpis 1">
            <a:extLst>
              <a:ext uri="{FF2B5EF4-FFF2-40B4-BE49-F238E27FC236}">
                <a16:creationId xmlns:a16="http://schemas.microsoft.com/office/drawing/2014/main" id="{10A66E14-25CB-4A10-A7A7-0B1973AEC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4025"/>
            <a:ext cx="42497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SzPct val="45000"/>
              <a:buFont typeface="StarSymbol"/>
              <a:buNone/>
            </a:pPr>
            <a:r>
              <a:rPr lang="cs-CZ" altLang="cs-CZ" b="1">
                <a:latin typeface="Comic Sans MS" panose="030F0702030302020204" pitchFamily="66" charset="0"/>
              </a:rPr>
              <a:t>klasické šlechtění</a:t>
            </a:r>
          </a:p>
        </p:txBody>
      </p:sp>
      <p:sp>
        <p:nvSpPr>
          <p:cNvPr id="23" name="Zástupný symbol pro text 2">
            <a:extLst>
              <a:ext uri="{FF2B5EF4-FFF2-40B4-BE49-F238E27FC236}">
                <a16:creationId xmlns:a16="http://schemas.microsoft.com/office/drawing/2014/main" id="{E66481C4-744A-4445-A85F-F7D1DCD04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35075"/>
            <a:ext cx="4349750" cy="9318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indent="-323850">
              <a:spcBef>
                <a:spcPct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cs-CZ" altLang="cs-CZ" sz="1800" dirty="0">
                <a:latin typeface="Liberation Sans" pitchFamily="34" charset="0"/>
                <a:ea typeface="Droid Sans Fallback"/>
                <a:cs typeface="FreeSans"/>
              </a:rPr>
              <a:t>Selekce jako hlavní metoda</a:t>
            </a:r>
          </a:p>
          <a:p>
            <a:pPr marL="431800" indent="-323850">
              <a:spcBef>
                <a:spcPct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cs-CZ" altLang="cs-CZ" sz="1800" dirty="0">
                <a:latin typeface="Liberation Sans" pitchFamily="34" charset="0"/>
                <a:ea typeface="Droid Sans Fallback"/>
                <a:cs typeface="FreeSans"/>
              </a:rPr>
              <a:t>100 – 2000 let na fixaci znaku </a:t>
            </a:r>
          </a:p>
          <a:p>
            <a:pPr marL="107950" indent="0">
              <a:spcBef>
                <a:spcPct val="0"/>
              </a:spcBef>
              <a:spcAft>
                <a:spcPts val="0"/>
              </a:spcAft>
              <a:buSzPct val="45000"/>
              <a:buFont typeface="Arial" panose="020B0604020202020204" pitchFamily="34" charset="0"/>
              <a:buNone/>
              <a:defRPr/>
            </a:pPr>
            <a:r>
              <a:rPr lang="cs-CZ" altLang="cs-CZ" sz="1800" dirty="0">
                <a:latin typeface="Liberation Sans" pitchFamily="34" charset="0"/>
                <a:ea typeface="Droid Sans Fallback"/>
                <a:cs typeface="FreeSans"/>
              </a:rPr>
              <a:t>(např. rozpadavost klasu obilovin)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dpis 1">
            <a:extLst>
              <a:ext uri="{FF2B5EF4-FFF2-40B4-BE49-F238E27FC236}">
                <a16:creationId xmlns:a16="http://schemas.microsoft.com/office/drawing/2014/main" id="{D3618CFA-9AE3-4B9E-A37A-1E8A620BFE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>
              <a:buSzPct val="45000"/>
              <a:buFont typeface="StarSymbol"/>
              <a:buNone/>
            </a:pPr>
            <a:r>
              <a:rPr lang="cs-CZ" altLang="cs-CZ" sz="3600"/>
              <a:t>Norman Borlaug a „zelená revoluce“</a:t>
            </a:r>
          </a:p>
        </p:txBody>
      </p:sp>
      <p:pic>
        <p:nvPicPr>
          <p:cNvPr id="79875" name="Obrázek 2">
            <a:extLst>
              <a:ext uri="{FF2B5EF4-FFF2-40B4-BE49-F238E27FC236}">
                <a16:creationId xmlns:a16="http://schemas.microsoft.com/office/drawing/2014/main" id="{A39C4F57-76B6-4502-985D-FADA1A8BF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74725"/>
            <a:ext cx="2665412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AA926BB-0D60-4ECB-8D5A-D9ABAC4FDEEC}"/>
              </a:ext>
            </a:extLst>
          </p:cNvPr>
          <p:cNvSpPr txBox="1"/>
          <p:nvPr/>
        </p:nvSpPr>
        <p:spPr>
          <a:xfrm>
            <a:off x="250825" y="5899150"/>
            <a:ext cx="4870450" cy="377825"/>
          </a:xfrm>
          <a:prstGeom prst="rect">
            <a:avLst/>
          </a:prstGeom>
          <a:noFill/>
          <a:ln>
            <a:noFill/>
          </a:ln>
        </p:spPr>
        <p:txBody>
          <a:bodyPr wrap="none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eaLnBrk="1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cs-CZ" sz="2000" dirty="0">
                <a:latin typeface="Liberation Sans" pitchFamily="18"/>
                <a:ea typeface="Droid Sans Fallback" pitchFamily="2"/>
                <a:cs typeface="FreeSans" pitchFamily="2"/>
              </a:rPr>
              <a:t>1914 – 2009, Nobelova cena za mír 1970</a:t>
            </a:r>
          </a:p>
        </p:txBody>
      </p:sp>
      <p:pic>
        <p:nvPicPr>
          <p:cNvPr id="79877" name="Obrázek 4">
            <a:extLst>
              <a:ext uri="{FF2B5EF4-FFF2-40B4-BE49-F238E27FC236}">
                <a16:creationId xmlns:a16="http://schemas.microsoft.com/office/drawing/2014/main" id="{A5D24767-1D06-4361-BA2E-A2E368FE9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1268413"/>
            <a:ext cx="5607050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889F6E1-7803-40B8-AFCC-70241A466132}"/>
              </a:ext>
            </a:extLst>
          </p:cNvPr>
          <p:cNvSpPr txBox="1"/>
          <p:nvPr/>
        </p:nvSpPr>
        <p:spPr>
          <a:xfrm>
            <a:off x="611188" y="6346825"/>
            <a:ext cx="6437312" cy="317500"/>
          </a:xfrm>
          <a:prstGeom prst="rect">
            <a:avLst/>
          </a:prstGeom>
          <a:noFill/>
          <a:ln>
            <a:noFill/>
          </a:ln>
        </p:spPr>
        <p:txBody>
          <a:bodyPr wrap="none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eaLnBrk="1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cs-CZ" sz="1600" dirty="0" err="1">
                <a:latin typeface="Liberation Sans" pitchFamily="18"/>
                <a:ea typeface="Droid Sans Fallback" pitchFamily="2"/>
                <a:cs typeface="FreeSans" pitchFamily="2"/>
              </a:rPr>
              <a:t>Borlaugovy</a:t>
            </a:r>
            <a:r>
              <a:rPr lang="cs-CZ" sz="1600" dirty="0"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cs-CZ" sz="1600" dirty="0" err="1">
                <a:latin typeface="Liberation Sans" pitchFamily="18"/>
                <a:ea typeface="Droid Sans Fallback" pitchFamily="2"/>
                <a:cs typeface="FreeSans" pitchFamily="2"/>
              </a:rPr>
              <a:t>krátkostéblé</a:t>
            </a:r>
            <a:r>
              <a:rPr lang="cs-CZ" sz="1600" dirty="0">
                <a:latin typeface="Liberation Sans" pitchFamily="18"/>
                <a:ea typeface="Droid Sans Fallback" pitchFamily="2"/>
                <a:cs typeface="FreeSans" pitchFamily="2"/>
              </a:rPr>
              <a:t> – nepoléhavé variety rezistentní k chorobám</a:t>
            </a:r>
          </a:p>
        </p:txBody>
      </p:sp>
      <p:sp>
        <p:nvSpPr>
          <p:cNvPr id="7" name="Přímá spojovací čára 6">
            <a:extLst>
              <a:ext uri="{FF2B5EF4-FFF2-40B4-BE49-F238E27FC236}">
                <a16:creationId xmlns:a16="http://schemas.microsoft.com/office/drawing/2014/main" id="{0999203B-4398-4489-AEF5-5517A230894E}"/>
              </a:ext>
            </a:extLst>
          </p:cNvPr>
          <p:cNvSpPr/>
          <p:nvPr/>
        </p:nvSpPr>
        <p:spPr>
          <a:xfrm>
            <a:off x="4665663" y="3711575"/>
            <a:ext cx="261937" cy="719138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wrap="none" lIns="0" tIns="0" rIns="0" bIns="0" anchor="ctr" compatLnSpc="0"/>
          <a:lstStyle/>
          <a:p>
            <a:pPr eaLnBrk="1">
              <a:defRPr/>
            </a:pPr>
            <a:endParaRPr lang="cs-CZ" sz="2200" dirty="0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8" name="Přímá spojovací čára 7">
            <a:extLst>
              <a:ext uri="{FF2B5EF4-FFF2-40B4-BE49-F238E27FC236}">
                <a16:creationId xmlns:a16="http://schemas.microsoft.com/office/drawing/2014/main" id="{8BDEC134-86FB-4398-825D-B05CE792C645}"/>
              </a:ext>
            </a:extLst>
          </p:cNvPr>
          <p:cNvSpPr/>
          <p:nvPr/>
        </p:nvSpPr>
        <p:spPr>
          <a:xfrm>
            <a:off x="5580063" y="4365625"/>
            <a:ext cx="130175" cy="522288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wrap="none" lIns="0" tIns="0" rIns="0" bIns="0" anchor="ctr" compatLnSpc="0"/>
          <a:lstStyle/>
          <a:p>
            <a:pPr eaLnBrk="1">
              <a:defRPr/>
            </a:pPr>
            <a:endParaRPr lang="cs-CZ" sz="2200" dirty="0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pic>
        <p:nvPicPr>
          <p:cNvPr id="79881" name="Picture 4">
            <a:extLst>
              <a:ext uri="{FF2B5EF4-FFF2-40B4-BE49-F238E27FC236}">
                <a16:creationId xmlns:a16="http://schemas.microsoft.com/office/drawing/2014/main" id="{8D0AED23-12A7-4A4E-9DBF-46BFFA1F0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3305175"/>
            <a:ext cx="2338388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9882" name="Skupina 4">
            <a:extLst>
              <a:ext uri="{FF2B5EF4-FFF2-40B4-BE49-F238E27FC236}">
                <a16:creationId xmlns:a16="http://schemas.microsoft.com/office/drawing/2014/main" id="{E1DFB84A-382A-4009-BE27-598EF41A0DCC}"/>
              </a:ext>
            </a:extLst>
          </p:cNvPr>
          <p:cNvGrpSpPr>
            <a:grpSpLocks/>
          </p:cNvGrpSpPr>
          <p:nvPr/>
        </p:nvGrpSpPr>
        <p:grpSpPr bwMode="auto">
          <a:xfrm>
            <a:off x="4330700" y="1520825"/>
            <a:ext cx="1860550" cy="738188"/>
            <a:chOff x="885673" y="841695"/>
            <a:chExt cx="2241621" cy="1320497"/>
          </a:xfrm>
        </p:grpSpPr>
        <p:pic>
          <p:nvPicPr>
            <p:cNvPr id="79887" name="Picture 10">
              <a:extLst>
                <a:ext uri="{FF2B5EF4-FFF2-40B4-BE49-F238E27FC236}">
                  <a16:creationId xmlns:a16="http://schemas.microsoft.com/office/drawing/2014/main" id="{F64BA331-953E-40DF-B388-8177497718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340" y="841695"/>
              <a:ext cx="2103954" cy="1320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888" name="TextovéPole 1">
              <a:extLst>
                <a:ext uri="{FF2B5EF4-FFF2-40B4-BE49-F238E27FC236}">
                  <a16:creationId xmlns:a16="http://schemas.microsoft.com/office/drawing/2014/main" id="{21B5FC8F-B3FA-4E54-A924-7CD651719B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6501" y="970128"/>
              <a:ext cx="1235502" cy="270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latin typeface="Comic Sans MS" panose="030F0702030302020204" pitchFamily="66" charset="0"/>
                </a:rPr>
                <a:t>Populace v Indii </a:t>
              </a:r>
            </a:p>
          </p:txBody>
        </p:sp>
        <p:sp>
          <p:nvSpPr>
            <p:cNvPr id="79889" name="Obdélník 14">
              <a:extLst>
                <a:ext uri="{FF2B5EF4-FFF2-40B4-BE49-F238E27FC236}">
                  <a16:creationId xmlns:a16="http://schemas.microsoft.com/office/drawing/2014/main" id="{3D3D5894-8F09-4D0C-AB5B-968DEA7555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61348" y="1386661"/>
              <a:ext cx="1279213" cy="230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800">
                  <a:latin typeface="Comic Sans MS" panose="030F0702030302020204" pitchFamily="66" charset="0"/>
                </a:rPr>
                <a:t>Počet obyvatel </a:t>
              </a:r>
              <a:r>
                <a:rPr lang="cs-CZ" altLang="cs-CZ" sz="600">
                  <a:latin typeface="Comic Sans MS" panose="030F0702030302020204" pitchFamily="66" charset="0"/>
                </a:rPr>
                <a:t>x 1000</a:t>
              </a:r>
            </a:p>
          </p:txBody>
        </p:sp>
      </p:grpSp>
      <p:grpSp>
        <p:nvGrpSpPr>
          <p:cNvPr id="79883" name="Skupina 5">
            <a:extLst>
              <a:ext uri="{FF2B5EF4-FFF2-40B4-BE49-F238E27FC236}">
                <a16:creationId xmlns:a16="http://schemas.microsoft.com/office/drawing/2014/main" id="{A65609FF-820D-429E-BD3D-0A89FAAD7F26}"/>
              </a:ext>
            </a:extLst>
          </p:cNvPr>
          <p:cNvGrpSpPr>
            <a:grpSpLocks/>
          </p:cNvGrpSpPr>
          <p:nvPr/>
        </p:nvGrpSpPr>
        <p:grpSpPr bwMode="auto">
          <a:xfrm>
            <a:off x="4427538" y="2576513"/>
            <a:ext cx="1706562" cy="754062"/>
            <a:chOff x="1999761" y="2373232"/>
            <a:chExt cx="2212199" cy="1307769"/>
          </a:xfrm>
        </p:grpSpPr>
        <p:sp>
          <p:nvSpPr>
            <p:cNvPr id="79884" name="Obdélník 2">
              <a:extLst>
                <a:ext uri="{FF2B5EF4-FFF2-40B4-BE49-F238E27FC236}">
                  <a16:creationId xmlns:a16="http://schemas.microsoft.com/office/drawing/2014/main" id="{7A2E3E21-047E-41F0-B25B-0802D63242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503382" y="2871861"/>
              <a:ext cx="1240694" cy="247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800">
                  <a:latin typeface="Comic Sans MS" panose="030F0702030302020204" pitchFamily="66" charset="0"/>
                </a:rPr>
                <a:t>Počet obyvatel </a:t>
              </a:r>
              <a:r>
                <a:rPr lang="cs-CZ" altLang="cs-CZ" sz="600">
                  <a:latin typeface="Comic Sans MS" panose="030F0702030302020204" pitchFamily="66" charset="0"/>
                </a:rPr>
                <a:t>x 1000</a:t>
              </a:r>
            </a:p>
          </p:txBody>
        </p:sp>
        <p:pic>
          <p:nvPicPr>
            <p:cNvPr id="79885" name="Picture 11">
              <a:extLst>
                <a:ext uri="{FF2B5EF4-FFF2-40B4-BE49-F238E27FC236}">
                  <a16:creationId xmlns:a16="http://schemas.microsoft.com/office/drawing/2014/main" id="{F90AC67E-B814-49EF-8B56-43C10F754F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73232"/>
              <a:ext cx="1944216" cy="13077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886" name="TextovéPole 15">
              <a:extLst>
                <a:ext uri="{FF2B5EF4-FFF2-40B4-BE49-F238E27FC236}">
                  <a16:creationId xmlns:a16="http://schemas.microsoft.com/office/drawing/2014/main" id="{A8B5EE20-8B55-4071-B3B7-6B7B5B02C0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1699" y="2451945"/>
              <a:ext cx="1454038" cy="262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latin typeface="Comic Sans MS" panose="030F0702030302020204" pitchFamily="66" charset="0"/>
                </a:rPr>
                <a:t>Populace v Mexiku</a:t>
              </a:r>
            </a:p>
          </p:txBody>
        </p:sp>
      </p:grp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Nadpis 1">
            <a:extLst>
              <a:ext uri="{FF2B5EF4-FFF2-40B4-BE49-F238E27FC236}">
                <a16:creationId xmlns:a16="http://schemas.microsoft.com/office/drawing/2014/main" id="{CBB42758-ED38-4B39-957E-E9679E50DA4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buSzPct val="45000"/>
              <a:buFont typeface="StarSymbol"/>
              <a:buNone/>
            </a:pPr>
            <a:r>
              <a:rPr lang="cs-CZ" altLang="cs-CZ" sz="3600"/>
              <a:t>Moderní přístupy ke klasickému šlechtění: </a:t>
            </a:r>
            <a:r>
              <a:rPr lang="cs-CZ" altLang="cs-CZ" sz="3600" u="sng"/>
              <a:t>marker-assisted breeding</a:t>
            </a:r>
          </a:p>
        </p:txBody>
      </p:sp>
      <p:sp>
        <p:nvSpPr>
          <p:cNvPr id="81923" name="Zástupný symbol pro text 2">
            <a:extLst>
              <a:ext uri="{FF2B5EF4-FFF2-40B4-BE49-F238E27FC236}">
                <a16:creationId xmlns:a16="http://schemas.microsoft.com/office/drawing/2014/main" id="{6A366BCA-8497-452B-A2C0-D06386B157B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431800" indent="-323850">
              <a:spcBef>
                <a:spcPct val="0"/>
              </a:spcBef>
              <a:spcAft>
                <a:spcPts val="1413"/>
              </a:spcAft>
              <a:buSzPct val="45000"/>
              <a:buFont typeface="StarSymbol"/>
              <a:buChar char="●"/>
            </a:pPr>
            <a:r>
              <a:rPr lang="cs-CZ" altLang="cs-CZ" sz="2800" u="sng">
                <a:latin typeface="Liberation Sans" pitchFamily="34" charset="0"/>
                <a:ea typeface="Droid Sans Fallback"/>
                <a:cs typeface="FreeSans"/>
              </a:rPr>
              <a:t>Identifikace</a:t>
            </a:r>
            <a:r>
              <a:rPr lang="cs-CZ" altLang="cs-CZ" sz="2800">
                <a:latin typeface="Liberation Sans" pitchFamily="34" charset="0"/>
                <a:ea typeface="Droid Sans Fallback"/>
                <a:cs typeface="FreeSans"/>
              </a:rPr>
              <a:t> (sekvenčně, produktem PCR … ) </a:t>
            </a:r>
            <a:r>
              <a:rPr lang="cs-CZ" altLang="cs-CZ" sz="2800" u="sng">
                <a:latin typeface="Liberation Sans" pitchFamily="34" charset="0"/>
                <a:ea typeface="Droid Sans Fallback"/>
                <a:cs typeface="FreeSans"/>
              </a:rPr>
              <a:t>definovaných znaků </a:t>
            </a:r>
            <a:r>
              <a:rPr lang="cs-CZ" altLang="cs-CZ" sz="2800">
                <a:latin typeface="Liberation Sans" pitchFamily="34" charset="0"/>
                <a:ea typeface="Droid Sans Fallback"/>
                <a:cs typeface="FreeSans"/>
              </a:rPr>
              <a:t>(markers), které sledují zajímavou vlastnost</a:t>
            </a:r>
          </a:p>
          <a:p>
            <a:pPr marL="431800" indent="-323850">
              <a:spcBef>
                <a:spcPct val="0"/>
              </a:spcBef>
              <a:spcAft>
                <a:spcPts val="1413"/>
              </a:spcAft>
              <a:buSzPct val="45000"/>
              <a:buFont typeface="StarSymbol"/>
              <a:buChar char="●"/>
            </a:pPr>
            <a:r>
              <a:rPr lang="cs-CZ" altLang="cs-CZ" sz="2800">
                <a:latin typeface="Liberation Sans" pitchFamily="34" charset="0"/>
                <a:ea typeface="Droid Sans Fallback"/>
                <a:cs typeface="FreeSans"/>
              </a:rPr>
              <a:t>Markery jsou snáze testovatelné než vlastnost sama (odolnost k chorobám, suchu...)</a:t>
            </a:r>
          </a:p>
          <a:p>
            <a:pPr marL="431800" indent="-323850">
              <a:spcBef>
                <a:spcPct val="0"/>
              </a:spcBef>
              <a:spcAft>
                <a:spcPts val="1413"/>
              </a:spcAft>
              <a:buSzPct val="45000"/>
              <a:buFont typeface="StarSymbol"/>
              <a:buChar char="●"/>
            </a:pPr>
            <a:r>
              <a:rPr lang="cs-CZ" altLang="cs-CZ" sz="2800">
                <a:latin typeface="Liberation Sans" pitchFamily="34" charset="0"/>
                <a:ea typeface="Droid Sans Fallback"/>
                <a:cs typeface="FreeSans"/>
              </a:rPr>
              <a:t>ALE nutno dobře zvolit/charakterizovat marker, pozor na interakce znaků!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>
            <a:extLst>
              <a:ext uri="{FF2B5EF4-FFF2-40B4-BE49-F238E27FC236}">
                <a16:creationId xmlns:a16="http://schemas.microsoft.com/office/drawing/2014/main" id="{9E30009F-F248-4F52-A857-C439A6067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876800" cy="579438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antGarde Md BT" pitchFamily="34" charset="0"/>
              </a:rPr>
              <a:t>Rostliny a voda</a:t>
            </a: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E6D52DE5-C3FD-4DB6-9CC6-1396B60E0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00150"/>
            <a:ext cx="75565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00"/>
                </a:solidFill>
                <a:latin typeface="AvantGarde Md BT"/>
                <a:cs typeface="Times New Roman" panose="02020603050405020304" pitchFamily="18" charset="0"/>
              </a:rPr>
              <a:t>„malý vodní cyklus“ – uzavřený koloběh vody nad pevninou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- srážky spadnou lokálně, téměř tam, kde se vypaří</a:t>
            </a:r>
            <a:endParaRPr lang="en-US" altLang="cs-CZ" sz="200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05148CD1-4C61-4F8E-BCA2-B0DD392E4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970088"/>
            <a:ext cx="5932488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6">
            <a:extLst>
              <a:ext uri="{FF2B5EF4-FFF2-40B4-BE49-F238E27FC236}">
                <a16:creationId xmlns:a16="http://schemas.microsoft.com/office/drawing/2014/main" id="{52160614-EEBF-4A13-9F91-3D8A35579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1450"/>
            <a:ext cx="2286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60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Kravčík</a:t>
            </a:r>
            <a:r>
              <a:rPr lang="cs-CZ" altLang="cs-CZ" sz="160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kol. 2007</a:t>
            </a:r>
            <a:endParaRPr lang="en-US" altLang="cs-CZ" sz="160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6" name="TextovéPole 6">
            <a:extLst>
              <a:ext uri="{FF2B5EF4-FFF2-40B4-BE49-F238E27FC236}">
                <a16:creationId xmlns:a16="http://schemas.microsoft.com/office/drawing/2014/main" id="{30C66821-3C0F-483B-B885-D60007822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476250"/>
            <a:ext cx="23209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velký vodní cyklus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            </a:t>
            </a:r>
            <a:r>
              <a:rPr lang="cs-CZ" altLang="cs-CZ" b="1">
                <a:latin typeface="Arial" panose="020B0604020202020204" pitchFamily="34" charset="0"/>
              </a:rPr>
              <a:t>x</a:t>
            </a:r>
            <a:r>
              <a:rPr lang="cs-CZ" altLang="cs-CZ" sz="3600" b="1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Obdélník 2">
            <a:extLst>
              <a:ext uri="{FF2B5EF4-FFF2-40B4-BE49-F238E27FC236}">
                <a16:creationId xmlns:a16="http://schemas.microsoft.com/office/drawing/2014/main" id="{E45E3776-DE47-4FC2-BB9A-F3C1E188C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60350"/>
            <a:ext cx="85693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Růst celosvětové produkce výnosu a produkce/obyvatele za poslední půlstoletí  </a:t>
            </a:r>
          </a:p>
        </p:txBody>
      </p:sp>
      <p:graphicFrame>
        <p:nvGraphicFramePr>
          <p:cNvPr id="83971" name="Object 3">
            <a:extLst>
              <a:ext uri="{FF2B5EF4-FFF2-40B4-BE49-F238E27FC236}">
                <a16:creationId xmlns:a16="http://schemas.microsoft.com/office/drawing/2014/main" id="{B5BB7670-54AB-4F53-BC1F-5AA290E6E7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1050" y="1092200"/>
          <a:ext cx="6497638" cy="324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7" name="SPW 6.0 Graph" r:id="rId3" imgW="4750308" imgH="3051353" progId="">
                  <p:embed/>
                </p:oleObj>
              </mc:Choice>
              <mc:Fallback>
                <p:oleObj name="SPW 6.0 Graph" r:id="rId3" imgW="4750308" imgH="3051353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1092200"/>
                        <a:ext cx="6497638" cy="32496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339933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Přímá spojnice se šipkou 6">
            <a:extLst>
              <a:ext uri="{FF2B5EF4-FFF2-40B4-BE49-F238E27FC236}">
                <a16:creationId xmlns:a16="http://schemas.microsoft.com/office/drawing/2014/main" id="{93213B92-FEED-49C3-9B2D-A6D3AA2CE24C}"/>
              </a:ext>
            </a:extLst>
          </p:cNvPr>
          <p:cNvCxnSpPr>
            <a:cxnSpLocks/>
          </p:cNvCxnSpPr>
          <p:nvPr/>
        </p:nvCxnSpPr>
        <p:spPr>
          <a:xfrm>
            <a:off x="5435600" y="1557338"/>
            <a:ext cx="2124075" cy="0"/>
          </a:xfrm>
          <a:prstGeom prst="straightConnector1">
            <a:avLst/>
          </a:prstGeom>
          <a:ln w="38100">
            <a:solidFill>
              <a:srgbClr val="00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973" name="Obrázek 2">
            <a:extLst>
              <a:ext uri="{FF2B5EF4-FFF2-40B4-BE49-F238E27FC236}">
                <a16:creationId xmlns:a16="http://schemas.microsoft.com/office/drawing/2014/main" id="{E67DF93A-2626-44ED-80E3-2CAF119D8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4052888"/>
            <a:ext cx="3741738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The image “http://extension.missouri.edu/explore/images/eq0453aerial.jpg” cannot be displayed, because it contains errors.">
            <a:extLst>
              <a:ext uri="{FF2B5EF4-FFF2-40B4-BE49-F238E27FC236}">
                <a16:creationId xmlns:a16="http://schemas.microsoft.com/office/drawing/2014/main" id="{EEA41DD3-B6EC-40D9-81D0-A032E30C4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765175"/>
            <a:ext cx="3349625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4995" name="Object 3">
            <a:extLst>
              <a:ext uri="{FF2B5EF4-FFF2-40B4-BE49-F238E27FC236}">
                <a16:creationId xmlns:a16="http://schemas.microsoft.com/office/drawing/2014/main" id="{04D36BEB-AB4A-4E43-BC8C-DA66C989EF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62463" y="460375"/>
          <a:ext cx="3429000" cy="241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7" name="Photo Editor Photo" r:id="rId4" imgW="4486901" imgH="2266667" progId="MSPhotoEd.3">
                  <p:embed/>
                </p:oleObj>
              </mc:Choice>
              <mc:Fallback>
                <p:oleObj name="Photo Editor Photo" r:id="rId4" imgW="4486901" imgH="2266667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448" t="2908" r="2299"/>
                      <a:stretch>
                        <a:fillRect/>
                      </a:stretch>
                    </p:blipFill>
                    <p:spPr bwMode="auto">
                      <a:xfrm>
                        <a:off x="4462463" y="460375"/>
                        <a:ext cx="3429000" cy="241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5">
            <a:extLst>
              <a:ext uri="{FF2B5EF4-FFF2-40B4-BE49-F238E27FC236}">
                <a16:creationId xmlns:a16="http://schemas.microsoft.com/office/drawing/2014/main" id="{1BEABED0-A1FF-4062-8144-31EA79082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3051175"/>
            <a:ext cx="3733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Variabilita produkčních podmínek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(živiny, voda, kvalita půdy, světlo, teplota, patogeny..)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FEA01A9-59BC-4B68-AD9E-13C861CAA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3463" y="4117975"/>
            <a:ext cx="3733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Variabilita výnosů</a:t>
            </a:r>
            <a:r>
              <a:rPr lang="cs-CZ" altLang="cs-CZ" sz="1600" b="1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E1ED3232-08D1-41D8-B672-970C39594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3863" y="3584575"/>
            <a:ext cx="1066800" cy="914400"/>
          </a:xfrm>
          <a:prstGeom prst="curvedLeftArrow">
            <a:avLst>
              <a:gd name="adj1" fmla="val 20000"/>
              <a:gd name="adj2" fmla="val 40000"/>
              <a:gd name="adj3" fmla="val 388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grpSp>
        <p:nvGrpSpPr>
          <p:cNvPr id="84999" name="Group 11">
            <a:extLst>
              <a:ext uri="{FF2B5EF4-FFF2-40B4-BE49-F238E27FC236}">
                <a16:creationId xmlns:a16="http://schemas.microsoft.com/office/drawing/2014/main" id="{71F2D87F-8561-4AA2-879E-E58EA064D259}"/>
              </a:ext>
            </a:extLst>
          </p:cNvPr>
          <p:cNvGrpSpPr>
            <a:grpSpLocks/>
          </p:cNvGrpSpPr>
          <p:nvPr/>
        </p:nvGrpSpPr>
        <p:grpSpPr bwMode="auto">
          <a:xfrm>
            <a:off x="4310063" y="4498975"/>
            <a:ext cx="3733800" cy="2098675"/>
            <a:chOff x="2640" y="3094"/>
            <a:chExt cx="2256" cy="1226"/>
          </a:xfrm>
        </p:grpSpPr>
        <p:pic>
          <p:nvPicPr>
            <p:cNvPr id="85002" name="Picture 9" descr="H:\PŘEDNÁŠKY\Rokvět a pád\Precision\Př.fak 2010\přednáška UK\Mapy_2004\K_Hostivici\vynos_04.jpg">
              <a:extLst>
                <a:ext uri="{FF2B5EF4-FFF2-40B4-BE49-F238E27FC236}">
                  <a16:creationId xmlns:a16="http://schemas.microsoft.com/office/drawing/2014/main" id="{868B9EFA-EA2D-49FD-B357-DB0F39D42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8" t="2750" r="2919" b="23645"/>
            <a:stretch>
              <a:fillRect/>
            </a:stretch>
          </p:blipFill>
          <p:spPr bwMode="auto">
            <a:xfrm>
              <a:off x="2640" y="3094"/>
              <a:ext cx="2256" cy="1226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003" name="Text Box 10">
              <a:extLst>
                <a:ext uri="{FF2B5EF4-FFF2-40B4-BE49-F238E27FC236}">
                  <a16:creationId xmlns:a16="http://schemas.microsoft.com/office/drawing/2014/main" id="{6A627A7B-6096-4212-A4E1-ACCD295455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3168"/>
              <a:ext cx="1584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>
                  <a:latin typeface="Comic Sans MS" panose="030F0702030302020204" pitchFamily="66" charset="0"/>
                </a:rPr>
                <a:t>Výnos pšenice </a:t>
              </a:r>
            </a:p>
          </p:txBody>
        </p:sp>
      </p:grpSp>
      <p:pic>
        <p:nvPicPr>
          <p:cNvPr id="85000" name="Picture 13" descr="http://www.hydromeliorace.cz/qf3095/Kap2_04_soubory/image006.jpg">
            <a:extLst>
              <a:ext uri="{FF2B5EF4-FFF2-40B4-BE49-F238E27FC236}">
                <a16:creationId xmlns:a16="http://schemas.microsoft.com/office/drawing/2014/main" id="{A0C9A7B0-553E-43D5-9C39-2DE422B82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5260975"/>
            <a:ext cx="2276475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1" name="Rectangle 15">
            <a:extLst>
              <a:ext uri="{FF2B5EF4-FFF2-40B4-BE49-F238E27FC236}">
                <a16:creationId xmlns:a16="http://schemas.microsoft.com/office/drawing/2014/main" id="{25C506FE-F3F2-4741-BC06-17053FFAD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63" y="231775"/>
            <a:ext cx="3143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Precizní zemědělství</a:t>
            </a:r>
            <a:endParaRPr lang="en-GB" altLang="cs-CZ" sz="2400" b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18" name="Group 1038">
            <a:extLst>
              <a:ext uri="{FF2B5EF4-FFF2-40B4-BE49-F238E27FC236}">
                <a16:creationId xmlns:a16="http://schemas.microsoft.com/office/drawing/2014/main" id="{D04A72DC-E8EA-4729-B40C-14160F79C654}"/>
              </a:ext>
            </a:extLst>
          </p:cNvPr>
          <p:cNvGrpSpPr>
            <a:grpSpLocks/>
          </p:cNvGrpSpPr>
          <p:nvPr/>
        </p:nvGrpSpPr>
        <p:grpSpPr bwMode="auto">
          <a:xfrm>
            <a:off x="4818063" y="2801938"/>
            <a:ext cx="3962400" cy="2514600"/>
            <a:chOff x="2976" y="2064"/>
            <a:chExt cx="2784" cy="1728"/>
          </a:xfrm>
        </p:grpSpPr>
        <p:pic>
          <p:nvPicPr>
            <p:cNvPr id="86033" name="Picture 1029" descr="C:\Documents and Settings\kroulik\Dokumenty\Obrázky\zz\Ca.bmp">
              <a:extLst>
                <a:ext uri="{FF2B5EF4-FFF2-40B4-BE49-F238E27FC236}">
                  <a16:creationId xmlns:a16="http://schemas.microsoft.com/office/drawing/2014/main" id="{C0B1250E-5BBF-46F7-BB51-0BE1465D96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064"/>
              <a:ext cx="2784" cy="1728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034" name="Text Box 1031">
              <a:extLst>
                <a:ext uri="{FF2B5EF4-FFF2-40B4-BE49-F238E27FC236}">
                  <a16:creationId xmlns:a16="http://schemas.microsoft.com/office/drawing/2014/main" id="{378FF972-36AF-4F41-92CF-0F27568042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2160"/>
              <a:ext cx="15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latin typeface="Comic Sans MS" panose="030F0702030302020204" pitchFamily="66" charset="0"/>
                </a:rPr>
                <a:t>Obsah </a:t>
              </a:r>
              <a:r>
                <a:rPr lang="cs-CZ" altLang="cs-CZ" sz="1600" b="1">
                  <a:latin typeface="Comic Sans MS" panose="030F0702030302020204" pitchFamily="66" charset="0"/>
                </a:rPr>
                <a:t>Ca</a:t>
              </a:r>
              <a:r>
                <a:rPr lang="cs-CZ" altLang="cs-CZ" sz="1400" b="1">
                  <a:latin typeface="Comic Sans MS" panose="030F0702030302020204" pitchFamily="66" charset="0"/>
                </a:rPr>
                <a:t> v půdě 2002</a:t>
              </a:r>
            </a:p>
          </p:txBody>
        </p:sp>
      </p:grpSp>
      <p:grpSp>
        <p:nvGrpSpPr>
          <p:cNvPr id="86019" name="Group 1037">
            <a:extLst>
              <a:ext uri="{FF2B5EF4-FFF2-40B4-BE49-F238E27FC236}">
                <a16:creationId xmlns:a16="http://schemas.microsoft.com/office/drawing/2014/main" id="{52C70C3D-DD91-4159-9677-03A984607897}"/>
              </a:ext>
            </a:extLst>
          </p:cNvPr>
          <p:cNvGrpSpPr>
            <a:grpSpLocks/>
          </p:cNvGrpSpPr>
          <p:nvPr/>
        </p:nvGrpSpPr>
        <p:grpSpPr bwMode="auto">
          <a:xfrm>
            <a:off x="363538" y="3995738"/>
            <a:ext cx="4267200" cy="2438400"/>
            <a:chOff x="144" y="2595"/>
            <a:chExt cx="2880" cy="1725"/>
          </a:xfrm>
        </p:grpSpPr>
        <p:pic>
          <p:nvPicPr>
            <p:cNvPr id="86031" name="Picture 1028" descr="C:\Documents and Settings\kroulik\Dokumenty\Obrázky\zz\Mg.bmp">
              <a:extLst>
                <a:ext uri="{FF2B5EF4-FFF2-40B4-BE49-F238E27FC236}">
                  <a16:creationId xmlns:a16="http://schemas.microsoft.com/office/drawing/2014/main" id="{65EE4A87-886D-4178-B927-843DDD62C5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595"/>
              <a:ext cx="2880" cy="1725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032" name="Text Box 1033">
              <a:extLst>
                <a:ext uri="{FF2B5EF4-FFF2-40B4-BE49-F238E27FC236}">
                  <a16:creationId xmlns:a16="http://schemas.microsoft.com/office/drawing/2014/main" id="{E0A86698-2577-4508-A45D-5708EA6D6A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2640"/>
              <a:ext cx="1872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latin typeface="Comic Sans MS" panose="030F0702030302020204" pitchFamily="66" charset="0"/>
                </a:rPr>
                <a:t>Obsah </a:t>
              </a:r>
              <a:r>
                <a:rPr lang="cs-CZ" altLang="cs-CZ" sz="1600" b="1">
                  <a:latin typeface="Comic Sans MS" panose="030F0702030302020204" pitchFamily="66" charset="0"/>
                </a:rPr>
                <a:t>Mg</a:t>
              </a:r>
              <a:r>
                <a:rPr lang="cs-CZ" altLang="cs-CZ" sz="1400" b="1">
                  <a:latin typeface="Comic Sans MS" panose="030F0702030302020204" pitchFamily="66" charset="0"/>
                </a:rPr>
                <a:t> v půdě, 2002</a:t>
              </a:r>
            </a:p>
          </p:txBody>
        </p:sp>
      </p:grpSp>
      <p:sp>
        <p:nvSpPr>
          <p:cNvPr id="86020" name="Text Box 1034">
            <a:extLst>
              <a:ext uri="{FF2B5EF4-FFF2-40B4-BE49-F238E27FC236}">
                <a16:creationId xmlns:a16="http://schemas.microsoft.com/office/drawing/2014/main" id="{5A37B4B8-35DD-4908-9CA3-6F7E032CA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138" y="5519738"/>
            <a:ext cx="4038600" cy="9255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Rozložení  různých živin na stejném pozemku v daném čase může být </a:t>
            </a:r>
            <a:r>
              <a:rPr lang="cs-CZ" altLang="cs-CZ" sz="1800" b="1" u="sng">
                <a:latin typeface="Comic Sans MS" panose="030F0702030302020204" pitchFamily="66" charset="0"/>
              </a:rPr>
              <a:t>různé</a:t>
            </a:r>
            <a:r>
              <a:rPr lang="cs-CZ" altLang="cs-CZ" sz="1800">
                <a:latin typeface="Comic Sans MS" panose="030F0702030302020204" pitchFamily="66" charset="0"/>
              </a:rPr>
              <a:t>  </a:t>
            </a:r>
          </a:p>
        </p:txBody>
      </p:sp>
      <p:grpSp>
        <p:nvGrpSpPr>
          <p:cNvPr id="86021" name="Group 1039">
            <a:extLst>
              <a:ext uri="{FF2B5EF4-FFF2-40B4-BE49-F238E27FC236}">
                <a16:creationId xmlns:a16="http://schemas.microsoft.com/office/drawing/2014/main" id="{8635A513-0DF2-458D-9731-A846BBCAC9CC}"/>
              </a:ext>
            </a:extLst>
          </p:cNvPr>
          <p:cNvGrpSpPr>
            <a:grpSpLocks/>
          </p:cNvGrpSpPr>
          <p:nvPr/>
        </p:nvGrpSpPr>
        <p:grpSpPr bwMode="auto">
          <a:xfrm>
            <a:off x="287338" y="1176338"/>
            <a:ext cx="4191000" cy="2428875"/>
            <a:chOff x="0" y="528"/>
            <a:chExt cx="2880" cy="1722"/>
          </a:xfrm>
        </p:grpSpPr>
        <p:pic>
          <p:nvPicPr>
            <p:cNvPr id="86029" name="Picture 1026" descr="C:\Documents and Settings\kroulik\Dokumenty\Obrázky\zz\P.bmp">
              <a:extLst>
                <a:ext uri="{FF2B5EF4-FFF2-40B4-BE49-F238E27FC236}">
                  <a16:creationId xmlns:a16="http://schemas.microsoft.com/office/drawing/2014/main" id="{C7AE55B1-93AF-413C-84A6-4EA602D69F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8"/>
              <a:ext cx="2880" cy="1722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030" name="Text Box 1035">
              <a:extLst>
                <a:ext uri="{FF2B5EF4-FFF2-40B4-BE49-F238E27FC236}">
                  <a16:creationId xmlns:a16="http://schemas.microsoft.com/office/drawing/2014/main" id="{D5E6440A-6737-4064-A939-535C170F04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624"/>
              <a:ext cx="1776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latin typeface="Comic Sans MS" panose="030F0702030302020204" pitchFamily="66" charset="0"/>
                </a:rPr>
                <a:t>Obsah </a:t>
              </a:r>
              <a:r>
                <a:rPr lang="cs-CZ" altLang="cs-CZ" sz="1600" b="1">
                  <a:latin typeface="Comic Sans MS" panose="030F0702030302020204" pitchFamily="66" charset="0"/>
                </a:rPr>
                <a:t>P</a:t>
              </a:r>
              <a:r>
                <a:rPr lang="cs-CZ" altLang="cs-CZ" sz="1400" b="1">
                  <a:latin typeface="Comic Sans MS" panose="030F0702030302020204" pitchFamily="66" charset="0"/>
                </a:rPr>
                <a:t> v půdě, 2002</a:t>
              </a:r>
            </a:p>
          </p:txBody>
        </p:sp>
      </p:grpSp>
      <p:grpSp>
        <p:nvGrpSpPr>
          <p:cNvPr id="86022" name="Group 1040">
            <a:extLst>
              <a:ext uri="{FF2B5EF4-FFF2-40B4-BE49-F238E27FC236}">
                <a16:creationId xmlns:a16="http://schemas.microsoft.com/office/drawing/2014/main" id="{3938FD56-67D3-4778-AB5C-4B4AB1D82F7C}"/>
              </a:ext>
            </a:extLst>
          </p:cNvPr>
          <p:cNvGrpSpPr>
            <a:grpSpLocks/>
          </p:cNvGrpSpPr>
          <p:nvPr/>
        </p:nvGrpSpPr>
        <p:grpSpPr bwMode="auto">
          <a:xfrm>
            <a:off x="4783138" y="109538"/>
            <a:ext cx="4038600" cy="2362200"/>
            <a:chOff x="2976" y="96"/>
            <a:chExt cx="2784" cy="1728"/>
          </a:xfrm>
        </p:grpSpPr>
        <p:pic>
          <p:nvPicPr>
            <p:cNvPr id="86027" name="Picture 1027" descr="C:\Documents and Settings\kroulik\Dokumenty\Obrázky\zz\K.bmp">
              <a:extLst>
                <a:ext uri="{FF2B5EF4-FFF2-40B4-BE49-F238E27FC236}">
                  <a16:creationId xmlns:a16="http://schemas.microsoft.com/office/drawing/2014/main" id="{C4094A69-7071-4BAC-A11E-741BA2233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96"/>
              <a:ext cx="2784" cy="1728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028" name="Text Box 1036">
              <a:extLst>
                <a:ext uri="{FF2B5EF4-FFF2-40B4-BE49-F238E27FC236}">
                  <a16:creationId xmlns:a16="http://schemas.microsoft.com/office/drawing/2014/main" id="{9663DA9F-6D4C-4111-8911-F3799E514C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92"/>
              <a:ext cx="1536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latin typeface="Comic Sans MS" panose="030F0702030302020204" pitchFamily="66" charset="0"/>
                </a:rPr>
                <a:t>Obsah </a:t>
              </a:r>
              <a:r>
                <a:rPr lang="cs-CZ" altLang="cs-CZ" sz="1600" b="1">
                  <a:latin typeface="Comic Sans MS" panose="030F0702030302020204" pitchFamily="66" charset="0"/>
                </a:rPr>
                <a:t>K</a:t>
              </a:r>
              <a:r>
                <a:rPr lang="cs-CZ" altLang="cs-CZ" sz="1400" b="1">
                  <a:latin typeface="Comic Sans MS" panose="030F0702030302020204" pitchFamily="66" charset="0"/>
                </a:rPr>
                <a:t> v půdě, 2002</a:t>
              </a:r>
            </a:p>
          </p:txBody>
        </p:sp>
      </p:grpSp>
      <p:grpSp>
        <p:nvGrpSpPr>
          <p:cNvPr id="86023" name="Group 1043">
            <a:extLst>
              <a:ext uri="{FF2B5EF4-FFF2-40B4-BE49-F238E27FC236}">
                <a16:creationId xmlns:a16="http://schemas.microsoft.com/office/drawing/2014/main" id="{AA21ACE0-345A-40E4-9FE6-6B3AB9AA60A2}"/>
              </a:ext>
            </a:extLst>
          </p:cNvPr>
          <p:cNvGrpSpPr>
            <a:grpSpLocks/>
          </p:cNvGrpSpPr>
          <p:nvPr/>
        </p:nvGrpSpPr>
        <p:grpSpPr bwMode="auto">
          <a:xfrm>
            <a:off x="744538" y="414338"/>
            <a:ext cx="3033712" cy="396875"/>
            <a:chOff x="3408" y="3822"/>
            <a:chExt cx="1911" cy="250"/>
          </a:xfrm>
        </p:grpSpPr>
        <p:sp>
          <p:nvSpPr>
            <p:cNvPr id="86025" name="Rectangle 1041">
              <a:extLst>
                <a:ext uri="{FF2B5EF4-FFF2-40B4-BE49-F238E27FC236}">
                  <a16:creationId xmlns:a16="http://schemas.microsoft.com/office/drawing/2014/main" id="{2B2F2EA8-A405-45CE-8C3E-26EF357A46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3822"/>
              <a:ext cx="176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latin typeface="Comic Sans MS" panose="030F0702030302020204" pitchFamily="66" charset="0"/>
                </a:rPr>
                <a:t>Prostorová variabilita</a:t>
              </a:r>
            </a:p>
          </p:txBody>
        </p:sp>
        <p:sp>
          <p:nvSpPr>
            <p:cNvPr id="86026" name="Oval 1042">
              <a:extLst>
                <a:ext uri="{FF2B5EF4-FFF2-40B4-BE49-F238E27FC236}">
                  <a16:creationId xmlns:a16="http://schemas.microsoft.com/office/drawing/2014/main" id="{F8326D70-19FB-451B-A8F8-D3B97879E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388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86024" name="Text Box 1045">
            <a:extLst>
              <a:ext uri="{FF2B5EF4-FFF2-40B4-BE49-F238E27FC236}">
                <a16:creationId xmlns:a16="http://schemas.microsoft.com/office/drawing/2014/main" id="{6D284F19-36DC-4BC8-80DB-717B0FF37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3663" y="6418263"/>
            <a:ext cx="609601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000">
                <a:latin typeface="Comic Sans MS" panose="030F0702030302020204" pitchFamily="66" charset="0"/>
              </a:rPr>
              <a:t>12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3">
            <a:extLst>
              <a:ext uri="{FF2B5EF4-FFF2-40B4-BE49-F238E27FC236}">
                <a16:creationId xmlns:a16="http://schemas.microsoft.com/office/drawing/2014/main" id="{EF57CA58-8485-4BCA-BA31-E822BF08A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913" y="1781175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</a:t>
            </a:r>
            <a:r>
              <a:rPr lang="cs-CZ" altLang="cs-CZ" sz="1800">
                <a:latin typeface="Comic Sans MS" panose="030F0702030302020204" pitchFamily="66" charset="0"/>
              </a:rPr>
              <a:t>Plošný monitoring</a:t>
            </a:r>
          </a:p>
        </p:txBody>
      </p:sp>
      <p:pic>
        <p:nvPicPr>
          <p:cNvPr id="87043" name="Picture 6" descr="67_suspended_boom_big">
            <a:extLst>
              <a:ext uri="{FF2B5EF4-FFF2-40B4-BE49-F238E27FC236}">
                <a16:creationId xmlns:a16="http://schemas.microsoft.com/office/drawing/2014/main" id="{B886A2BA-46E3-4981-8B3A-B0CCA9540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 t="2571" r="10786"/>
          <a:stretch>
            <a:fillRect/>
          </a:stretch>
        </p:blipFill>
        <p:spPr bwMode="auto">
          <a:xfrm>
            <a:off x="4202113" y="485775"/>
            <a:ext cx="4114800" cy="20748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7044" name="Object 2">
            <a:extLst>
              <a:ext uri="{FF2B5EF4-FFF2-40B4-BE49-F238E27FC236}">
                <a16:creationId xmlns:a16="http://schemas.microsoft.com/office/drawing/2014/main" id="{8DAA6B5E-02E4-41C2-93B7-74D95DEE37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5913" y="2847975"/>
          <a:ext cx="5486400" cy="353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9" name="CorelDRAW" r:id="rId4" imgW="14068425" imgH="7086600" progId="CorelDraw.Graphic.9">
                  <p:embed/>
                </p:oleObj>
              </mc:Choice>
              <mc:Fallback>
                <p:oleObj name="CorelDRAW" r:id="rId4" imgW="14068425" imgH="7086600" progId="CorelDraw.Graphic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3" y="2847975"/>
                        <a:ext cx="5486400" cy="35369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7045" name="Picture 4" descr="CIRAR161">
            <a:extLst>
              <a:ext uri="{FF2B5EF4-FFF2-40B4-BE49-F238E27FC236}">
                <a16:creationId xmlns:a16="http://schemas.microsoft.com/office/drawing/2014/main" id="{B2FBD0CA-54B7-4867-99B6-2544889A7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019175"/>
            <a:ext cx="14954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7" descr="plev">
            <a:extLst>
              <a:ext uri="{FF2B5EF4-FFF2-40B4-BE49-F238E27FC236}">
                <a16:creationId xmlns:a16="http://schemas.microsoft.com/office/drawing/2014/main" id="{970353D7-11A7-4505-ABEE-BD5BBCFB7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2847975"/>
            <a:ext cx="3048000" cy="25717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7" name="Text Box 8">
            <a:extLst>
              <a:ext uri="{FF2B5EF4-FFF2-40B4-BE49-F238E27FC236}">
                <a16:creationId xmlns:a16="http://schemas.microsoft.com/office/drawing/2014/main" id="{754720F7-113E-4F14-8F68-2A1B2A6F1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1913" y="5514975"/>
            <a:ext cx="2667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Družicový snímek </a:t>
            </a:r>
          </a:p>
        </p:txBody>
      </p:sp>
      <p:sp>
        <p:nvSpPr>
          <p:cNvPr id="87048" name="Text Box 9">
            <a:extLst>
              <a:ext uri="{FF2B5EF4-FFF2-40B4-BE49-F238E27FC236}">
                <a16:creationId xmlns:a16="http://schemas.microsoft.com/office/drawing/2014/main" id="{5152532F-7B48-4438-B544-9B90C2E84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33375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</a:t>
            </a:r>
            <a:r>
              <a:rPr lang="cs-CZ" altLang="cs-CZ" sz="2400" b="1">
                <a:latin typeface="Comic Sans MS" panose="030F0702030302020204" pitchFamily="66" charset="0"/>
              </a:rPr>
              <a:t>Výskyt plevelů</a:t>
            </a:r>
            <a:endParaRPr lang="cs-CZ" altLang="cs-CZ" sz="1800" b="1">
              <a:latin typeface="Comic Sans MS" panose="030F0702030302020204" pitchFamily="66" charset="0"/>
            </a:endParaRPr>
          </a:p>
        </p:txBody>
      </p:sp>
      <p:grpSp>
        <p:nvGrpSpPr>
          <p:cNvPr id="9" name="Group 29">
            <a:extLst>
              <a:ext uri="{FF2B5EF4-FFF2-40B4-BE49-F238E27FC236}">
                <a16:creationId xmlns:a16="http://schemas.microsoft.com/office/drawing/2014/main" id="{AA023C4B-2900-46DB-8921-837B52FBBA36}"/>
              </a:ext>
            </a:extLst>
          </p:cNvPr>
          <p:cNvGrpSpPr>
            <a:grpSpLocks/>
          </p:cNvGrpSpPr>
          <p:nvPr/>
        </p:nvGrpSpPr>
        <p:grpSpPr bwMode="auto">
          <a:xfrm>
            <a:off x="404813" y="3117850"/>
            <a:ext cx="5354637" cy="3251200"/>
            <a:chOff x="248" y="1946"/>
            <a:chExt cx="3373" cy="2048"/>
          </a:xfrm>
        </p:grpSpPr>
        <p:sp>
          <p:nvSpPr>
            <p:cNvPr id="87051" name="Freeform 23">
              <a:extLst>
                <a:ext uri="{FF2B5EF4-FFF2-40B4-BE49-F238E27FC236}">
                  <a16:creationId xmlns:a16="http://schemas.microsoft.com/office/drawing/2014/main" id="{990D65B1-983C-443C-A94C-D23D84A02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2" y="2048"/>
              <a:ext cx="1789" cy="698"/>
            </a:xfrm>
            <a:custGeom>
              <a:avLst/>
              <a:gdLst>
                <a:gd name="T0" fmla="*/ 1488 w 1789"/>
                <a:gd name="T1" fmla="*/ 104 h 698"/>
                <a:gd name="T2" fmla="*/ 1592 w 1789"/>
                <a:gd name="T3" fmla="*/ 32 h 698"/>
                <a:gd name="T4" fmla="*/ 1744 w 1789"/>
                <a:gd name="T5" fmla="*/ 72 h 698"/>
                <a:gd name="T6" fmla="*/ 1784 w 1789"/>
                <a:gd name="T7" fmla="*/ 104 h 698"/>
                <a:gd name="T8" fmla="*/ 1744 w 1789"/>
                <a:gd name="T9" fmla="*/ 320 h 698"/>
                <a:gd name="T10" fmla="*/ 1712 w 1789"/>
                <a:gd name="T11" fmla="*/ 376 h 698"/>
                <a:gd name="T12" fmla="*/ 1568 w 1789"/>
                <a:gd name="T13" fmla="*/ 488 h 698"/>
                <a:gd name="T14" fmla="*/ 1384 w 1789"/>
                <a:gd name="T15" fmla="*/ 480 h 698"/>
                <a:gd name="T16" fmla="*/ 1336 w 1789"/>
                <a:gd name="T17" fmla="*/ 512 h 698"/>
                <a:gd name="T18" fmla="*/ 1288 w 1789"/>
                <a:gd name="T19" fmla="*/ 552 h 698"/>
                <a:gd name="T20" fmla="*/ 1216 w 1789"/>
                <a:gd name="T21" fmla="*/ 672 h 698"/>
                <a:gd name="T22" fmla="*/ 1072 w 1789"/>
                <a:gd name="T23" fmla="*/ 584 h 698"/>
                <a:gd name="T24" fmla="*/ 944 w 1789"/>
                <a:gd name="T25" fmla="*/ 528 h 698"/>
                <a:gd name="T26" fmla="*/ 752 w 1789"/>
                <a:gd name="T27" fmla="*/ 680 h 698"/>
                <a:gd name="T28" fmla="*/ 728 w 1789"/>
                <a:gd name="T29" fmla="*/ 648 h 698"/>
                <a:gd name="T30" fmla="*/ 632 w 1789"/>
                <a:gd name="T31" fmla="*/ 584 h 698"/>
                <a:gd name="T32" fmla="*/ 464 w 1789"/>
                <a:gd name="T33" fmla="*/ 656 h 698"/>
                <a:gd name="T34" fmla="*/ 400 w 1789"/>
                <a:gd name="T35" fmla="*/ 696 h 698"/>
                <a:gd name="T36" fmla="*/ 280 w 1789"/>
                <a:gd name="T37" fmla="*/ 624 h 698"/>
                <a:gd name="T38" fmla="*/ 264 w 1789"/>
                <a:gd name="T39" fmla="*/ 464 h 698"/>
                <a:gd name="T40" fmla="*/ 64 w 1789"/>
                <a:gd name="T41" fmla="*/ 472 h 698"/>
                <a:gd name="T42" fmla="*/ 24 w 1789"/>
                <a:gd name="T43" fmla="*/ 408 h 698"/>
                <a:gd name="T44" fmla="*/ 0 w 1789"/>
                <a:gd name="T45" fmla="*/ 360 h 698"/>
                <a:gd name="T46" fmla="*/ 112 w 1789"/>
                <a:gd name="T47" fmla="*/ 224 h 698"/>
                <a:gd name="T48" fmla="*/ 272 w 1789"/>
                <a:gd name="T49" fmla="*/ 280 h 698"/>
                <a:gd name="T50" fmla="*/ 336 w 1789"/>
                <a:gd name="T51" fmla="*/ 232 h 698"/>
                <a:gd name="T52" fmla="*/ 384 w 1789"/>
                <a:gd name="T53" fmla="*/ 192 h 698"/>
                <a:gd name="T54" fmla="*/ 576 w 1789"/>
                <a:gd name="T55" fmla="*/ 72 h 698"/>
                <a:gd name="T56" fmla="*/ 616 w 1789"/>
                <a:gd name="T57" fmla="*/ 32 h 698"/>
                <a:gd name="T58" fmla="*/ 808 w 1789"/>
                <a:gd name="T59" fmla="*/ 0 h 698"/>
                <a:gd name="T60" fmla="*/ 832 w 1789"/>
                <a:gd name="T61" fmla="*/ 48 h 698"/>
                <a:gd name="T62" fmla="*/ 928 w 1789"/>
                <a:gd name="T63" fmla="*/ 224 h 698"/>
                <a:gd name="T64" fmla="*/ 992 w 1789"/>
                <a:gd name="T65" fmla="*/ 144 h 698"/>
                <a:gd name="T66" fmla="*/ 1072 w 1789"/>
                <a:gd name="T67" fmla="*/ 96 h 698"/>
                <a:gd name="T68" fmla="*/ 1224 w 1789"/>
                <a:gd name="T69" fmla="*/ 224 h 698"/>
                <a:gd name="T70" fmla="*/ 1296 w 1789"/>
                <a:gd name="T71" fmla="*/ 256 h 698"/>
                <a:gd name="T72" fmla="*/ 1320 w 1789"/>
                <a:gd name="T73" fmla="*/ 208 h 698"/>
                <a:gd name="T74" fmla="*/ 1408 w 1789"/>
                <a:gd name="T75" fmla="*/ 144 h 69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789"/>
                <a:gd name="T115" fmla="*/ 0 h 698"/>
                <a:gd name="T116" fmla="*/ 1789 w 1789"/>
                <a:gd name="T117" fmla="*/ 698 h 69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789" h="698">
                  <a:moveTo>
                    <a:pt x="1408" y="144"/>
                  </a:moveTo>
                  <a:cubicBezTo>
                    <a:pt x="1448" y="131"/>
                    <a:pt x="1463" y="141"/>
                    <a:pt x="1488" y="104"/>
                  </a:cubicBezTo>
                  <a:cubicBezTo>
                    <a:pt x="1501" y="50"/>
                    <a:pt x="1515" y="58"/>
                    <a:pt x="1568" y="40"/>
                  </a:cubicBezTo>
                  <a:cubicBezTo>
                    <a:pt x="1576" y="37"/>
                    <a:pt x="1592" y="32"/>
                    <a:pt x="1592" y="32"/>
                  </a:cubicBezTo>
                  <a:cubicBezTo>
                    <a:pt x="1627" y="35"/>
                    <a:pt x="1662" y="31"/>
                    <a:pt x="1696" y="40"/>
                  </a:cubicBezTo>
                  <a:cubicBezTo>
                    <a:pt x="1715" y="45"/>
                    <a:pt x="1744" y="72"/>
                    <a:pt x="1744" y="72"/>
                  </a:cubicBezTo>
                  <a:cubicBezTo>
                    <a:pt x="1749" y="80"/>
                    <a:pt x="1752" y="90"/>
                    <a:pt x="1760" y="96"/>
                  </a:cubicBezTo>
                  <a:cubicBezTo>
                    <a:pt x="1767" y="101"/>
                    <a:pt x="1783" y="96"/>
                    <a:pt x="1784" y="104"/>
                  </a:cubicBezTo>
                  <a:cubicBezTo>
                    <a:pt x="1789" y="144"/>
                    <a:pt x="1782" y="184"/>
                    <a:pt x="1776" y="224"/>
                  </a:cubicBezTo>
                  <a:cubicBezTo>
                    <a:pt x="1771" y="257"/>
                    <a:pt x="1749" y="287"/>
                    <a:pt x="1744" y="320"/>
                  </a:cubicBezTo>
                  <a:cubicBezTo>
                    <a:pt x="1741" y="336"/>
                    <a:pt x="1744" y="354"/>
                    <a:pt x="1736" y="368"/>
                  </a:cubicBezTo>
                  <a:cubicBezTo>
                    <a:pt x="1732" y="375"/>
                    <a:pt x="1720" y="373"/>
                    <a:pt x="1712" y="376"/>
                  </a:cubicBezTo>
                  <a:cubicBezTo>
                    <a:pt x="1690" y="409"/>
                    <a:pt x="1679" y="422"/>
                    <a:pt x="1640" y="432"/>
                  </a:cubicBezTo>
                  <a:cubicBezTo>
                    <a:pt x="1614" y="449"/>
                    <a:pt x="1594" y="471"/>
                    <a:pt x="1568" y="488"/>
                  </a:cubicBezTo>
                  <a:cubicBezTo>
                    <a:pt x="1538" y="533"/>
                    <a:pt x="1521" y="519"/>
                    <a:pt x="1464" y="512"/>
                  </a:cubicBezTo>
                  <a:cubicBezTo>
                    <a:pt x="1436" y="503"/>
                    <a:pt x="1412" y="489"/>
                    <a:pt x="1384" y="480"/>
                  </a:cubicBezTo>
                  <a:cubicBezTo>
                    <a:pt x="1373" y="483"/>
                    <a:pt x="1361" y="482"/>
                    <a:pt x="1352" y="488"/>
                  </a:cubicBezTo>
                  <a:cubicBezTo>
                    <a:pt x="1344" y="493"/>
                    <a:pt x="1344" y="507"/>
                    <a:pt x="1336" y="512"/>
                  </a:cubicBezTo>
                  <a:cubicBezTo>
                    <a:pt x="1324" y="519"/>
                    <a:pt x="1309" y="517"/>
                    <a:pt x="1296" y="520"/>
                  </a:cubicBezTo>
                  <a:cubicBezTo>
                    <a:pt x="1293" y="531"/>
                    <a:pt x="1295" y="543"/>
                    <a:pt x="1288" y="552"/>
                  </a:cubicBezTo>
                  <a:cubicBezTo>
                    <a:pt x="1283" y="559"/>
                    <a:pt x="1267" y="552"/>
                    <a:pt x="1264" y="560"/>
                  </a:cubicBezTo>
                  <a:cubicBezTo>
                    <a:pt x="1233" y="637"/>
                    <a:pt x="1283" y="627"/>
                    <a:pt x="1216" y="672"/>
                  </a:cubicBezTo>
                  <a:cubicBezTo>
                    <a:pt x="1143" y="660"/>
                    <a:pt x="1156" y="645"/>
                    <a:pt x="1104" y="608"/>
                  </a:cubicBezTo>
                  <a:cubicBezTo>
                    <a:pt x="1093" y="600"/>
                    <a:pt x="1084" y="590"/>
                    <a:pt x="1072" y="584"/>
                  </a:cubicBezTo>
                  <a:cubicBezTo>
                    <a:pt x="1057" y="576"/>
                    <a:pt x="1024" y="568"/>
                    <a:pt x="1024" y="568"/>
                  </a:cubicBezTo>
                  <a:cubicBezTo>
                    <a:pt x="996" y="540"/>
                    <a:pt x="982" y="537"/>
                    <a:pt x="944" y="528"/>
                  </a:cubicBezTo>
                  <a:cubicBezTo>
                    <a:pt x="937" y="550"/>
                    <a:pt x="919" y="639"/>
                    <a:pt x="904" y="648"/>
                  </a:cubicBezTo>
                  <a:cubicBezTo>
                    <a:pt x="863" y="673"/>
                    <a:pt x="796" y="676"/>
                    <a:pt x="752" y="680"/>
                  </a:cubicBezTo>
                  <a:cubicBezTo>
                    <a:pt x="727" y="688"/>
                    <a:pt x="633" y="693"/>
                    <a:pt x="688" y="656"/>
                  </a:cubicBezTo>
                  <a:cubicBezTo>
                    <a:pt x="699" y="648"/>
                    <a:pt x="715" y="651"/>
                    <a:pt x="728" y="648"/>
                  </a:cubicBezTo>
                  <a:cubicBezTo>
                    <a:pt x="763" y="595"/>
                    <a:pt x="768" y="518"/>
                    <a:pt x="712" y="480"/>
                  </a:cubicBezTo>
                  <a:cubicBezTo>
                    <a:pt x="687" y="517"/>
                    <a:pt x="688" y="577"/>
                    <a:pt x="632" y="584"/>
                  </a:cubicBezTo>
                  <a:cubicBezTo>
                    <a:pt x="597" y="588"/>
                    <a:pt x="563" y="589"/>
                    <a:pt x="528" y="592"/>
                  </a:cubicBezTo>
                  <a:cubicBezTo>
                    <a:pt x="510" y="620"/>
                    <a:pt x="492" y="638"/>
                    <a:pt x="464" y="656"/>
                  </a:cubicBezTo>
                  <a:cubicBezTo>
                    <a:pt x="459" y="664"/>
                    <a:pt x="456" y="675"/>
                    <a:pt x="448" y="680"/>
                  </a:cubicBezTo>
                  <a:cubicBezTo>
                    <a:pt x="434" y="689"/>
                    <a:pt x="400" y="696"/>
                    <a:pt x="400" y="696"/>
                  </a:cubicBezTo>
                  <a:cubicBezTo>
                    <a:pt x="314" y="667"/>
                    <a:pt x="382" y="698"/>
                    <a:pt x="328" y="656"/>
                  </a:cubicBezTo>
                  <a:cubicBezTo>
                    <a:pt x="313" y="644"/>
                    <a:pt x="280" y="624"/>
                    <a:pt x="280" y="624"/>
                  </a:cubicBezTo>
                  <a:cubicBezTo>
                    <a:pt x="262" y="571"/>
                    <a:pt x="294" y="570"/>
                    <a:pt x="328" y="536"/>
                  </a:cubicBezTo>
                  <a:cubicBezTo>
                    <a:pt x="316" y="490"/>
                    <a:pt x="302" y="489"/>
                    <a:pt x="264" y="464"/>
                  </a:cubicBezTo>
                  <a:cubicBezTo>
                    <a:pt x="228" y="488"/>
                    <a:pt x="237" y="501"/>
                    <a:pt x="192" y="512"/>
                  </a:cubicBezTo>
                  <a:cubicBezTo>
                    <a:pt x="124" y="502"/>
                    <a:pt x="121" y="491"/>
                    <a:pt x="64" y="472"/>
                  </a:cubicBezTo>
                  <a:cubicBezTo>
                    <a:pt x="53" y="464"/>
                    <a:pt x="39" y="459"/>
                    <a:pt x="32" y="448"/>
                  </a:cubicBezTo>
                  <a:cubicBezTo>
                    <a:pt x="25" y="436"/>
                    <a:pt x="29" y="421"/>
                    <a:pt x="24" y="408"/>
                  </a:cubicBezTo>
                  <a:cubicBezTo>
                    <a:pt x="21" y="399"/>
                    <a:pt x="12" y="393"/>
                    <a:pt x="8" y="384"/>
                  </a:cubicBezTo>
                  <a:cubicBezTo>
                    <a:pt x="4" y="376"/>
                    <a:pt x="3" y="368"/>
                    <a:pt x="0" y="360"/>
                  </a:cubicBezTo>
                  <a:cubicBezTo>
                    <a:pt x="8" y="312"/>
                    <a:pt x="9" y="298"/>
                    <a:pt x="48" y="272"/>
                  </a:cubicBezTo>
                  <a:cubicBezTo>
                    <a:pt x="67" y="243"/>
                    <a:pt x="84" y="243"/>
                    <a:pt x="112" y="224"/>
                  </a:cubicBezTo>
                  <a:cubicBezTo>
                    <a:pt x="182" y="230"/>
                    <a:pt x="206" y="223"/>
                    <a:pt x="256" y="256"/>
                  </a:cubicBezTo>
                  <a:cubicBezTo>
                    <a:pt x="261" y="264"/>
                    <a:pt x="264" y="275"/>
                    <a:pt x="272" y="280"/>
                  </a:cubicBezTo>
                  <a:cubicBezTo>
                    <a:pt x="286" y="289"/>
                    <a:pt x="320" y="296"/>
                    <a:pt x="320" y="296"/>
                  </a:cubicBezTo>
                  <a:cubicBezTo>
                    <a:pt x="327" y="275"/>
                    <a:pt x="325" y="251"/>
                    <a:pt x="336" y="232"/>
                  </a:cubicBezTo>
                  <a:cubicBezTo>
                    <a:pt x="341" y="224"/>
                    <a:pt x="353" y="222"/>
                    <a:pt x="360" y="216"/>
                  </a:cubicBezTo>
                  <a:cubicBezTo>
                    <a:pt x="369" y="209"/>
                    <a:pt x="375" y="198"/>
                    <a:pt x="384" y="192"/>
                  </a:cubicBezTo>
                  <a:cubicBezTo>
                    <a:pt x="434" y="158"/>
                    <a:pt x="501" y="162"/>
                    <a:pt x="552" y="128"/>
                  </a:cubicBezTo>
                  <a:cubicBezTo>
                    <a:pt x="566" y="100"/>
                    <a:pt x="568" y="99"/>
                    <a:pt x="576" y="72"/>
                  </a:cubicBezTo>
                  <a:cubicBezTo>
                    <a:pt x="579" y="61"/>
                    <a:pt x="576" y="48"/>
                    <a:pt x="584" y="40"/>
                  </a:cubicBezTo>
                  <a:cubicBezTo>
                    <a:pt x="592" y="32"/>
                    <a:pt x="605" y="33"/>
                    <a:pt x="616" y="32"/>
                  </a:cubicBezTo>
                  <a:cubicBezTo>
                    <a:pt x="653" y="28"/>
                    <a:pt x="691" y="27"/>
                    <a:pt x="728" y="24"/>
                  </a:cubicBezTo>
                  <a:cubicBezTo>
                    <a:pt x="786" y="5"/>
                    <a:pt x="760" y="12"/>
                    <a:pt x="808" y="0"/>
                  </a:cubicBezTo>
                  <a:cubicBezTo>
                    <a:pt x="813" y="8"/>
                    <a:pt x="820" y="15"/>
                    <a:pt x="824" y="24"/>
                  </a:cubicBezTo>
                  <a:cubicBezTo>
                    <a:pt x="828" y="32"/>
                    <a:pt x="826" y="42"/>
                    <a:pt x="832" y="48"/>
                  </a:cubicBezTo>
                  <a:cubicBezTo>
                    <a:pt x="836" y="52"/>
                    <a:pt x="888" y="64"/>
                    <a:pt x="888" y="64"/>
                  </a:cubicBezTo>
                  <a:cubicBezTo>
                    <a:pt x="907" y="122"/>
                    <a:pt x="861" y="202"/>
                    <a:pt x="928" y="224"/>
                  </a:cubicBezTo>
                  <a:cubicBezTo>
                    <a:pt x="941" y="221"/>
                    <a:pt x="958" y="226"/>
                    <a:pt x="968" y="216"/>
                  </a:cubicBezTo>
                  <a:cubicBezTo>
                    <a:pt x="986" y="198"/>
                    <a:pt x="984" y="168"/>
                    <a:pt x="992" y="144"/>
                  </a:cubicBezTo>
                  <a:cubicBezTo>
                    <a:pt x="995" y="134"/>
                    <a:pt x="1013" y="139"/>
                    <a:pt x="1024" y="136"/>
                  </a:cubicBezTo>
                  <a:cubicBezTo>
                    <a:pt x="1041" y="124"/>
                    <a:pt x="1051" y="99"/>
                    <a:pt x="1072" y="96"/>
                  </a:cubicBezTo>
                  <a:cubicBezTo>
                    <a:pt x="1093" y="93"/>
                    <a:pt x="1157" y="107"/>
                    <a:pt x="1184" y="112"/>
                  </a:cubicBezTo>
                  <a:cubicBezTo>
                    <a:pt x="1197" y="150"/>
                    <a:pt x="1176" y="211"/>
                    <a:pt x="1224" y="224"/>
                  </a:cubicBezTo>
                  <a:cubicBezTo>
                    <a:pt x="1245" y="230"/>
                    <a:pt x="1267" y="229"/>
                    <a:pt x="1288" y="232"/>
                  </a:cubicBezTo>
                  <a:cubicBezTo>
                    <a:pt x="1291" y="240"/>
                    <a:pt x="1288" y="256"/>
                    <a:pt x="1296" y="256"/>
                  </a:cubicBezTo>
                  <a:cubicBezTo>
                    <a:pt x="1304" y="256"/>
                    <a:pt x="1300" y="240"/>
                    <a:pt x="1304" y="232"/>
                  </a:cubicBezTo>
                  <a:cubicBezTo>
                    <a:pt x="1308" y="223"/>
                    <a:pt x="1313" y="215"/>
                    <a:pt x="1320" y="208"/>
                  </a:cubicBezTo>
                  <a:cubicBezTo>
                    <a:pt x="1340" y="188"/>
                    <a:pt x="1366" y="169"/>
                    <a:pt x="1392" y="160"/>
                  </a:cubicBezTo>
                  <a:cubicBezTo>
                    <a:pt x="1399" y="153"/>
                    <a:pt x="1431" y="121"/>
                    <a:pt x="1408" y="144"/>
                  </a:cubicBezTo>
                  <a:close/>
                </a:path>
              </a:pathLst>
            </a:custGeom>
            <a:solidFill>
              <a:srgbClr val="FF0066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7052" name="Freeform 25">
              <a:extLst>
                <a:ext uri="{FF2B5EF4-FFF2-40B4-BE49-F238E27FC236}">
                  <a16:creationId xmlns:a16="http://schemas.microsoft.com/office/drawing/2014/main" id="{0145911F-6643-489B-A10C-81BB96023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" y="2080"/>
              <a:ext cx="3192" cy="1914"/>
            </a:xfrm>
            <a:custGeom>
              <a:avLst/>
              <a:gdLst>
                <a:gd name="T0" fmla="*/ 184 w 3192"/>
                <a:gd name="T1" fmla="*/ 368 h 1914"/>
                <a:gd name="T2" fmla="*/ 40 w 3192"/>
                <a:gd name="T3" fmla="*/ 448 h 1914"/>
                <a:gd name="T4" fmla="*/ 160 w 3192"/>
                <a:gd name="T5" fmla="*/ 616 h 1914"/>
                <a:gd name="T6" fmla="*/ 232 w 3192"/>
                <a:gd name="T7" fmla="*/ 760 h 1914"/>
                <a:gd name="T8" fmla="*/ 320 w 3192"/>
                <a:gd name="T9" fmla="*/ 848 h 1914"/>
                <a:gd name="T10" fmla="*/ 512 w 3192"/>
                <a:gd name="T11" fmla="*/ 912 h 1914"/>
                <a:gd name="T12" fmla="*/ 536 w 3192"/>
                <a:gd name="T13" fmla="*/ 1024 h 1914"/>
                <a:gd name="T14" fmla="*/ 752 w 3192"/>
                <a:gd name="T15" fmla="*/ 1056 h 1914"/>
                <a:gd name="T16" fmla="*/ 672 w 3192"/>
                <a:gd name="T17" fmla="*/ 1120 h 1914"/>
                <a:gd name="T18" fmla="*/ 640 w 3192"/>
                <a:gd name="T19" fmla="*/ 1192 h 1914"/>
                <a:gd name="T20" fmla="*/ 792 w 3192"/>
                <a:gd name="T21" fmla="*/ 1280 h 1914"/>
                <a:gd name="T22" fmla="*/ 896 w 3192"/>
                <a:gd name="T23" fmla="*/ 1520 h 1914"/>
                <a:gd name="T24" fmla="*/ 992 w 3192"/>
                <a:gd name="T25" fmla="*/ 1624 h 1914"/>
                <a:gd name="T26" fmla="*/ 1176 w 3192"/>
                <a:gd name="T27" fmla="*/ 1568 h 1914"/>
                <a:gd name="T28" fmla="*/ 1336 w 3192"/>
                <a:gd name="T29" fmla="*/ 1640 h 1914"/>
                <a:gd name="T30" fmla="*/ 1280 w 3192"/>
                <a:gd name="T31" fmla="*/ 1824 h 1914"/>
                <a:gd name="T32" fmla="*/ 1328 w 3192"/>
                <a:gd name="T33" fmla="*/ 1880 h 1914"/>
                <a:gd name="T34" fmla="*/ 1656 w 3192"/>
                <a:gd name="T35" fmla="*/ 1888 h 1914"/>
                <a:gd name="T36" fmla="*/ 1688 w 3192"/>
                <a:gd name="T37" fmla="*/ 1808 h 1914"/>
                <a:gd name="T38" fmla="*/ 1792 w 3192"/>
                <a:gd name="T39" fmla="*/ 1744 h 1914"/>
                <a:gd name="T40" fmla="*/ 2008 w 3192"/>
                <a:gd name="T41" fmla="*/ 1720 h 1914"/>
                <a:gd name="T42" fmla="*/ 2208 w 3192"/>
                <a:gd name="T43" fmla="*/ 1680 h 1914"/>
                <a:gd name="T44" fmla="*/ 2184 w 3192"/>
                <a:gd name="T45" fmla="*/ 1440 h 1914"/>
                <a:gd name="T46" fmla="*/ 2376 w 3192"/>
                <a:gd name="T47" fmla="*/ 1456 h 1914"/>
                <a:gd name="T48" fmla="*/ 2480 w 3192"/>
                <a:gd name="T49" fmla="*/ 1744 h 1914"/>
                <a:gd name="T50" fmla="*/ 2592 w 3192"/>
                <a:gd name="T51" fmla="*/ 1600 h 1914"/>
                <a:gd name="T52" fmla="*/ 2648 w 3192"/>
                <a:gd name="T53" fmla="*/ 1448 h 1914"/>
                <a:gd name="T54" fmla="*/ 2768 w 3192"/>
                <a:gd name="T55" fmla="*/ 1624 h 1914"/>
                <a:gd name="T56" fmla="*/ 2848 w 3192"/>
                <a:gd name="T57" fmla="*/ 1832 h 1914"/>
                <a:gd name="T58" fmla="*/ 2976 w 3192"/>
                <a:gd name="T59" fmla="*/ 1712 h 1914"/>
                <a:gd name="T60" fmla="*/ 3016 w 3192"/>
                <a:gd name="T61" fmla="*/ 1448 h 1914"/>
                <a:gd name="T62" fmla="*/ 3096 w 3192"/>
                <a:gd name="T63" fmla="*/ 1296 h 1914"/>
                <a:gd name="T64" fmla="*/ 3120 w 3192"/>
                <a:gd name="T65" fmla="*/ 912 h 1914"/>
                <a:gd name="T66" fmla="*/ 3192 w 3192"/>
                <a:gd name="T67" fmla="*/ 768 h 1914"/>
                <a:gd name="T68" fmla="*/ 3112 w 3192"/>
                <a:gd name="T69" fmla="*/ 640 h 1914"/>
                <a:gd name="T70" fmla="*/ 2976 w 3192"/>
                <a:gd name="T71" fmla="*/ 640 h 1914"/>
                <a:gd name="T72" fmla="*/ 2944 w 3192"/>
                <a:gd name="T73" fmla="*/ 760 h 1914"/>
                <a:gd name="T74" fmla="*/ 2872 w 3192"/>
                <a:gd name="T75" fmla="*/ 936 h 1914"/>
                <a:gd name="T76" fmla="*/ 2704 w 3192"/>
                <a:gd name="T77" fmla="*/ 928 h 1914"/>
                <a:gd name="T78" fmla="*/ 2520 w 3192"/>
                <a:gd name="T79" fmla="*/ 1160 h 1914"/>
                <a:gd name="T80" fmla="*/ 2368 w 3192"/>
                <a:gd name="T81" fmla="*/ 1080 h 1914"/>
                <a:gd name="T82" fmla="*/ 2160 w 3192"/>
                <a:gd name="T83" fmla="*/ 1104 h 1914"/>
                <a:gd name="T84" fmla="*/ 1992 w 3192"/>
                <a:gd name="T85" fmla="*/ 1192 h 1914"/>
                <a:gd name="T86" fmla="*/ 1912 w 3192"/>
                <a:gd name="T87" fmla="*/ 1120 h 1914"/>
                <a:gd name="T88" fmla="*/ 1872 w 3192"/>
                <a:gd name="T89" fmla="*/ 1128 h 1914"/>
                <a:gd name="T90" fmla="*/ 1792 w 3192"/>
                <a:gd name="T91" fmla="*/ 1208 h 1914"/>
                <a:gd name="T92" fmla="*/ 1736 w 3192"/>
                <a:gd name="T93" fmla="*/ 1152 h 1914"/>
                <a:gd name="T94" fmla="*/ 1616 w 3192"/>
                <a:gd name="T95" fmla="*/ 1072 h 1914"/>
                <a:gd name="T96" fmla="*/ 1464 w 3192"/>
                <a:gd name="T97" fmla="*/ 1000 h 1914"/>
                <a:gd name="T98" fmla="*/ 1352 w 3192"/>
                <a:gd name="T99" fmla="*/ 1024 h 1914"/>
                <a:gd name="T100" fmla="*/ 1296 w 3192"/>
                <a:gd name="T101" fmla="*/ 992 h 1914"/>
                <a:gd name="T102" fmla="*/ 1104 w 3192"/>
                <a:gd name="T103" fmla="*/ 840 h 1914"/>
                <a:gd name="T104" fmla="*/ 1008 w 3192"/>
                <a:gd name="T105" fmla="*/ 600 h 1914"/>
                <a:gd name="T106" fmla="*/ 1080 w 3192"/>
                <a:gd name="T107" fmla="*/ 440 h 1914"/>
                <a:gd name="T108" fmla="*/ 1024 w 3192"/>
                <a:gd name="T109" fmla="*/ 304 h 1914"/>
                <a:gd name="T110" fmla="*/ 952 w 3192"/>
                <a:gd name="T111" fmla="*/ 16 h 1914"/>
                <a:gd name="T112" fmla="*/ 856 w 3192"/>
                <a:gd name="T113" fmla="*/ 24 h 1914"/>
                <a:gd name="T114" fmla="*/ 640 w 3192"/>
                <a:gd name="T115" fmla="*/ 136 h 1914"/>
                <a:gd name="T116" fmla="*/ 480 w 3192"/>
                <a:gd name="T117" fmla="*/ 248 h 1914"/>
                <a:gd name="T118" fmla="*/ 392 w 3192"/>
                <a:gd name="T119" fmla="*/ 312 h 1914"/>
                <a:gd name="T120" fmla="*/ 312 w 3192"/>
                <a:gd name="T121" fmla="*/ 336 h 19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92"/>
                <a:gd name="T184" fmla="*/ 0 h 1914"/>
                <a:gd name="T185" fmla="*/ 3192 w 3192"/>
                <a:gd name="T186" fmla="*/ 1914 h 191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92" h="1914">
                  <a:moveTo>
                    <a:pt x="336" y="320"/>
                  </a:moveTo>
                  <a:cubicBezTo>
                    <a:pt x="286" y="337"/>
                    <a:pt x="236" y="355"/>
                    <a:pt x="184" y="368"/>
                  </a:cubicBezTo>
                  <a:cubicBezTo>
                    <a:pt x="157" y="386"/>
                    <a:pt x="142" y="422"/>
                    <a:pt x="112" y="432"/>
                  </a:cubicBezTo>
                  <a:cubicBezTo>
                    <a:pt x="73" y="445"/>
                    <a:pt x="96" y="439"/>
                    <a:pt x="40" y="448"/>
                  </a:cubicBezTo>
                  <a:cubicBezTo>
                    <a:pt x="32" y="456"/>
                    <a:pt x="18" y="461"/>
                    <a:pt x="16" y="472"/>
                  </a:cubicBezTo>
                  <a:cubicBezTo>
                    <a:pt x="0" y="554"/>
                    <a:pt x="99" y="596"/>
                    <a:pt x="160" y="616"/>
                  </a:cubicBezTo>
                  <a:cubicBezTo>
                    <a:pt x="185" y="654"/>
                    <a:pt x="173" y="631"/>
                    <a:pt x="192" y="688"/>
                  </a:cubicBezTo>
                  <a:cubicBezTo>
                    <a:pt x="200" y="712"/>
                    <a:pt x="221" y="737"/>
                    <a:pt x="232" y="760"/>
                  </a:cubicBezTo>
                  <a:cubicBezTo>
                    <a:pt x="242" y="780"/>
                    <a:pt x="232" y="808"/>
                    <a:pt x="248" y="824"/>
                  </a:cubicBezTo>
                  <a:cubicBezTo>
                    <a:pt x="266" y="842"/>
                    <a:pt x="296" y="840"/>
                    <a:pt x="320" y="848"/>
                  </a:cubicBezTo>
                  <a:cubicBezTo>
                    <a:pt x="348" y="857"/>
                    <a:pt x="366" y="867"/>
                    <a:pt x="392" y="880"/>
                  </a:cubicBezTo>
                  <a:cubicBezTo>
                    <a:pt x="428" y="898"/>
                    <a:pt x="474" y="899"/>
                    <a:pt x="512" y="912"/>
                  </a:cubicBezTo>
                  <a:cubicBezTo>
                    <a:pt x="517" y="923"/>
                    <a:pt x="526" y="932"/>
                    <a:pt x="528" y="944"/>
                  </a:cubicBezTo>
                  <a:cubicBezTo>
                    <a:pt x="534" y="970"/>
                    <a:pt x="526" y="999"/>
                    <a:pt x="536" y="1024"/>
                  </a:cubicBezTo>
                  <a:cubicBezTo>
                    <a:pt x="539" y="1032"/>
                    <a:pt x="582" y="1045"/>
                    <a:pt x="592" y="1048"/>
                  </a:cubicBezTo>
                  <a:cubicBezTo>
                    <a:pt x="647" y="1037"/>
                    <a:pt x="697" y="1048"/>
                    <a:pt x="752" y="1056"/>
                  </a:cubicBezTo>
                  <a:cubicBezTo>
                    <a:pt x="744" y="1079"/>
                    <a:pt x="745" y="1090"/>
                    <a:pt x="720" y="1104"/>
                  </a:cubicBezTo>
                  <a:cubicBezTo>
                    <a:pt x="705" y="1112"/>
                    <a:pt x="672" y="1120"/>
                    <a:pt x="672" y="1120"/>
                  </a:cubicBezTo>
                  <a:cubicBezTo>
                    <a:pt x="667" y="1128"/>
                    <a:pt x="660" y="1135"/>
                    <a:pt x="656" y="1144"/>
                  </a:cubicBezTo>
                  <a:cubicBezTo>
                    <a:pt x="649" y="1159"/>
                    <a:pt x="640" y="1192"/>
                    <a:pt x="640" y="1192"/>
                  </a:cubicBezTo>
                  <a:cubicBezTo>
                    <a:pt x="644" y="1205"/>
                    <a:pt x="651" y="1232"/>
                    <a:pt x="664" y="1240"/>
                  </a:cubicBezTo>
                  <a:cubicBezTo>
                    <a:pt x="695" y="1260"/>
                    <a:pt x="759" y="1275"/>
                    <a:pt x="792" y="1280"/>
                  </a:cubicBezTo>
                  <a:cubicBezTo>
                    <a:pt x="817" y="1355"/>
                    <a:pt x="785" y="1425"/>
                    <a:pt x="856" y="1472"/>
                  </a:cubicBezTo>
                  <a:cubicBezTo>
                    <a:pt x="868" y="1489"/>
                    <a:pt x="886" y="1502"/>
                    <a:pt x="896" y="1520"/>
                  </a:cubicBezTo>
                  <a:cubicBezTo>
                    <a:pt x="908" y="1541"/>
                    <a:pt x="898" y="1572"/>
                    <a:pt x="912" y="1592"/>
                  </a:cubicBezTo>
                  <a:cubicBezTo>
                    <a:pt x="916" y="1597"/>
                    <a:pt x="984" y="1622"/>
                    <a:pt x="992" y="1624"/>
                  </a:cubicBezTo>
                  <a:cubicBezTo>
                    <a:pt x="1027" y="1621"/>
                    <a:pt x="1062" y="1622"/>
                    <a:pt x="1096" y="1616"/>
                  </a:cubicBezTo>
                  <a:cubicBezTo>
                    <a:pt x="1124" y="1611"/>
                    <a:pt x="1147" y="1578"/>
                    <a:pt x="1176" y="1568"/>
                  </a:cubicBezTo>
                  <a:cubicBezTo>
                    <a:pt x="1229" y="1571"/>
                    <a:pt x="1284" y="1566"/>
                    <a:pt x="1336" y="1576"/>
                  </a:cubicBezTo>
                  <a:cubicBezTo>
                    <a:pt x="1344" y="1578"/>
                    <a:pt x="1349" y="1623"/>
                    <a:pt x="1336" y="1640"/>
                  </a:cubicBezTo>
                  <a:cubicBezTo>
                    <a:pt x="1324" y="1655"/>
                    <a:pt x="1288" y="1672"/>
                    <a:pt x="1288" y="1672"/>
                  </a:cubicBezTo>
                  <a:cubicBezTo>
                    <a:pt x="1262" y="1749"/>
                    <a:pt x="1268" y="1711"/>
                    <a:pt x="1280" y="1824"/>
                  </a:cubicBezTo>
                  <a:cubicBezTo>
                    <a:pt x="1282" y="1840"/>
                    <a:pt x="1277" y="1860"/>
                    <a:pt x="1288" y="1872"/>
                  </a:cubicBezTo>
                  <a:cubicBezTo>
                    <a:pt x="1297" y="1882"/>
                    <a:pt x="1314" y="1878"/>
                    <a:pt x="1328" y="1880"/>
                  </a:cubicBezTo>
                  <a:cubicBezTo>
                    <a:pt x="1410" y="1890"/>
                    <a:pt x="1494" y="1897"/>
                    <a:pt x="1576" y="1904"/>
                  </a:cubicBezTo>
                  <a:cubicBezTo>
                    <a:pt x="1615" y="1914"/>
                    <a:pt x="1623" y="1910"/>
                    <a:pt x="1656" y="1888"/>
                  </a:cubicBezTo>
                  <a:cubicBezTo>
                    <a:pt x="1674" y="1862"/>
                    <a:pt x="1672" y="1869"/>
                    <a:pt x="1680" y="1840"/>
                  </a:cubicBezTo>
                  <a:cubicBezTo>
                    <a:pt x="1683" y="1829"/>
                    <a:pt x="1680" y="1816"/>
                    <a:pt x="1688" y="1808"/>
                  </a:cubicBezTo>
                  <a:cubicBezTo>
                    <a:pt x="1696" y="1800"/>
                    <a:pt x="1709" y="1803"/>
                    <a:pt x="1720" y="1800"/>
                  </a:cubicBezTo>
                  <a:cubicBezTo>
                    <a:pt x="1753" y="1778"/>
                    <a:pt x="1769" y="1772"/>
                    <a:pt x="1792" y="1744"/>
                  </a:cubicBezTo>
                  <a:cubicBezTo>
                    <a:pt x="1810" y="1722"/>
                    <a:pt x="1816" y="1696"/>
                    <a:pt x="1832" y="1672"/>
                  </a:cubicBezTo>
                  <a:cubicBezTo>
                    <a:pt x="1935" y="1680"/>
                    <a:pt x="1934" y="1671"/>
                    <a:pt x="2008" y="1720"/>
                  </a:cubicBezTo>
                  <a:cubicBezTo>
                    <a:pt x="2030" y="1735"/>
                    <a:pt x="2080" y="1752"/>
                    <a:pt x="2080" y="1752"/>
                  </a:cubicBezTo>
                  <a:cubicBezTo>
                    <a:pt x="2127" y="1705"/>
                    <a:pt x="2158" y="1713"/>
                    <a:pt x="2208" y="1680"/>
                  </a:cubicBezTo>
                  <a:cubicBezTo>
                    <a:pt x="2228" y="1620"/>
                    <a:pt x="2228" y="1568"/>
                    <a:pt x="2168" y="1528"/>
                  </a:cubicBezTo>
                  <a:cubicBezTo>
                    <a:pt x="2154" y="1487"/>
                    <a:pt x="2137" y="1463"/>
                    <a:pt x="2184" y="1440"/>
                  </a:cubicBezTo>
                  <a:cubicBezTo>
                    <a:pt x="2192" y="1436"/>
                    <a:pt x="2200" y="1435"/>
                    <a:pt x="2208" y="1432"/>
                  </a:cubicBezTo>
                  <a:cubicBezTo>
                    <a:pt x="2264" y="1443"/>
                    <a:pt x="2322" y="1438"/>
                    <a:pt x="2376" y="1456"/>
                  </a:cubicBezTo>
                  <a:cubicBezTo>
                    <a:pt x="2417" y="1517"/>
                    <a:pt x="2391" y="1606"/>
                    <a:pt x="2352" y="1664"/>
                  </a:cubicBezTo>
                  <a:cubicBezTo>
                    <a:pt x="2366" y="1774"/>
                    <a:pt x="2347" y="1754"/>
                    <a:pt x="2480" y="1744"/>
                  </a:cubicBezTo>
                  <a:cubicBezTo>
                    <a:pt x="2504" y="1720"/>
                    <a:pt x="2533" y="1700"/>
                    <a:pt x="2552" y="1672"/>
                  </a:cubicBezTo>
                  <a:cubicBezTo>
                    <a:pt x="2568" y="1648"/>
                    <a:pt x="2576" y="1624"/>
                    <a:pt x="2592" y="1600"/>
                  </a:cubicBezTo>
                  <a:cubicBezTo>
                    <a:pt x="2595" y="1555"/>
                    <a:pt x="2584" y="1507"/>
                    <a:pt x="2600" y="1464"/>
                  </a:cubicBezTo>
                  <a:cubicBezTo>
                    <a:pt x="2606" y="1448"/>
                    <a:pt x="2648" y="1448"/>
                    <a:pt x="2648" y="1448"/>
                  </a:cubicBezTo>
                  <a:cubicBezTo>
                    <a:pt x="2729" y="1455"/>
                    <a:pt x="2758" y="1438"/>
                    <a:pt x="2776" y="1512"/>
                  </a:cubicBezTo>
                  <a:cubicBezTo>
                    <a:pt x="2773" y="1549"/>
                    <a:pt x="2774" y="1587"/>
                    <a:pt x="2768" y="1624"/>
                  </a:cubicBezTo>
                  <a:cubicBezTo>
                    <a:pt x="2761" y="1671"/>
                    <a:pt x="2727" y="1700"/>
                    <a:pt x="2712" y="1744"/>
                  </a:cubicBezTo>
                  <a:cubicBezTo>
                    <a:pt x="2724" y="1867"/>
                    <a:pt x="2722" y="1843"/>
                    <a:pt x="2848" y="1832"/>
                  </a:cubicBezTo>
                  <a:cubicBezTo>
                    <a:pt x="2890" y="1804"/>
                    <a:pt x="2890" y="1774"/>
                    <a:pt x="2944" y="1760"/>
                  </a:cubicBezTo>
                  <a:cubicBezTo>
                    <a:pt x="2955" y="1744"/>
                    <a:pt x="2970" y="1730"/>
                    <a:pt x="2976" y="1712"/>
                  </a:cubicBezTo>
                  <a:cubicBezTo>
                    <a:pt x="2981" y="1696"/>
                    <a:pt x="2992" y="1664"/>
                    <a:pt x="2992" y="1664"/>
                  </a:cubicBezTo>
                  <a:cubicBezTo>
                    <a:pt x="2997" y="1569"/>
                    <a:pt x="2991" y="1524"/>
                    <a:pt x="3016" y="1448"/>
                  </a:cubicBezTo>
                  <a:cubicBezTo>
                    <a:pt x="3019" y="1429"/>
                    <a:pt x="3017" y="1410"/>
                    <a:pt x="3024" y="1392"/>
                  </a:cubicBezTo>
                  <a:cubicBezTo>
                    <a:pt x="3039" y="1354"/>
                    <a:pt x="3074" y="1329"/>
                    <a:pt x="3096" y="1296"/>
                  </a:cubicBezTo>
                  <a:cubicBezTo>
                    <a:pt x="3109" y="1208"/>
                    <a:pt x="3098" y="1142"/>
                    <a:pt x="3160" y="1080"/>
                  </a:cubicBezTo>
                  <a:cubicBezTo>
                    <a:pt x="3174" y="1010"/>
                    <a:pt x="3170" y="962"/>
                    <a:pt x="3120" y="912"/>
                  </a:cubicBezTo>
                  <a:cubicBezTo>
                    <a:pt x="3130" y="850"/>
                    <a:pt x="3125" y="861"/>
                    <a:pt x="3160" y="816"/>
                  </a:cubicBezTo>
                  <a:cubicBezTo>
                    <a:pt x="3172" y="801"/>
                    <a:pt x="3192" y="768"/>
                    <a:pt x="3192" y="768"/>
                  </a:cubicBezTo>
                  <a:cubicBezTo>
                    <a:pt x="3189" y="747"/>
                    <a:pt x="3191" y="724"/>
                    <a:pt x="3184" y="704"/>
                  </a:cubicBezTo>
                  <a:cubicBezTo>
                    <a:pt x="3178" y="687"/>
                    <a:pt x="3126" y="651"/>
                    <a:pt x="3112" y="640"/>
                  </a:cubicBezTo>
                  <a:cubicBezTo>
                    <a:pt x="3097" y="628"/>
                    <a:pt x="3064" y="608"/>
                    <a:pt x="3064" y="608"/>
                  </a:cubicBezTo>
                  <a:cubicBezTo>
                    <a:pt x="3023" y="613"/>
                    <a:pt x="2997" y="603"/>
                    <a:pt x="2976" y="640"/>
                  </a:cubicBezTo>
                  <a:cubicBezTo>
                    <a:pt x="2972" y="647"/>
                    <a:pt x="2961" y="709"/>
                    <a:pt x="2960" y="712"/>
                  </a:cubicBezTo>
                  <a:cubicBezTo>
                    <a:pt x="2956" y="728"/>
                    <a:pt x="2944" y="760"/>
                    <a:pt x="2944" y="760"/>
                  </a:cubicBezTo>
                  <a:cubicBezTo>
                    <a:pt x="2941" y="792"/>
                    <a:pt x="2942" y="825"/>
                    <a:pt x="2936" y="856"/>
                  </a:cubicBezTo>
                  <a:cubicBezTo>
                    <a:pt x="2931" y="881"/>
                    <a:pt x="2887" y="917"/>
                    <a:pt x="2872" y="936"/>
                  </a:cubicBezTo>
                  <a:cubicBezTo>
                    <a:pt x="2853" y="993"/>
                    <a:pt x="2870" y="975"/>
                    <a:pt x="2832" y="1000"/>
                  </a:cubicBezTo>
                  <a:cubicBezTo>
                    <a:pt x="2783" y="988"/>
                    <a:pt x="2753" y="944"/>
                    <a:pt x="2704" y="928"/>
                  </a:cubicBezTo>
                  <a:cubicBezTo>
                    <a:pt x="2647" y="947"/>
                    <a:pt x="2670" y="935"/>
                    <a:pt x="2632" y="960"/>
                  </a:cubicBezTo>
                  <a:cubicBezTo>
                    <a:pt x="2618" y="1058"/>
                    <a:pt x="2624" y="1125"/>
                    <a:pt x="2520" y="1160"/>
                  </a:cubicBezTo>
                  <a:cubicBezTo>
                    <a:pt x="2478" y="1146"/>
                    <a:pt x="2512" y="1161"/>
                    <a:pt x="2472" y="1128"/>
                  </a:cubicBezTo>
                  <a:cubicBezTo>
                    <a:pt x="2445" y="1105"/>
                    <a:pt x="2402" y="1088"/>
                    <a:pt x="2368" y="1080"/>
                  </a:cubicBezTo>
                  <a:cubicBezTo>
                    <a:pt x="2307" y="1089"/>
                    <a:pt x="2253" y="1084"/>
                    <a:pt x="2192" y="1072"/>
                  </a:cubicBezTo>
                  <a:cubicBezTo>
                    <a:pt x="2146" y="1087"/>
                    <a:pt x="2184" y="1067"/>
                    <a:pt x="2160" y="1104"/>
                  </a:cubicBezTo>
                  <a:cubicBezTo>
                    <a:pt x="2147" y="1123"/>
                    <a:pt x="2107" y="1155"/>
                    <a:pt x="2088" y="1168"/>
                  </a:cubicBezTo>
                  <a:cubicBezTo>
                    <a:pt x="2062" y="1186"/>
                    <a:pt x="2022" y="1182"/>
                    <a:pt x="1992" y="1192"/>
                  </a:cubicBezTo>
                  <a:cubicBezTo>
                    <a:pt x="1952" y="1165"/>
                    <a:pt x="1973" y="1184"/>
                    <a:pt x="1936" y="1128"/>
                  </a:cubicBezTo>
                  <a:cubicBezTo>
                    <a:pt x="1931" y="1121"/>
                    <a:pt x="1920" y="1124"/>
                    <a:pt x="1912" y="1120"/>
                  </a:cubicBezTo>
                  <a:cubicBezTo>
                    <a:pt x="1903" y="1116"/>
                    <a:pt x="1896" y="1109"/>
                    <a:pt x="1888" y="1104"/>
                  </a:cubicBezTo>
                  <a:cubicBezTo>
                    <a:pt x="1883" y="1112"/>
                    <a:pt x="1876" y="1119"/>
                    <a:pt x="1872" y="1128"/>
                  </a:cubicBezTo>
                  <a:cubicBezTo>
                    <a:pt x="1868" y="1138"/>
                    <a:pt x="1869" y="1150"/>
                    <a:pt x="1864" y="1160"/>
                  </a:cubicBezTo>
                  <a:cubicBezTo>
                    <a:pt x="1849" y="1186"/>
                    <a:pt x="1818" y="1199"/>
                    <a:pt x="1792" y="1208"/>
                  </a:cubicBezTo>
                  <a:cubicBezTo>
                    <a:pt x="1767" y="1200"/>
                    <a:pt x="1761" y="1202"/>
                    <a:pt x="1744" y="1176"/>
                  </a:cubicBezTo>
                  <a:cubicBezTo>
                    <a:pt x="1739" y="1169"/>
                    <a:pt x="1742" y="1158"/>
                    <a:pt x="1736" y="1152"/>
                  </a:cubicBezTo>
                  <a:cubicBezTo>
                    <a:pt x="1708" y="1124"/>
                    <a:pt x="1694" y="1122"/>
                    <a:pt x="1664" y="1112"/>
                  </a:cubicBezTo>
                  <a:cubicBezTo>
                    <a:pt x="1649" y="1097"/>
                    <a:pt x="1631" y="1087"/>
                    <a:pt x="1616" y="1072"/>
                  </a:cubicBezTo>
                  <a:cubicBezTo>
                    <a:pt x="1588" y="1044"/>
                    <a:pt x="1614" y="1049"/>
                    <a:pt x="1576" y="1032"/>
                  </a:cubicBezTo>
                  <a:cubicBezTo>
                    <a:pt x="1540" y="1016"/>
                    <a:pt x="1501" y="1012"/>
                    <a:pt x="1464" y="1000"/>
                  </a:cubicBezTo>
                  <a:cubicBezTo>
                    <a:pt x="1443" y="1003"/>
                    <a:pt x="1421" y="1003"/>
                    <a:pt x="1400" y="1008"/>
                  </a:cubicBezTo>
                  <a:cubicBezTo>
                    <a:pt x="1384" y="1012"/>
                    <a:pt x="1352" y="1024"/>
                    <a:pt x="1352" y="1024"/>
                  </a:cubicBezTo>
                  <a:cubicBezTo>
                    <a:pt x="1336" y="1021"/>
                    <a:pt x="1318" y="1024"/>
                    <a:pt x="1304" y="1016"/>
                  </a:cubicBezTo>
                  <a:cubicBezTo>
                    <a:pt x="1297" y="1012"/>
                    <a:pt x="1299" y="1000"/>
                    <a:pt x="1296" y="992"/>
                  </a:cubicBezTo>
                  <a:cubicBezTo>
                    <a:pt x="1282" y="959"/>
                    <a:pt x="1273" y="937"/>
                    <a:pt x="1248" y="912"/>
                  </a:cubicBezTo>
                  <a:cubicBezTo>
                    <a:pt x="1227" y="849"/>
                    <a:pt x="1160" y="848"/>
                    <a:pt x="1104" y="840"/>
                  </a:cubicBezTo>
                  <a:cubicBezTo>
                    <a:pt x="1078" y="823"/>
                    <a:pt x="1066" y="801"/>
                    <a:pt x="1040" y="784"/>
                  </a:cubicBezTo>
                  <a:cubicBezTo>
                    <a:pt x="1012" y="699"/>
                    <a:pt x="1017" y="750"/>
                    <a:pt x="1008" y="600"/>
                  </a:cubicBezTo>
                  <a:cubicBezTo>
                    <a:pt x="1015" y="536"/>
                    <a:pt x="1008" y="520"/>
                    <a:pt x="1056" y="488"/>
                  </a:cubicBezTo>
                  <a:cubicBezTo>
                    <a:pt x="1064" y="476"/>
                    <a:pt x="1080" y="457"/>
                    <a:pt x="1080" y="440"/>
                  </a:cubicBezTo>
                  <a:cubicBezTo>
                    <a:pt x="1080" y="416"/>
                    <a:pt x="1045" y="382"/>
                    <a:pt x="1040" y="368"/>
                  </a:cubicBezTo>
                  <a:cubicBezTo>
                    <a:pt x="1028" y="331"/>
                    <a:pt x="1034" y="352"/>
                    <a:pt x="1024" y="304"/>
                  </a:cubicBezTo>
                  <a:cubicBezTo>
                    <a:pt x="1025" y="289"/>
                    <a:pt x="1042" y="121"/>
                    <a:pt x="1024" y="72"/>
                  </a:cubicBezTo>
                  <a:cubicBezTo>
                    <a:pt x="1024" y="71"/>
                    <a:pt x="958" y="18"/>
                    <a:pt x="952" y="16"/>
                  </a:cubicBezTo>
                  <a:cubicBezTo>
                    <a:pt x="937" y="9"/>
                    <a:pt x="904" y="0"/>
                    <a:pt x="904" y="0"/>
                  </a:cubicBezTo>
                  <a:cubicBezTo>
                    <a:pt x="887" y="6"/>
                    <a:pt x="873" y="19"/>
                    <a:pt x="856" y="24"/>
                  </a:cubicBezTo>
                  <a:cubicBezTo>
                    <a:pt x="813" y="36"/>
                    <a:pt x="770" y="34"/>
                    <a:pt x="728" y="48"/>
                  </a:cubicBezTo>
                  <a:cubicBezTo>
                    <a:pt x="697" y="79"/>
                    <a:pt x="677" y="111"/>
                    <a:pt x="640" y="136"/>
                  </a:cubicBezTo>
                  <a:cubicBezTo>
                    <a:pt x="613" y="177"/>
                    <a:pt x="566" y="201"/>
                    <a:pt x="520" y="216"/>
                  </a:cubicBezTo>
                  <a:cubicBezTo>
                    <a:pt x="474" y="285"/>
                    <a:pt x="535" y="204"/>
                    <a:pt x="480" y="248"/>
                  </a:cubicBezTo>
                  <a:cubicBezTo>
                    <a:pt x="472" y="254"/>
                    <a:pt x="470" y="265"/>
                    <a:pt x="464" y="272"/>
                  </a:cubicBezTo>
                  <a:cubicBezTo>
                    <a:pt x="439" y="302"/>
                    <a:pt x="434" y="301"/>
                    <a:pt x="392" y="312"/>
                  </a:cubicBezTo>
                  <a:cubicBezTo>
                    <a:pt x="381" y="315"/>
                    <a:pt x="371" y="317"/>
                    <a:pt x="360" y="320"/>
                  </a:cubicBezTo>
                  <a:cubicBezTo>
                    <a:pt x="344" y="325"/>
                    <a:pt x="298" y="345"/>
                    <a:pt x="312" y="336"/>
                  </a:cubicBezTo>
                  <a:cubicBezTo>
                    <a:pt x="320" y="331"/>
                    <a:pt x="328" y="325"/>
                    <a:pt x="336" y="320"/>
                  </a:cubicBezTo>
                  <a:close/>
                </a:path>
              </a:pathLst>
            </a:custGeom>
            <a:solidFill>
              <a:srgbClr val="FF0066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7053" name="Freeform 26">
              <a:extLst>
                <a:ext uri="{FF2B5EF4-FFF2-40B4-BE49-F238E27FC236}">
                  <a16:creationId xmlns:a16="http://schemas.microsoft.com/office/drawing/2014/main" id="{6A20F586-8723-482C-B223-BC859C94D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1" y="2024"/>
              <a:ext cx="242" cy="162"/>
            </a:xfrm>
            <a:custGeom>
              <a:avLst/>
              <a:gdLst>
                <a:gd name="T0" fmla="*/ 57 w 242"/>
                <a:gd name="T1" fmla="*/ 8 h 162"/>
                <a:gd name="T2" fmla="*/ 41 w 242"/>
                <a:gd name="T3" fmla="*/ 136 h 162"/>
                <a:gd name="T4" fmla="*/ 241 w 242"/>
                <a:gd name="T5" fmla="*/ 88 h 162"/>
                <a:gd name="T6" fmla="*/ 169 w 242"/>
                <a:gd name="T7" fmla="*/ 0 h 162"/>
                <a:gd name="T8" fmla="*/ 97 w 242"/>
                <a:gd name="T9" fmla="*/ 8 h 162"/>
                <a:gd name="T10" fmla="*/ 57 w 242"/>
                <a:gd name="T11" fmla="*/ 8 h 1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2"/>
                <a:gd name="T19" fmla="*/ 0 h 162"/>
                <a:gd name="T20" fmla="*/ 242 w 242"/>
                <a:gd name="T21" fmla="*/ 162 h 1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2" h="162">
                  <a:moveTo>
                    <a:pt x="57" y="8"/>
                  </a:moveTo>
                  <a:cubicBezTo>
                    <a:pt x="11" y="54"/>
                    <a:pt x="0" y="74"/>
                    <a:pt x="41" y="136"/>
                  </a:cubicBezTo>
                  <a:cubicBezTo>
                    <a:pt x="148" y="131"/>
                    <a:pt x="192" y="162"/>
                    <a:pt x="241" y="88"/>
                  </a:cubicBezTo>
                  <a:cubicBezTo>
                    <a:pt x="231" y="7"/>
                    <a:pt x="242" y="18"/>
                    <a:pt x="169" y="0"/>
                  </a:cubicBezTo>
                  <a:cubicBezTo>
                    <a:pt x="145" y="3"/>
                    <a:pt x="121" y="3"/>
                    <a:pt x="97" y="8"/>
                  </a:cubicBezTo>
                  <a:cubicBezTo>
                    <a:pt x="47" y="18"/>
                    <a:pt x="40" y="42"/>
                    <a:pt x="57" y="8"/>
                  </a:cubicBezTo>
                  <a:close/>
                </a:path>
              </a:pathLst>
            </a:custGeom>
            <a:solidFill>
              <a:srgbClr val="FF0066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7054" name="Freeform 27">
              <a:extLst>
                <a:ext uri="{FF2B5EF4-FFF2-40B4-BE49-F238E27FC236}">
                  <a16:creationId xmlns:a16="http://schemas.microsoft.com/office/drawing/2014/main" id="{4EE6F0D2-F04D-40CF-991D-5C1426159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" y="1992"/>
              <a:ext cx="193" cy="142"/>
            </a:xfrm>
            <a:custGeom>
              <a:avLst/>
              <a:gdLst>
                <a:gd name="T0" fmla="*/ 193 w 193"/>
                <a:gd name="T1" fmla="*/ 24 h 142"/>
                <a:gd name="T2" fmla="*/ 145 w 193"/>
                <a:gd name="T3" fmla="*/ 8 h 142"/>
                <a:gd name="T4" fmla="*/ 121 w 193"/>
                <a:gd name="T5" fmla="*/ 0 h 142"/>
                <a:gd name="T6" fmla="*/ 73 w 193"/>
                <a:gd name="T7" fmla="*/ 8 h 142"/>
                <a:gd name="T8" fmla="*/ 25 w 193"/>
                <a:gd name="T9" fmla="*/ 40 h 142"/>
                <a:gd name="T10" fmla="*/ 41 w 193"/>
                <a:gd name="T11" fmla="*/ 128 h 142"/>
                <a:gd name="T12" fmla="*/ 193 w 193"/>
                <a:gd name="T13" fmla="*/ 24 h 1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3"/>
                <a:gd name="T22" fmla="*/ 0 h 142"/>
                <a:gd name="T23" fmla="*/ 193 w 193"/>
                <a:gd name="T24" fmla="*/ 142 h 1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3" h="142">
                  <a:moveTo>
                    <a:pt x="193" y="24"/>
                  </a:moveTo>
                  <a:cubicBezTo>
                    <a:pt x="177" y="19"/>
                    <a:pt x="161" y="13"/>
                    <a:pt x="145" y="8"/>
                  </a:cubicBezTo>
                  <a:cubicBezTo>
                    <a:pt x="137" y="5"/>
                    <a:pt x="121" y="0"/>
                    <a:pt x="121" y="0"/>
                  </a:cubicBezTo>
                  <a:cubicBezTo>
                    <a:pt x="105" y="3"/>
                    <a:pt x="88" y="2"/>
                    <a:pt x="73" y="8"/>
                  </a:cubicBezTo>
                  <a:cubicBezTo>
                    <a:pt x="55" y="15"/>
                    <a:pt x="25" y="40"/>
                    <a:pt x="25" y="40"/>
                  </a:cubicBezTo>
                  <a:cubicBezTo>
                    <a:pt x="0" y="78"/>
                    <a:pt x="10" y="97"/>
                    <a:pt x="41" y="128"/>
                  </a:cubicBezTo>
                  <a:cubicBezTo>
                    <a:pt x="176" y="118"/>
                    <a:pt x="176" y="142"/>
                    <a:pt x="193" y="24"/>
                  </a:cubicBezTo>
                  <a:close/>
                </a:path>
              </a:pathLst>
            </a:custGeom>
            <a:solidFill>
              <a:srgbClr val="FF0066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7055" name="Freeform 28">
              <a:extLst>
                <a:ext uri="{FF2B5EF4-FFF2-40B4-BE49-F238E27FC236}">
                  <a16:creationId xmlns:a16="http://schemas.microsoft.com/office/drawing/2014/main" id="{26190911-0C79-47C7-8CCD-2892D4F9D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1946"/>
              <a:ext cx="374" cy="267"/>
            </a:xfrm>
            <a:custGeom>
              <a:avLst/>
              <a:gdLst>
                <a:gd name="T0" fmla="*/ 352 w 374"/>
                <a:gd name="T1" fmla="*/ 174 h 267"/>
                <a:gd name="T2" fmla="*/ 216 w 374"/>
                <a:gd name="T3" fmla="*/ 14 h 267"/>
                <a:gd name="T4" fmla="*/ 0 w 374"/>
                <a:gd name="T5" fmla="*/ 126 h 267"/>
                <a:gd name="T6" fmla="*/ 56 w 374"/>
                <a:gd name="T7" fmla="*/ 198 h 267"/>
                <a:gd name="T8" fmla="*/ 88 w 374"/>
                <a:gd name="T9" fmla="*/ 246 h 267"/>
                <a:gd name="T10" fmla="*/ 136 w 374"/>
                <a:gd name="T11" fmla="*/ 262 h 267"/>
                <a:gd name="T12" fmla="*/ 336 w 374"/>
                <a:gd name="T13" fmla="*/ 230 h 267"/>
                <a:gd name="T14" fmla="*/ 352 w 374"/>
                <a:gd name="T15" fmla="*/ 174 h 2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4"/>
                <a:gd name="T25" fmla="*/ 0 h 267"/>
                <a:gd name="T26" fmla="*/ 374 w 374"/>
                <a:gd name="T27" fmla="*/ 267 h 26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4" h="267">
                  <a:moveTo>
                    <a:pt x="352" y="174"/>
                  </a:moveTo>
                  <a:cubicBezTo>
                    <a:pt x="339" y="82"/>
                    <a:pt x="303" y="43"/>
                    <a:pt x="216" y="14"/>
                  </a:cubicBezTo>
                  <a:cubicBezTo>
                    <a:pt x="84" y="22"/>
                    <a:pt x="42" y="0"/>
                    <a:pt x="0" y="126"/>
                  </a:cubicBezTo>
                  <a:cubicBezTo>
                    <a:pt x="9" y="179"/>
                    <a:pt x="9" y="182"/>
                    <a:pt x="56" y="198"/>
                  </a:cubicBezTo>
                  <a:cubicBezTo>
                    <a:pt x="67" y="214"/>
                    <a:pt x="77" y="230"/>
                    <a:pt x="88" y="246"/>
                  </a:cubicBezTo>
                  <a:cubicBezTo>
                    <a:pt x="97" y="260"/>
                    <a:pt x="136" y="262"/>
                    <a:pt x="136" y="262"/>
                  </a:cubicBezTo>
                  <a:cubicBezTo>
                    <a:pt x="246" y="256"/>
                    <a:pt x="261" y="267"/>
                    <a:pt x="336" y="230"/>
                  </a:cubicBezTo>
                  <a:cubicBezTo>
                    <a:pt x="339" y="225"/>
                    <a:pt x="374" y="174"/>
                    <a:pt x="352" y="174"/>
                  </a:cubicBezTo>
                  <a:close/>
                </a:path>
              </a:pathLst>
            </a:custGeom>
            <a:solidFill>
              <a:srgbClr val="FF0066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7050" name="Text Box 30">
            <a:extLst>
              <a:ext uri="{FF2B5EF4-FFF2-40B4-BE49-F238E27FC236}">
                <a16:creationId xmlns:a16="http://schemas.microsoft.com/office/drawing/2014/main" id="{0A6BB86E-7CB9-4C71-9B35-0225029AE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3113" y="6276975"/>
            <a:ext cx="609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000">
                <a:latin typeface="Comic Sans MS" panose="030F0702030302020204" pitchFamily="66" charset="0"/>
              </a:rPr>
              <a:t>14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66" name="Object 1026">
            <a:extLst>
              <a:ext uri="{FF2B5EF4-FFF2-40B4-BE49-F238E27FC236}">
                <a16:creationId xmlns:a16="http://schemas.microsoft.com/office/drawing/2014/main" id="{AD1D8EC0-CE0C-4952-A5DC-7BD9D862F7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" y="957263"/>
          <a:ext cx="4511675" cy="338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6" name="Snímek" r:id="rId3" imgW="4533900" imgH="3400087" progId="PowerPoint.Slide.8">
                  <p:embed/>
                </p:oleObj>
              </mc:Choice>
              <mc:Fallback>
                <p:oleObj name="Snímek" r:id="rId3" imgW="4533900" imgH="3400087" progId="PowerPoint.Slide.8">
                  <p:embed/>
                  <p:pic>
                    <p:nvPicPr>
                      <p:cNvPr id="0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" y="957263"/>
                        <a:ext cx="4511675" cy="338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8067" name="Picture 6" descr="01">
            <a:extLst>
              <a:ext uri="{FF2B5EF4-FFF2-40B4-BE49-F238E27FC236}">
                <a16:creationId xmlns:a16="http://schemas.microsoft.com/office/drawing/2014/main" id="{461F5B8E-E7EA-4AD0-AAC5-9FC5843DF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1403350"/>
            <a:ext cx="2590800" cy="21574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8" name="Picture 9" descr="H:\PŘEDNÁŠKY\Rokvět a pád\Precision\Př.fak 2010\přednáška UK\UKodpad\RP-ED.jpg">
            <a:extLst>
              <a:ext uri="{FF2B5EF4-FFF2-40B4-BE49-F238E27FC236}">
                <a16:creationId xmlns:a16="http://schemas.microsoft.com/office/drawing/2014/main" id="{F46C17B2-2C27-44B0-ACE9-62699C10A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498975"/>
            <a:ext cx="4316413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10" descr="http://www.farminguk.com/farming/news/New-GreenStar-1800-display-from-John-Deere__17109_2.jpg">
            <a:extLst>
              <a:ext uri="{FF2B5EF4-FFF2-40B4-BE49-F238E27FC236}">
                <a16:creationId xmlns:a16="http://schemas.microsoft.com/office/drawing/2014/main" id="{C76CCC09-0301-4ADB-B623-FCEDB7FBD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4849813"/>
            <a:ext cx="2743200" cy="18272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0" name="Picture 11" descr="2003-05-28 1501350230">
            <a:extLst>
              <a:ext uri="{FF2B5EF4-FFF2-40B4-BE49-F238E27FC236}">
                <a16:creationId xmlns:a16="http://schemas.microsoft.com/office/drawing/2014/main" id="{3DD28DCF-13E6-4B30-BF6E-F2E51A518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8" t="2087" r="24937" b="20598"/>
          <a:stretch>
            <a:fillRect/>
          </a:stretch>
        </p:blipFill>
        <p:spPr bwMode="auto">
          <a:xfrm>
            <a:off x="6696075" y="333375"/>
            <a:ext cx="2286000" cy="21494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2">
            <a:extLst>
              <a:ext uri="{FF2B5EF4-FFF2-40B4-BE49-F238E27FC236}">
                <a16:creationId xmlns:a16="http://schemas.microsoft.com/office/drawing/2014/main" id="{29B641E9-F651-462B-8440-DF3888C97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80975"/>
            <a:ext cx="3365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Variabilní technika</a:t>
            </a:r>
          </a:p>
        </p:txBody>
      </p:sp>
      <p:pic>
        <p:nvPicPr>
          <p:cNvPr id="88072" name="Picture 14">
            <a:extLst>
              <a:ext uri="{FF2B5EF4-FFF2-40B4-BE49-F238E27FC236}">
                <a16:creationId xmlns:a16="http://schemas.microsoft.com/office/drawing/2014/main" id="{F4D47556-E570-4C37-BF3F-713EF16E8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25" y="3000375"/>
            <a:ext cx="2416175" cy="1854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030" descr="http://www.sgcity.org/wp/water/irrigation/irrigation.jpg">
            <a:extLst>
              <a:ext uri="{FF2B5EF4-FFF2-40B4-BE49-F238E27FC236}">
                <a16:creationId xmlns:a16="http://schemas.microsoft.com/office/drawing/2014/main" id="{782B3C72-10F5-4C9F-9748-798A2DAA3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r="2040" b="4762"/>
          <a:stretch>
            <a:fillRect/>
          </a:stretch>
        </p:blipFill>
        <p:spPr bwMode="auto">
          <a:xfrm>
            <a:off x="4946650" y="1196975"/>
            <a:ext cx="3505200" cy="2667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1" name="Picture 1032" descr="http://ltse.env.duke.edu/files/ltse/images/India%20Persian%20wheel%20irrigation%20Ganges%20Plain.jpg">
            <a:extLst>
              <a:ext uri="{FF2B5EF4-FFF2-40B4-BE49-F238E27FC236}">
                <a16:creationId xmlns:a16="http://schemas.microsoft.com/office/drawing/2014/main" id="{74FE2EC6-FD1A-451D-A09C-34D593663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68375"/>
            <a:ext cx="3657600" cy="24606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1033" descr="The image “http://www.kriyayoga.com/photography/photo_gallery/d/60822-2/strawberry_field_irrigation-dsc00532-g1-ws.jpg” cannot be displayed, because it contains errors.">
            <a:extLst>
              <a:ext uri="{FF2B5EF4-FFF2-40B4-BE49-F238E27FC236}">
                <a16:creationId xmlns:a16="http://schemas.microsoft.com/office/drawing/2014/main" id="{D0B840AD-F297-4463-AB6C-6AC7EB7F6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4397375"/>
            <a:ext cx="3733800" cy="23336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3" name="Picture 1034">
            <a:extLst>
              <a:ext uri="{FF2B5EF4-FFF2-40B4-BE49-F238E27FC236}">
                <a16:creationId xmlns:a16="http://schemas.microsoft.com/office/drawing/2014/main" id="{61383B32-6EC3-4382-9E4B-88A2EBC99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"/>
          <a:stretch>
            <a:fillRect/>
          </a:stretch>
        </p:blipFill>
        <p:spPr bwMode="auto">
          <a:xfrm>
            <a:off x="755650" y="4016375"/>
            <a:ext cx="3657600" cy="2451100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293B13C9-F7B0-418C-BE11-97BFC3B58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80975"/>
            <a:ext cx="36957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Zavlažovací systémy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futurefood.files.wordpress.com/2009/06/irrigation.jpg">
            <a:extLst>
              <a:ext uri="{FF2B5EF4-FFF2-40B4-BE49-F238E27FC236}">
                <a16:creationId xmlns:a16="http://schemas.microsoft.com/office/drawing/2014/main" id="{1F102ADB-B19C-4449-9A0A-DA165DAB3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92113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ctangle 7">
            <a:extLst>
              <a:ext uri="{FF2B5EF4-FFF2-40B4-BE49-F238E27FC236}">
                <a16:creationId xmlns:a16="http://schemas.microsoft.com/office/drawing/2014/main" id="{A05FD890-EC14-49B2-9BBF-34E9C038D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13" y="104775"/>
            <a:ext cx="89804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Central-pivot irrigation USA, Australie, Nová Zéland, Brazilie, Sahara, Sřední východ </a:t>
            </a:r>
          </a:p>
        </p:txBody>
      </p:sp>
      <p:sp>
        <p:nvSpPr>
          <p:cNvPr id="91140" name="Rectangle 101">
            <a:extLst>
              <a:ext uri="{FF2B5EF4-FFF2-40B4-BE49-F238E27FC236}">
                <a16:creationId xmlns:a16="http://schemas.microsoft.com/office/drawing/2014/main" id="{20CDFAAE-FD84-44A8-8097-BC61BCCF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6888" y="6248400"/>
            <a:ext cx="2286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Comic Sans MS" panose="030F0702030302020204" pitchFamily="66" charset="0"/>
                <a:hlinkClick r:id="rId4"/>
              </a:rPr>
              <a:t>http://visibleearth.nasa.gov/</a:t>
            </a:r>
            <a:endParaRPr lang="cs-CZ" altLang="cs-CZ" sz="1200">
              <a:latin typeface="Comic Sans MS" panose="030F0702030302020204" pitchFamily="66" charset="0"/>
            </a:endParaRPr>
          </a:p>
        </p:txBody>
      </p:sp>
      <p:sp>
        <p:nvSpPr>
          <p:cNvPr id="91141" name="Rectangle 102">
            <a:extLst>
              <a:ext uri="{FF2B5EF4-FFF2-40B4-BE49-F238E27FC236}">
                <a16:creationId xmlns:a16="http://schemas.microsoft.com/office/drawing/2014/main" id="{E9875BA6-D768-4F69-B222-885A0CAD6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3" y="3429000"/>
            <a:ext cx="91440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91142" name="Skupina 21">
            <a:extLst>
              <a:ext uri="{FF2B5EF4-FFF2-40B4-BE49-F238E27FC236}">
                <a16:creationId xmlns:a16="http://schemas.microsoft.com/office/drawing/2014/main" id="{BAAFF97B-DC05-4BCD-AA83-128D2795EE33}"/>
              </a:ext>
            </a:extLst>
          </p:cNvPr>
          <p:cNvGrpSpPr>
            <a:grpSpLocks/>
          </p:cNvGrpSpPr>
          <p:nvPr/>
        </p:nvGrpSpPr>
        <p:grpSpPr bwMode="auto">
          <a:xfrm>
            <a:off x="6723063" y="539750"/>
            <a:ext cx="2293937" cy="1809750"/>
            <a:chOff x="6548228" y="773088"/>
            <a:chExt cx="2440643" cy="1971877"/>
          </a:xfrm>
        </p:grpSpPr>
        <p:pic>
          <p:nvPicPr>
            <p:cNvPr id="91159" name="Picture 15" descr="http://www.danytravel.cz/cestopisy/ghana-togo-benin/mapa-afrika.png">
              <a:extLst>
                <a:ext uri="{FF2B5EF4-FFF2-40B4-BE49-F238E27FC236}">
                  <a16:creationId xmlns:a16="http://schemas.microsoft.com/office/drawing/2014/main" id="{80F755CA-6F45-47F1-8302-1EAFC89910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8228" y="773088"/>
              <a:ext cx="2440643" cy="1971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Elipsa 14">
              <a:extLst>
                <a:ext uri="{FF2B5EF4-FFF2-40B4-BE49-F238E27FC236}">
                  <a16:creationId xmlns:a16="http://schemas.microsoft.com/office/drawing/2014/main" id="{DC044EF1-FEE8-4D4F-82DB-9D183027279B}"/>
                </a:ext>
              </a:extLst>
            </p:cNvPr>
            <p:cNvSpPr/>
            <p:nvPr/>
          </p:nvSpPr>
          <p:spPr>
            <a:xfrm>
              <a:off x="7884248" y="1342165"/>
              <a:ext cx="216195" cy="7091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9" name="Elipsa 16">
              <a:extLst>
                <a:ext uri="{FF2B5EF4-FFF2-40B4-BE49-F238E27FC236}">
                  <a16:creationId xmlns:a16="http://schemas.microsoft.com/office/drawing/2014/main" id="{51519799-4677-4B47-9543-825F2C3476AE}"/>
                </a:ext>
              </a:extLst>
            </p:cNvPr>
            <p:cNvSpPr/>
            <p:nvPr/>
          </p:nvSpPr>
          <p:spPr>
            <a:xfrm>
              <a:off x="7534620" y="1015248"/>
              <a:ext cx="216195" cy="7091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0" name="Elipsa 17">
              <a:extLst>
                <a:ext uri="{FF2B5EF4-FFF2-40B4-BE49-F238E27FC236}">
                  <a16:creationId xmlns:a16="http://schemas.microsoft.com/office/drawing/2014/main" id="{3C9187AA-21AF-485B-8387-5CA2DF6813BB}"/>
                </a:ext>
              </a:extLst>
            </p:cNvPr>
            <p:cNvSpPr/>
            <p:nvPr/>
          </p:nvSpPr>
          <p:spPr>
            <a:xfrm>
              <a:off x="7615693" y="1283355"/>
              <a:ext cx="216195" cy="726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1" name="Elipsa 18">
              <a:extLst>
                <a:ext uri="{FF2B5EF4-FFF2-40B4-BE49-F238E27FC236}">
                  <a16:creationId xmlns:a16="http://schemas.microsoft.com/office/drawing/2014/main" id="{AD208DAB-37C8-42C9-AF4A-A7842D364CB2}"/>
                </a:ext>
              </a:extLst>
            </p:cNvPr>
            <p:cNvSpPr/>
            <p:nvPr/>
          </p:nvSpPr>
          <p:spPr>
            <a:xfrm>
              <a:off x="7451857" y="818061"/>
              <a:ext cx="216195" cy="7091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2" name="Elipsa 19">
              <a:extLst>
                <a:ext uri="{FF2B5EF4-FFF2-40B4-BE49-F238E27FC236}">
                  <a16:creationId xmlns:a16="http://schemas.microsoft.com/office/drawing/2014/main" id="{CFA6E18F-5564-4DEA-8288-5BB444CA5808}"/>
                </a:ext>
              </a:extLst>
            </p:cNvPr>
            <p:cNvSpPr/>
            <p:nvPr/>
          </p:nvSpPr>
          <p:spPr>
            <a:xfrm>
              <a:off x="6948527" y="878601"/>
              <a:ext cx="216195" cy="7437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3" name="Elipsa 20">
              <a:extLst>
                <a:ext uri="{FF2B5EF4-FFF2-40B4-BE49-F238E27FC236}">
                  <a16:creationId xmlns:a16="http://schemas.microsoft.com/office/drawing/2014/main" id="{BD50F6B7-D945-481E-8F74-36AB16A2E888}"/>
                </a:ext>
              </a:extLst>
            </p:cNvPr>
            <p:cNvSpPr/>
            <p:nvPr/>
          </p:nvSpPr>
          <p:spPr>
            <a:xfrm>
              <a:off x="7169790" y="1018708"/>
              <a:ext cx="214506" cy="726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>
                <a:solidFill>
                  <a:schemeClr val="tx1"/>
                </a:solidFill>
              </a:endParaRPr>
            </a:p>
          </p:txBody>
        </p:sp>
      </p:grpSp>
      <p:grpSp>
        <p:nvGrpSpPr>
          <p:cNvPr id="91143" name="Skupina 24">
            <a:extLst>
              <a:ext uri="{FF2B5EF4-FFF2-40B4-BE49-F238E27FC236}">
                <a16:creationId xmlns:a16="http://schemas.microsoft.com/office/drawing/2014/main" id="{6C862839-D16F-4677-8C77-31FC36064E75}"/>
              </a:ext>
            </a:extLst>
          </p:cNvPr>
          <p:cNvGrpSpPr>
            <a:grpSpLocks/>
          </p:cNvGrpSpPr>
          <p:nvPr/>
        </p:nvGrpSpPr>
        <p:grpSpPr bwMode="auto">
          <a:xfrm>
            <a:off x="66675" y="454025"/>
            <a:ext cx="2060575" cy="1196975"/>
            <a:chOff x="289744" y="688504"/>
            <a:chExt cx="2116171" cy="1308771"/>
          </a:xfrm>
        </p:grpSpPr>
        <p:pic>
          <p:nvPicPr>
            <p:cNvPr id="91157" name="Picture 17" descr="http://upload.wikimedia.org/wikipedia/commons/thumb/9/92/Map_of_USA_with_state_names_2.svg/650px-Map_of_USA_with_state_names_2.svg.png">
              <a:extLst>
                <a:ext uri="{FF2B5EF4-FFF2-40B4-BE49-F238E27FC236}">
                  <a16:creationId xmlns:a16="http://schemas.microsoft.com/office/drawing/2014/main" id="{E66C3489-7FF2-4291-A1CC-BD1BEDDBF0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744" y="688504"/>
              <a:ext cx="2116171" cy="1308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Elipsa 23">
              <a:extLst>
                <a:ext uri="{FF2B5EF4-FFF2-40B4-BE49-F238E27FC236}">
                  <a16:creationId xmlns:a16="http://schemas.microsoft.com/office/drawing/2014/main" id="{AE8A15F0-9477-4F6C-B90A-D434809116BE}"/>
                </a:ext>
              </a:extLst>
            </p:cNvPr>
            <p:cNvSpPr/>
            <p:nvPr/>
          </p:nvSpPr>
          <p:spPr>
            <a:xfrm>
              <a:off x="1114692" y="1268251"/>
              <a:ext cx="216835" cy="14407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>
                <a:solidFill>
                  <a:schemeClr val="tx1"/>
                </a:solidFill>
              </a:endParaRPr>
            </a:p>
          </p:txBody>
        </p:sp>
      </p:grpSp>
      <p:pic>
        <p:nvPicPr>
          <p:cNvPr id="91144" name="Picture 20" descr="http://upload.wikimedia.org/wikipedia/commons/thumb/3/3d/Center-pivot_irrigation.jpg/640px-Center-pivot_irrigation.jpg">
            <a:extLst>
              <a:ext uri="{FF2B5EF4-FFF2-40B4-BE49-F238E27FC236}">
                <a16:creationId xmlns:a16="http://schemas.microsoft.com/office/drawing/2014/main" id="{8C525E73-D8D5-4356-B33B-AF78846D8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273425"/>
            <a:ext cx="2100263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145" name="Skupina 17">
            <a:extLst>
              <a:ext uri="{FF2B5EF4-FFF2-40B4-BE49-F238E27FC236}">
                <a16:creationId xmlns:a16="http://schemas.microsoft.com/office/drawing/2014/main" id="{6C0258AE-1932-4EFE-8BF9-F1B8F19CBB86}"/>
              </a:ext>
            </a:extLst>
          </p:cNvPr>
          <p:cNvGrpSpPr>
            <a:grpSpLocks/>
          </p:cNvGrpSpPr>
          <p:nvPr/>
        </p:nvGrpSpPr>
        <p:grpSpPr bwMode="auto">
          <a:xfrm>
            <a:off x="6977063" y="4686300"/>
            <a:ext cx="1790700" cy="1482725"/>
            <a:chOff x="6656387" y="4581128"/>
            <a:chExt cx="2122488" cy="1587500"/>
          </a:xfrm>
        </p:grpSpPr>
        <p:pic>
          <p:nvPicPr>
            <p:cNvPr id="91155" name="Picture 3">
              <a:extLst>
                <a:ext uri="{FF2B5EF4-FFF2-40B4-BE49-F238E27FC236}">
                  <a16:creationId xmlns:a16="http://schemas.microsoft.com/office/drawing/2014/main" id="{85499BAD-36C8-446A-B351-9EE76F71A1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78" b="7098"/>
            <a:stretch>
              <a:fillRect/>
            </a:stretch>
          </p:blipFill>
          <p:spPr bwMode="auto">
            <a:xfrm>
              <a:off x="6656387" y="4581128"/>
              <a:ext cx="2122488" cy="158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56" name="Obdélník 6">
              <a:extLst>
                <a:ext uri="{FF2B5EF4-FFF2-40B4-BE49-F238E27FC236}">
                  <a16:creationId xmlns:a16="http://schemas.microsoft.com/office/drawing/2014/main" id="{E03E6946-A1DA-4453-B0F5-95DCA6F2E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9113" y="4594538"/>
              <a:ext cx="546945" cy="230832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900">
                  <a:latin typeface="Comic Sans MS" panose="030F0702030302020204" pitchFamily="66" charset="0"/>
                </a:rPr>
                <a:t>Sudan </a:t>
              </a:r>
            </a:p>
          </p:txBody>
        </p:sp>
      </p:grpSp>
      <p:grpSp>
        <p:nvGrpSpPr>
          <p:cNvPr id="91146" name="Skupina 20">
            <a:extLst>
              <a:ext uri="{FF2B5EF4-FFF2-40B4-BE49-F238E27FC236}">
                <a16:creationId xmlns:a16="http://schemas.microsoft.com/office/drawing/2014/main" id="{5BB6F03E-DC56-4399-A5DD-CC46666254DB}"/>
              </a:ext>
            </a:extLst>
          </p:cNvPr>
          <p:cNvGrpSpPr>
            <a:grpSpLocks/>
          </p:cNvGrpSpPr>
          <p:nvPr/>
        </p:nvGrpSpPr>
        <p:grpSpPr bwMode="auto">
          <a:xfrm>
            <a:off x="4597400" y="649288"/>
            <a:ext cx="1581150" cy="1398587"/>
            <a:chOff x="4608513" y="649327"/>
            <a:chExt cx="1580368" cy="1398441"/>
          </a:xfrm>
        </p:grpSpPr>
        <p:pic>
          <p:nvPicPr>
            <p:cNvPr id="91153" name="Picture 23">
              <a:extLst>
                <a:ext uri="{FF2B5EF4-FFF2-40B4-BE49-F238E27FC236}">
                  <a16:creationId xmlns:a16="http://schemas.microsoft.com/office/drawing/2014/main" id="{937FB59B-3D23-47C8-946B-718F272C48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94" t="2583" r="3557" b="3905"/>
            <a:stretch>
              <a:fillRect/>
            </a:stretch>
          </p:blipFill>
          <p:spPr bwMode="auto">
            <a:xfrm>
              <a:off x="4608513" y="649327"/>
              <a:ext cx="1580368" cy="1398441"/>
            </a:xfrm>
            <a:prstGeom prst="rect">
              <a:avLst/>
            </a:prstGeom>
            <a:noFill/>
            <a:ln w="952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1154" name="Obdélník 28">
              <a:extLst>
                <a:ext uri="{FF2B5EF4-FFF2-40B4-BE49-F238E27FC236}">
                  <a16:creationId xmlns:a16="http://schemas.microsoft.com/office/drawing/2014/main" id="{02EBB6AB-7D25-4354-A44A-F75C06C8A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4088" y="1772816"/>
              <a:ext cx="800919" cy="230832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900">
                  <a:latin typeface="Comic Sans MS" panose="030F0702030302020204" pitchFamily="66" charset="0"/>
                </a:rPr>
                <a:t> Jordánsko </a:t>
              </a:r>
            </a:p>
          </p:txBody>
        </p:sp>
      </p:grpSp>
      <p:grpSp>
        <p:nvGrpSpPr>
          <p:cNvPr id="91147" name="Skupina 23">
            <a:extLst>
              <a:ext uri="{FF2B5EF4-FFF2-40B4-BE49-F238E27FC236}">
                <a16:creationId xmlns:a16="http://schemas.microsoft.com/office/drawing/2014/main" id="{3B3D817D-EF52-4472-90CE-EE852F51DA7C}"/>
              </a:ext>
            </a:extLst>
          </p:cNvPr>
          <p:cNvGrpSpPr>
            <a:grpSpLocks/>
          </p:cNvGrpSpPr>
          <p:nvPr/>
        </p:nvGrpSpPr>
        <p:grpSpPr bwMode="auto">
          <a:xfrm>
            <a:off x="201613" y="3133725"/>
            <a:ext cx="1692275" cy="1384300"/>
            <a:chOff x="2571513" y="665225"/>
            <a:chExt cx="1692552" cy="1384511"/>
          </a:xfrm>
        </p:grpSpPr>
        <p:pic>
          <p:nvPicPr>
            <p:cNvPr id="91151" name="Picture 22">
              <a:extLst>
                <a:ext uri="{FF2B5EF4-FFF2-40B4-BE49-F238E27FC236}">
                  <a16:creationId xmlns:a16="http://schemas.microsoft.com/office/drawing/2014/main" id="{D2186B28-CE36-47AF-A100-88D9224BEA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9" r="2504" b="26646"/>
            <a:stretch>
              <a:fillRect/>
            </a:stretch>
          </p:blipFill>
          <p:spPr bwMode="auto">
            <a:xfrm>
              <a:off x="2571513" y="665225"/>
              <a:ext cx="1692552" cy="1384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1152" name="Obdélník 29">
              <a:extLst>
                <a:ext uri="{FF2B5EF4-FFF2-40B4-BE49-F238E27FC236}">
                  <a16:creationId xmlns:a16="http://schemas.microsoft.com/office/drawing/2014/main" id="{D45848F2-4C50-470F-972C-AC8DB3098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0300" y="1741416"/>
              <a:ext cx="1063112" cy="230832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900">
                  <a:latin typeface="Comic Sans MS" panose="030F0702030302020204" pitchFamily="66" charset="0"/>
                </a:rPr>
                <a:t>Saudská Arabie </a:t>
              </a:r>
            </a:p>
          </p:txBody>
        </p:sp>
      </p:grpSp>
      <p:grpSp>
        <p:nvGrpSpPr>
          <p:cNvPr id="91148" name="Skupina 26">
            <a:extLst>
              <a:ext uri="{FF2B5EF4-FFF2-40B4-BE49-F238E27FC236}">
                <a16:creationId xmlns:a16="http://schemas.microsoft.com/office/drawing/2014/main" id="{CCF5F073-3601-4D24-8B7A-7CC98ECC6360}"/>
              </a:ext>
            </a:extLst>
          </p:cNvPr>
          <p:cNvGrpSpPr>
            <a:grpSpLocks/>
          </p:cNvGrpSpPr>
          <p:nvPr/>
        </p:nvGrpSpPr>
        <p:grpSpPr bwMode="auto">
          <a:xfrm>
            <a:off x="293688" y="4637088"/>
            <a:ext cx="1833562" cy="1698625"/>
            <a:chOff x="304800" y="4267200"/>
            <a:chExt cx="2162175" cy="2068513"/>
          </a:xfrm>
        </p:grpSpPr>
        <p:pic>
          <p:nvPicPr>
            <p:cNvPr id="91149" name="Picture 6" descr="http://upload.wikimedia.org/wikipedia/commons/e/e4/Crops_Kansas_AST_20010624.jpg">
              <a:extLst>
                <a:ext uri="{FF2B5EF4-FFF2-40B4-BE49-F238E27FC236}">
                  <a16:creationId xmlns:a16="http://schemas.microsoft.com/office/drawing/2014/main" id="{50D723B1-EE0C-4C3B-9BB9-02C0DA6DD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267200"/>
              <a:ext cx="2162175" cy="20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50" name="Obdélník 30">
              <a:extLst>
                <a:ext uri="{FF2B5EF4-FFF2-40B4-BE49-F238E27FC236}">
                  <a16:creationId xmlns:a16="http://schemas.microsoft.com/office/drawing/2014/main" id="{B99E4668-C307-4CA7-817C-91F780D29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6148" y="4327136"/>
              <a:ext cx="582211" cy="230832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900">
                  <a:latin typeface="Comic Sans MS" panose="030F0702030302020204" pitchFamily="66" charset="0"/>
                </a:rPr>
                <a:t>Kansas </a:t>
              </a:r>
            </a:p>
          </p:txBody>
        </p:sp>
      </p:grp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3">
            <a:extLst>
              <a:ext uri="{FF2B5EF4-FFF2-40B4-BE49-F238E27FC236}">
                <a16:creationId xmlns:a16="http://schemas.microsoft.com/office/drawing/2014/main" id="{CB5CE8E7-FEF7-4763-84E2-810BF0B98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14613"/>
            <a:ext cx="4419600" cy="2944812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7" name="Picture 2" descr="The image “http://net.grundfos.com/doc/webnet/renewables/images/world_spain.jpg” cannot be displayed, because it contains errors.">
            <a:extLst>
              <a:ext uri="{FF2B5EF4-FFF2-40B4-BE49-F238E27FC236}">
                <a16:creationId xmlns:a16="http://schemas.microsoft.com/office/drawing/2014/main" id="{D845348D-12F0-4DCD-9A08-70D0557C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92150"/>
            <a:ext cx="3581400" cy="253206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8" name="Text Box 4">
            <a:extLst>
              <a:ext uri="{FF2B5EF4-FFF2-40B4-BE49-F238E27FC236}">
                <a16:creationId xmlns:a16="http://schemas.microsoft.com/office/drawing/2014/main" id="{E2ADC771-2B16-4BB2-A719-3EDE0C59A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854075"/>
            <a:ext cx="3505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Comic Sans MS" panose="030F0702030302020204" pitchFamily="66" charset="0"/>
              </a:rPr>
              <a:t>Kapková závlaha, olivový sad, Španělsko </a:t>
            </a:r>
          </a:p>
        </p:txBody>
      </p:sp>
      <p:sp>
        <p:nvSpPr>
          <p:cNvPr id="93189" name="Line 5">
            <a:extLst>
              <a:ext uri="{FF2B5EF4-FFF2-40B4-BE49-F238E27FC236}">
                <a16:creationId xmlns:a16="http://schemas.microsoft.com/office/drawing/2014/main" id="{6A2CF920-ADCB-4658-9DD3-0592DF11FB5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1624013"/>
            <a:ext cx="990600" cy="609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93190" name="Picture 6" descr="http://www.jains.com/irrigation/drip%20irrigation%20system%20arrangement.jpg">
            <a:extLst>
              <a:ext uri="{FF2B5EF4-FFF2-40B4-BE49-F238E27FC236}">
                <a16:creationId xmlns:a16="http://schemas.microsoft.com/office/drawing/2014/main" id="{171091A7-CA15-49AA-B654-3B6B63AB6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95813"/>
            <a:ext cx="2705100" cy="16129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lepsydra Urban Farming">
            <a:extLst>
              <a:ext uri="{FF2B5EF4-FFF2-40B4-BE49-F238E27FC236}">
                <a16:creationId xmlns:a16="http://schemas.microsoft.com/office/drawing/2014/main" id="{3A63CBCD-7C12-4AE2-93BD-E417F26C0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4275137" cy="32067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1" name="Picture 8" descr="http://yogizendude.com/wp-content/uploads/2009/05/verticalfarmsea.jpg">
            <a:extLst>
              <a:ext uri="{FF2B5EF4-FFF2-40B4-BE49-F238E27FC236}">
                <a16:creationId xmlns:a16="http://schemas.microsoft.com/office/drawing/2014/main" id="{1A235D49-F440-4A7B-A86B-61DC16FF5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92150"/>
            <a:ext cx="3730625" cy="37353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2" name="Picture 7" descr="http://yogizendude.com/wp-content/uploads/2009/05/vertical_farm.jpg">
            <a:extLst>
              <a:ext uri="{FF2B5EF4-FFF2-40B4-BE49-F238E27FC236}">
                <a16:creationId xmlns:a16="http://schemas.microsoft.com/office/drawing/2014/main" id="{A915073D-D90F-4139-A20A-7F979C9A0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b="8063"/>
          <a:stretch>
            <a:fillRect/>
          </a:stretch>
        </p:blipFill>
        <p:spPr bwMode="auto">
          <a:xfrm>
            <a:off x="828675" y="3789363"/>
            <a:ext cx="2716213" cy="2879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3" name="Picture 9" descr="http://media.treehugger.com/assets/images/2011/10/seawater-night.jpg">
            <a:extLst>
              <a:ext uri="{FF2B5EF4-FFF2-40B4-BE49-F238E27FC236}">
                <a16:creationId xmlns:a16="http://schemas.microsoft.com/office/drawing/2014/main" id="{DA28EEF3-8726-46B5-898C-45C034795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4437063"/>
            <a:ext cx="3295650" cy="2152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1868EF50-CEDB-4C1C-BA5D-F4B83D043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80975"/>
            <a:ext cx="30368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Vertikální farmy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>
            <a:extLst>
              <a:ext uri="{FF2B5EF4-FFF2-40B4-BE49-F238E27FC236}">
                <a16:creationId xmlns:a16="http://schemas.microsoft.com/office/drawing/2014/main" id="{D54533FC-3ED1-4274-91C5-4DBA0519E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725" y="260350"/>
            <a:ext cx="694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Moderní šlechtění – transgenní rostliny</a:t>
            </a:r>
          </a:p>
        </p:txBody>
      </p:sp>
      <p:pic>
        <p:nvPicPr>
          <p:cNvPr id="96259" name="Obrázek 3">
            <a:extLst>
              <a:ext uri="{FF2B5EF4-FFF2-40B4-BE49-F238E27FC236}">
                <a16:creationId xmlns:a16="http://schemas.microsoft.com/office/drawing/2014/main" id="{843F9071-7AB9-4B40-BE91-730286C39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125538"/>
            <a:ext cx="4911725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Obdélník 4">
            <a:extLst>
              <a:ext uri="{FF2B5EF4-FFF2-40B4-BE49-F238E27FC236}">
                <a16:creationId xmlns:a16="http://schemas.microsoft.com/office/drawing/2014/main" id="{D1AC29D1-676B-4A8C-8F3C-F3ED3E97F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5589588"/>
            <a:ext cx="5148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800"/>
              <a:t>Figure modified after Griffiths et al. 2002; text material ©2008 by </a:t>
            </a:r>
            <a:r>
              <a:rPr lang="en-US" altLang="cs-CZ" sz="800">
                <a:hlinkClick r:id="rId3"/>
              </a:rPr>
              <a:t>Steven M. Carr</a:t>
            </a:r>
            <a:r>
              <a:rPr lang="cs-CZ" altLang="cs-CZ" sz="800"/>
              <a:t> (https://www.mun.ca/biology/scarr/Transgenic_Plants.html)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5EA0FDA2-FB7E-4702-8CF0-A78426BC7924}"/>
              </a:ext>
            </a:extLst>
          </p:cNvPr>
          <p:cNvCxnSpPr/>
          <p:nvPr/>
        </p:nvCxnSpPr>
        <p:spPr>
          <a:xfrm>
            <a:off x="1101725" y="2924175"/>
            <a:ext cx="62785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http://media.nowpublic.net/images//cc/1/cc1e71302134eb7033ffb362178f5710.jpg">
            <a:extLst>
              <a:ext uri="{FF2B5EF4-FFF2-40B4-BE49-F238E27FC236}">
                <a16:creationId xmlns:a16="http://schemas.microsoft.com/office/drawing/2014/main" id="{3D78081D-6702-4F1B-9A76-99669A5AC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709613"/>
            <a:ext cx="6926262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Oval 8">
            <a:extLst>
              <a:ext uri="{FF2B5EF4-FFF2-40B4-BE49-F238E27FC236}">
                <a16:creationId xmlns:a16="http://schemas.microsoft.com/office/drawing/2014/main" id="{BF37A804-FA2F-4C7A-9F14-021037E77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838200"/>
            <a:ext cx="54102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2292" name="Oval 9">
            <a:extLst>
              <a:ext uri="{FF2B5EF4-FFF2-40B4-BE49-F238E27FC236}">
                <a16:creationId xmlns:a16="http://schemas.microsoft.com/office/drawing/2014/main" id="{BE0447F2-4AE1-4D85-A201-8CFDD4AAE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057400"/>
            <a:ext cx="2362200" cy="1828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2293" name="Oval 10">
            <a:extLst>
              <a:ext uri="{FF2B5EF4-FFF2-40B4-BE49-F238E27FC236}">
                <a16:creationId xmlns:a16="http://schemas.microsoft.com/office/drawing/2014/main" id="{421F3928-EEEE-4B49-9FF9-CC02208A2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4038600"/>
            <a:ext cx="609600" cy="609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2294" name="Line 11">
            <a:extLst>
              <a:ext uri="{FF2B5EF4-FFF2-40B4-BE49-F238E27FC236}">
                <a16:creationId xmlns:a16="http://schemas.microsoft.com/office/drawing/2014/main" id="{18A69C40-27B9-49BB-BD27-3A930B8064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838200"/>
            <a:ext cx="228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5" name="Line 13">
            <a:extLst>
              <a:ext uri="{FF2B5EF4-FFF2-40B4-BE49-F238E27FC236}">
                <a16:creationId xmlns:a16="http://schemas.microsoft.com/office/drawing/2014/main" id="{FE00649D-77B3-45D8-947E-07AD669F1E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7600" y="2184400"/>
            <a:ext cx="152400" cy="635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6" name="Line 15">
            <a:extLst>
              <a:ext uri="{FF2B5EF4-FFF2-40B4-BE49-F238E27FC236}">
                <a16:creationId xmlns:a16="http://schemas.microsoft.com/office/drawing/2014/main" id="{9873AC0E-3674-426C-BCF8-58CE744C83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4025900"/>
            <a:ext cx="152400" cy="635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7" name="Obdélník 8">
            <a:extLst>
              <a:ext uri="{FF2B5EF4-FFF2-40B4-BE49-F238E27FC236}">
                <a16:creationId xmlns:a16="http://schemas.microsoft.com/office/drawing/2014/main" id="{3B112BEB-4B6B-4931-9792-472517C5C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260350"/>
            <a:ext cx="2139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Vodní cyklus </a:t>
            </a:r>
            <a:endParaRPr lang="cs-CZ" altLang="cs-CZ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Obrázek 2">
            <a:extLst>
              <a:ext uri="{FF2B5EF4-FFF2-40B4-BE49-F238E27FC236}">
                <a16:creationId xmlns:a16="http://schemas.microsoft.com/office/drawing/2014/main" id="{FF7A577A-3890-4F6B-8E39-0CDB330F8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820738"/>
            <a:ext cx="6553200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Obrázek 1">
            <a:extLst>
              <a:ext uri="{FF2B5EF4-FFF2-40B4-BE49-F238E27FC236}">
                <a16:creationId xmlns:a16="http://schemas.microsoft.com/office/drawing/2014/main" id="{6B10AA99-2EE3-4C7C-9544-B32781DD1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3"/>
          <a:stretch>
            <a:fillRect/>
          </a:stretch>
        </p:blipFill>
        <p:spPr bwMode="auto">
          <a:xfrm>
            <a:off x="466725" y="658813"/>
            <a:ext cx="8096250" cy="601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4" name="Rectangle 5">
            <a:extLst>
              <a:ext uri="{FF2B5EF4-FFF2-40B4-BE49-F238E27FC236}">
                <a16:creationId xmlns:a16="http://schemas.microsoft.com/office/drawing/2014/main" id="{7DA13F17-F6E2-4EC1-BEB9-ACD436E31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3" y="244475"/>
            <a:ext cx="8074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Celková plocha pěstování GM plodin  (2018) -191,7 mil ha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>
              <a:latin typeface="Comic Sans MS" panose="030F0702030302020204" pitchFamily="66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D074226-A07E-4FAD-9D69-5EC26AB640E4}"/>
              </a:ext>
            </a:extLst>
          </p:cNvPr>
          <p:cNvSpPr/>
          <p:nvPr/>
        </p:nvSpPr>
        <p:spPr>
          <a:xfrm>
            <a:off x="3708400" y="4857750"/>
            <a:ext cx="1943100" cy="28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97286" name="Picture 6">
            <a:extLst>
              <a:ext uri="{FF2B5EF4-FFF2-40B4-BE49-F238E27FC236}">
                <a16:creationId xmlns:a16="http://schemas.microsoft.com/office/drawing/2014/main" id="{002C303C-9968-4B70-AB2C-41B82E36B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609600"/>
            <a:ext cx="5470525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7" name="Picture 7">
            <a:extLst>
              <a:ext uri="{FF2B5EF4-FFF2-40B4-BE49-F238E27FC236}">
                <a16:creationId xmlns:a16="http://schemas.microsoft.com/office/drawing/2014/main" id="{F2E49FFD-2951-42A7-A611-100949005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609600"/>
            <a:ext cx="3816350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6CF8BA6B-93DF-40CF-BB4C-6742788874D1}"/>
              </a:ext>
            </a:extLst>
          </p:cNvPr>
          <p:cNvCxnSpPr/>
          <p:nvPr/>
        </p:nvCxnSpPr>
        <p:spPr>
          <a:xfrm>
            <a:off x="5435600" y="4941888"/>
            <a:ext cx="3313113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>
            <a:extLst>
              <a:ext uri="{FF2B5EF4-FFF2-40B4-BE49-F238E27FC236}">
                <a16:creationId xmlns:a16="http://schemas.microsoft.com/office/drawing/2014/main" id="{6F674495-3CAD-4956-8B74-98CF1ACA0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908050"/>
            <a:ext cx="283845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4">
            <a:extLst>
              <a:ext uri="{FF2B5EF4-FFF2-40B4-BE49-F238E27FC236}">
                <a16:creationId xmlns:a16="http://schemas.microsoft.com/office/drawing/2014/main" id="{4BC48D72-6C57-4EE2-93FD-58F65F4D2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236538"/>
            <a:ext cx="3521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GM kukuřice </a:t>
            </a:r>
            <a:r>
              <a:rPr lang="cs-CZ" altLang="cs-CZ" sz="1600" b="1">
                <a:latin typeface="Comic Sans MS" panose="030F0702030302020204" pitchFamily="66" charset="0"/>
              </a:rPr>
              <a:t>(Bt-kukuřice),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podíl na celkové produkci [%]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latin typeface="Comic Sans MS" panose="030F0702030302020204" pitchFamily="66" charset="0"/>
            </a:endParaRPr>
          </a:p>
        </p:txBody>
      </p:sp>
      <p:pic>
        <p:nvPicPr>
          <p:cNvPr id="99332" name="Picture 6">
            <a:extLst>
              <a:ext uri="{FF2B5EF4-FFF2-40B4-BE49-F238E27FC236}">
                <a16:creationId xmlns:a16="http://schemas.microsoft.com/office/drawing/2014/main" id="{A458FA8B-B2C6-4F78-9E92-26AADB353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4030663"/>
            <a:ext cx="2516187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Rectangle 7">
            <a:extLst>
              <a:ext uri="{FF2B5EF4-FFF2-40B4-BE49-F238E27FC236}">
                <a16:creationId xmlns:a16="http://schemas.microsoft.com/office/drawing/2014/main" id="{E6B6E6C2-9A9E-4E85-9C3E-DF4CB35D7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3063" y="3325813"/>
            <a:ext cx="36972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GM sója </a:t>
            </a:r>
            <a:r>
              <a:rPr lang="cs-CZ" altLang="cs-CZ" sz="1600" b="1">
                <a:latin typeface="Comic Sans MS" panose="030F0702030302020204" pitchFamily="66" charset="0"/>
              </a:rPr>
              <a:t>(rezistentní k herbicidu)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podíl na celkové produkci [%]</a:t>
            </a:r>
          </a:p>
        </p:txBody>
      </p:sp>
      <p:sp>
        <p:nvSpPr>
          <p:cNvPr id="99334" name="Rectangle 10">
            <a:extLst>
              <a:ext uri="{FF2B5EF4-FFF2-40B4-BE49-F238E27FC236}">
                <a16:creationId xmlns:a16="http://schemas.microsoft.com/office/drawing/2014/main" id="{F0808ED5-B6E7-4AF7-879C-5DA454465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120650"/>
            <a:ext cx="3886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>
                <a:latin typeface="Comic Sans MS" panose="030F0702030302020204" pitchFamily="66" charset="0"/>
              </a:rPr>
              <a:t>Nejčastěji pěstované: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kukuřice, sója, bavlna, řepka</a:t>
            </a:r>
            <a:r>
              <a:rPr lang="cs-CZ" altLang="cs-CZ" sz="18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9335" name="Rectangle 11">
            <a:extLst>
              <a:ext uri="{FF2B5EF4-FFF2-40B4-BE49-F238E27FC236}">
                <a16:creationId xmlns:a16="http://schemas.microsoft.com/office/drawing/2014/main" id="{7FFC66C6-FC4E-4086-A3CB-BBD0159E6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975" y="4419600"/>
            <a:ext cx="246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GM canola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rezistence k herbicidu  </a:t>
            </a:r>
          </a:p>
        </p:txBody>
      </p:sp>
      <p:sp>
        <p:nvSpPr>
          <p:cNvPr id="99336" name="Rectangle 15">
            <a:extLst>
              <a:ext uri="{FF2B5EF4-FFF2-40B4-BE49-F238E27FC236}">
                <a16:creationId xmlns:a16="http://schemas.microsoft.com/office/drawing/2014/main" id="{34340E22-53E0-4E1D-9D00-07AA7C73F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4813" y="5727700"/>
            <a:ext cx="3221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GM </a:t>
            </a:r>
            <a:r>
              <a:rPr lang="cs-CZ" altLang="cs-CZ" sz="1600" b="1">
                <a:latin typeface="Comic Sans MS" panose="030F0702030302020204" pitchFamily="66" charset="0"/>
              </a:rPr>
              <a:t>bavlna</a:t>
            </a:r>
            <a:r>
              <a:rPr lang="cs-CZ" altLang="cs-CZ" sz="1600">
                <a:latin typeface="Comic Sans MS" panose="030F0702030302020204" pitchFamily="66" charset="0"/>
              </a:rPr>
              <a:t> – rezistence ke škůdci   (Bt-bavlna) </a:t>
            </a:r>
            <a:endParaRPr lang="en-GB" altLang="cs-CZ" sz="1600">
              <a:latin typeface="Comic Sans MS" panose="030F0702030302020204" pitchFamily="66" charset="0"/>
            </a:endParaRPr>
          </a:p>
        </p:txBody>
      </p:sp>
      <p:pic>
        <p:nvPicPr>
          <p:cNvPr id="99337" name="Picture 17" descr="http://upload.wikimedia.org/wikipedia/commons/e/eb/CanolaOil_bottle.jpg">
            <a:extLst>
              <a:ext uri="{FF2B5EF4-FFF2-40B4-BE49-F238E27FC236}">
                <a16:creationId xmlns:a16="http://schemas.microsoft.com/office/drawing/2014/main" id="{78CAD40B-6B69-410E-9C15-95ACEBCE0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065713"/>
            <a:ext cx="585788" cy="1646237"/>
          </a:xfrm>
          <a:prstGeom prst="rect">
            <a:avLst/>
          </a:prstGeom>
          <a:noFill/>
          <a:ln w="9525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8" name="Picture 26" descr="http://www.sciencemag.org/content/321/5896/F1.medium.gif">
            <a:extLst>
              <a:ext uri="{FF2B5EF4-FFF2-40B4-BE49-F238E27FC236}">
                <a16:creationId xmlns:a16="http://schemas.microsoft.com/office/drawing/2014/main" id="{BBA6B21D-9D21-4747-B6FE-2C4278F43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5176838"/>
            <a:ext cx="88265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9" name="Rectangle 28">
            <a:extLst>
              <a:ext uri="{FF2B5EF4-FFF2-40B4-BE49-F238E27FC236}">
                <a16:creationId xmlns:a16="http://schemas.microsoft.com/office/drawing/2014/main" id="{55180E07-F20B-464B-A458-122809D10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425" y="6316663"/>
            <a:ext cx="3352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Comic Sans MS" panose="030F0702030302020204" pitchFamily="66" charset="0"/>
              </a:rPr>
              <a:t>larva </a:t>
            </a:r>
            <a:r>
              <a:rPr lang="cs-CZ" altLang="cs-CZ" sz="1000" b="1">
                <a:latin typeface="Comic Sans MS" panose="030F0702030302020204" pitchFamily="66" charset="0"/>
              </a:rPr>
              <a:t> </a:t>
            </a:r>
            <a:r>
              <a:rPr lang="en-GB" altLang="cs-CZ" sz="1000" b="1">
                <a:latin typeface="Comic Sans MS" panose="030F0702030302020204" pitchFamily="66" charset="0"/>
              </a:rPr>
              <a:t>černopásk</a:t>
            </a:r>
            <a:r>
              <a:rPr lang="cs-CZ" altLang="cs-CZ" sz="1000" b="1">
                <a:latin typeface="Comic Sans MS" panose="030F0702030302020204" pitchFamily="66" charset="0"/>
              </a:rPr>
              <a:t>y</a:t>
            </a:r>
            <a:r>
              <a:rPr lang="en-GB" altLang="cs-CZ" sz="1000" b="1">
                <a:latin typeface="Comic Sans MS" panose="030F0702030302020204" pitchFamily="66" charset="0"/>
              </a:rPr>
              <a:t> bavlníkov</a:t>
            </a:r>
            <a:r>
              <a:rPr lang="cs-CZ" altLang="cs-CZ" sz="1000" b="1">
                <a:latin typeface="Comic Sans MS" panose="030F0702030302020204" pitchFamily="66" charset="0"/>
              </a:rPr>
              <a:t>é</a:t>
            </a:r>
            <a:endParaRPr lang="en-GB" altLang="cs-CZ" sz="1000" b="1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Comic Sans MS" panose="030F0702030302020204" pitchFamily="66" charset="0"/>
              </a:rPr>
              <a:t>(</a:t>
            </a:r>
            <a:r>
              <a:rPr lang="cs-CZ" altLang="cs-CZ" sz="1000" i="1">
                <a:latin typeface="Comic Sans MS" panose="030F0702030302020204" pitchFamily="66" charset="0"/>
              </a:rPr>
              <a:t>Helicoverpa armigera</a:t>
            </a:r>
            <a:r>
              <a:rPr lang="cs-CZ" altLang="cs-CZ" sz="1000">
                <a:latin typeface="Comic Sans MS" panose="030F0702030302020204" pitchFamily="66" charset="0"/>
              </a:rPr>
              <a:t>) na tobolce bavlníku </a:t>
            </a:r>
            <a:endParaRPr lang="en-GB" altLang="cs-CZ" sz="1000">
              <a:latin typeface="Comic Sans MS" panose="030F0702030302020204" pitchFamily="66" charset="0"/>
            </a:endParaRPr>
          </a:p>
        </p:txBody>
      </p:sp>
      <p:pic>
        <p:nvPicPr>
          <p:cNvPr id="99340" name="Picture 30" descr="http://www.ppis.moag.gov.il/ppis/insect_gallery/images/02noctuidae/pest-species/24Helicoverpa_armigera.jpg">
            <a:extLst>
              <a:ext uri="{FF2B5EF4-FFF2-40B4-BE49-F238E27FC236}">
                <a16:creationId xmlns:a16="http://schemas.microsoft.com/office/drawing/2014/main" id="{52E53A57-D74D-4131-A863-E621E6CC5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6061075"/>
            <a:ext cx="952500" cy="5969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41" name="Obrázek 2">
            <a:extLst>
              <a:ext uri="{FF2B5EF4-FFF2-40B4-BE49-F238E27FC236}">
                <a16:creationId xmlns:a16="http://schemas.microsoft.com/office/drawing/2014/main" id="{2D453EFC-6318-4DBA-B3B0-7134612C17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3981450"/>
            <a:ext cx="3046412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9342" name="Skupina 5">
            <a:extLst>
              <a:ext uri="{FF2B5EF4-FFF2-40B4-BE49-F238E27FC236}">
                <a16:creationId xmlns:a16="http://schemas.microsoft.com/office/drawing/2014/main" id="{3BB9ED01-AA2D-4A4F-9A49-4F2DA98E3C8B}"/>
              </a:ext>
            </a:extLst>
          </p:cNvPr>
          <p:cNvGrpSpPr>
            <a:grpSpLocks/>
          </p:cNvGrpSpPr>
          <p:nvPr/>
        </p:nvGrpSpPr>
        <p:grpSpPr bwMode="auto">
          <a:xfrm>
            <a:off x="547688" y="879475"/>
            <a:ext cx="4681537" cy="3587750"/>
            <a:chOff x="457200" y="853948"/>
            <a:chExt cx="4681538" cy="3587831"/>
          </a:xfrm>
        </p:grpSpPr>
        <p:grpSp>
          <p:nvGrpSpPr>
            <p:cNvPr id="99346" name="Skupina 2">
              <a:extLst>
                <a:ext uri="{FF2B5EF4-FFF2-40B4-BE49-F238E27FC236}">
                  <a16:creationId xmlns:a16="http://schemas.microsoft.com/office/drawing/2014/main" id="{7941F8BB-CD9A-42D6-9411-0A426A21A4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" y="882650"/>
              <a:ext cx="4681538" cy="3559129"/>
              <a:chOff x="536575" y="1130300"/>
              <a:chExt cx="4681538" cy="3559129"/>
            </a:xfrm>
          </p:grpSpPr>
          <p:pic>
            <p:nvPicPr>
              <p:cNvPr id="99354" name="Picture 8" descr="http://www.researchrecap.com/wp-content/uploads/2008/02/biotech-crops.gif">
                <a:extLst>
                  <a:ext uri="{FF2B5EF4-FFF2-40B4-BE49-F238E27FC236}">
                    <a16:creationId xmlns:a16="http://schemas.microsoft.com/office/drawing/2014/main" id="{9C1BAC85-2641-4195-A971-268699D99A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1"/>
              <a:stretch>
                <a:fillRect/>
              </a:stretch>
            </p:blipFill>
            <p:spPr bwMode="auto">
              <a:xfrm>
                <a:off x="762000" y="1676400"/>
                <a:ext cx="3368675" cy="2605088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355" name="Picture 21" descr="http://www.isaaa.org/siteimages/pocketkimages/pk16-clip_image006.jpg">
                <a:extLst>
                  <a:ext uri="{FF2B5EF4-FFF2-40B4-BE49-F238E27FC236}">
                    <a16:creationId xmlns:a16="http://schemas.microsoft.com/office/drawing/2014/main" id="{030F9F50-18C1-42FF-83AB-FEFFA90F07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156"/>
              <a:stretch>
                <a:fillRect/>
              </a:stretch>
            </p:blipFill>
            <p:spPr bwMode="auto">
              <a:xfrm>
                <a:off x="611188" y="1557338"/>
                <a:ext cx="3889375" cy="2951162"/>
              </a:xfrm>
              <a:prstGeom prst="rect">
                <a:avLst/>
              </a:prstGeom>
              <a:noFill/>
              <a:ln w="9525">
                <a:solidFill>
                  <a:srgbClr val="92D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356" name="Picture 18" descr="http://www.isaaa.org/siteimages/pocketkimages/pk16-clip_image005.jpg">
                <a:extLst>
                  <a:ext uri="{FF2B5EF4-FFF2-40B4-BE49-F238E27FC236}">
                    <a16:creationId xmlns:a16="http://schemas.microsoft.com/office/drawing/2014/main" id="{6C6F85C7-0F21-4A2E-8193-0C90A8C065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575" y="1130300"/>
                <a:ext cx="4681538" cy="3559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Obdélník 25">
                <a:extLst>
                  <a:ext uri="{FF2B5EF4-FFF2-40B4-BE49-F238E27FC236}">
                    <a16:creationId xmlns:a16="http://schemas.microsoft.com/office/drawing/2014/main" id="{206D85B8-5820-4DA9-9BF5-ABB2C47B1ECE}"/>
                  </a:ext>
                </a:extLst>
              </p:cNvPr>
              <p:cNvSpPr/>
              <p:nvPr/>
            </p:nvSpPr>
            <p:spPr>
              <a:xfrm>
                <a:off x="576262" y="1314328"/>
                <a:ext cx="609600" cy="1920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 sz="16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9347" name="Picture 21">
              <a:extLst>
                <a:ext uri="{FF2B5EF4-FFF2-40B4-BE49-F238E27FC236}">
                  <a16:creationId xmlns:a16="http://schemas.microsoft.com/office/drawing/2014/main" id="{7373D2B9-B4E6-493D-8C43-8AF85BDC52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" t="3584" r="-629" b="10481"/>
            <a:stretch>
              <a:fillRect/>
            </a:stretch>
          </p:blipFill>
          <p:spPr bwMode="auto">
            <a:xfrm>
              <a:off x="457200" y="1309688"/>
              <a:ext cx="4681538" cy="31320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D43C601B-75C0-491A-AA16-E765AC1FE3F2}"/>
                </a:ext>
              </a:extLst>
            </p:cNvPr>
            <p:cNvSpPr/>
            <p:nvPr/>
          </p:nvSpPr>
          <p:spPr>
            <a:xfrm>
              <a:off x="471487" y="1150818"/>
              <a:ext cx="635000" cy="2794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A1A64EAE-03C1-4474-8524-4D7F3327F79A}"/>
                </a:ext>
              </a:extLst>
            </p:cNvPr>
            <p:cNvSpPr/>
            <p:nvPr/>
          </p:nvSpPr>
          <p:spPr>
            <a:xfrm>
              <a:off x="471487" y="882524"/>
              <a:ext cx="635000" cy="280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4E3939D5-0799-4F71-8806-1377795B20AF}"/>
                </a:ext>
              </a:extLst>
            </p:cNvPr>
            <p:cNvSpPr/>
            <p:nvPr/>
          </p:nvSpPr>
          <p:spPr>
            <a:xfrm>
              <a:off x="1785937" y="1090491"/>
              <a:ext cx="1676400" cy="219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99351" name="TextovéPole 3">
              <a:extLst>
                <a:ext uri="{FF2B5EF4-FFF2-40B4-BE49-F238E27FC236}">
                  <a16:creationId xmlns:a16="http://schemas.microsoft.com/office/drawing/2014/main" id="{8103A203-6504-492D-BE17-4D3DA1FD27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4051" y="1315613"/>
              <a:ext cx="740173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latin typeface="Comic Sans MS" panose="030F0702030302020204" pitchFamily="66" charset="0"/>
                </a:rPr>
                <a:t>2018</a:t>
              </a:r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E0E4832C-29A3-4F28-B861-AFA5D8DF32FC}"/>
                </a:ext>
              </a:extLst>
            </p:cNvPr>
            <p:cNvSpPr txBox="1"/>
            <p:nvPr/>
          </p:nvSpPr>
          <p:spPr>
            <a:xfrm>
              <a:off x="463550" y="853948"/>
              <a:ext cx="4668838" cy="46197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cs-CZ" sz="1200" b="1" dirty="0">
                  <a:latin typeface="Comic Sans MS" pitchFamily="66" charset="0"/>
                </a:rPr>
                <a:t>Plocha s GM plodinami jako % celkové plochy kultivace sóji, bavlníku, kukuřice a řepky  na světě   </a:t>
              </a:r>
            </a:p>
          </p:txBody>
        </p:sp>
        <p:pic>
          <p:nvPicPr>
            <p:cNvPr id="99353" name="Picture 21">
              <a:extLst>
                <a:ext uri="{FF2B5EF4-FFF2-40B4-BE49-F238E27FC236}">
                  <a16:creationId xmlns:a16="http://schemas.microsoft.com/office/drawing/2014/main" id="{C193162E-FD60-4C30-B405-B6ED622609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92" t="19058" r="31862" b="50172"/>
            <a:stretch>
              <a:fillRect/>
            </a:stretch>
          </p:blipFill>
          <p:spPr bwMode="auto">
            <a:xfrm>
              <a:off x="2211372" y="3293076"/>
              <a:ext cx="577971" cy="92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9343" name="Line 12">
            <a:extLst>
              <a:ext uri="{FF2B5EF4-FFF2-40B4-BE49-F238E27FC236}">
                <a16:creationId xmlns:a16="http://schemas.microsoft.com/office/drawing/2014/main" id="{7B4020C9-879D-49B4-AAB6-926692E30F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57575" y="698500"/>
            <a:ext cx="1998663" cy="2814638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9344" name="Line 13">
            <a:extLst>
              <a:ext uri="{FF2B5EF4-FFF2-40B4-BE49-F238E27FC236}">
                <a16:creationId xmlns:a16="http://schemas.microsoft.com/office/drawing/2014/main" id="{8AB1543A-E66D-47BC-A5D4-BFC5F818EBA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697038" y="3544888"/>
            <a:ext cx="4681537" cy="130175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99345" name="Obrázek 11" descr="Obsah obrázku rostlina, venku, pole, květina">
            <a:extLst>
              <a:ext uri="{FF2B5EF4-FFF2-40B4-BE49-F238E27FC236}">
                <a16:creationId xmlns:a16="http://schemas.microsoft.com/office/drawing/2014/main" id="{78AAB478-0B99-4A3D-B1B5-557580BE9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040188"/>
            <a:ext cx="1020763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11">
            <a:extLst>
              <a:ext uri="{FF2B5EF4-FFF2-40B4-BE49-F238E27FC236}">
                <a16:creationId xmlns:a16="http://schemas.microsoft.com/office/drawing/2014/main" id="{99689544-3048-491B-8936-E3945A187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188" y="2538413"/>
            <a:ext cx="212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Česká republika  </a:t>
            </a:r>
            <a:endParaRPr lang="en-GB" altLang="cs-CZ" sz="1800" b="1">
              <a:latin typeface="Comic Sans MS" panose="030F0702030302020204" pitchFamily="66" charset="0"/>
            </a:endParaRPr>
          </a:p>
        </p:txBody>
      </p:sp>
      <p:sp>
        <p:nvSpPr>
          <p:cNvPr id="101379" name="Text Box 12">
            <a:extLst>
              <a:ext uri="{FF2B5EF4-FFF2-40B4-BE49-F238E27FC236}">
                <a16:creationId xmlns:a16="http://schemas.microsoft.com/office/drawing/2014/main" id="{655AD94A-33B2-4AD2-A487-8AD96EB11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613" y="2995613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cs-CZ" sz="2400">
              <a:latin typeface="Times New Roman" panose="02020603050405020304" pitchFamily="18" charset="0"/>
            </a:endParaRPr>
          </a:p>
        </p:txBody>
      </p:sp>
      <p:sp>
        <p:nvSpPr>
          <p:cNvPr id="101380" name="Rectangle 14">
            <a:extLst>
              <a:ext uri="{FF2B5EF4-FFF2-40B4-BE49-F238E27FC236}">
                <a16:creationId xmlns:a16="http://schemas.microsoft.com/office/drawing/2014/main" id="{5CFA0760-2997-482C-83D9-E261C7CA1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513" y="3038475"/>
            <a:ext cx="170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Comic Sans MS" panose="030F0702030302020204" pitchFamily="66" charset="0"/>
              </a:rPr>
              <a:t>GM kukuřice -Bt </a:t>
            </a:r>
            <a:endParaRPr lang="en-GB" altLang="cs-CZ" sz="1400" b="1">
              <a:latin typeface="Comic Sans MS" panose="030F0702030302020204" pitchFamily="66" charset="0"/>
            </a:endParaRPr>
          </a:p>
        </p:txBody>
      </p:sp>
      <p:sp>
        <p:nvSpPr>
          <p:cNvPr id="101381" name="Obdélník 4">
            <a:extLst>
              <a:ext uri="{FF2B5EF4-FFF2-40B4-BE49-F238E27FC236}">
                <a16:creationId xmlns:a16="http://schemas.microsoft.com/office/drawing/2014/main" id="{A5CCD925-B5F3-4C01-A0AF-0BFBFF0AC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5999163"/>
            <a:ext cx="3455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600"/>
              <a:t>http://eagri.cz/public/web/file/514388/Organizace_a_kontrola_pestovani_GM_plodin_v_CR_od_2017.pdf</a:t>
            </a: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E2B30B90-67E5-4C64-95FA-E2B5BF2CB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113" y="5948363"/>
            <a:ext cx="2746375" cy="7334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  <a:defRPr/>
            </a:pPr>
            <a:endParaRPr lang="cs-CZ" sz="1000" b="1" dirty="0">
              <a:latin typeface="Comic Sans MS" pitchFamily="66" charset="0"/>
            </a:endParaRPr>
          </a:p>
          <a:p>
            <a:pPr>
              <a:lnSpc>
                <a:spcPct val="150000"/>
              </a:lnSpc>
              <a:defRPr/>
            </a:pPr>
            <a:r>
              <a:rPr lang="cs-CZ" sz="2000" b="1" dirty="0">
                <a:latin typeface="Comic Sans MS" pitchFamily="66" charset="0"/>
              </a:rPr>
              <a:t>2017, 2018  O ha</a:t>
            </a:r>
          </a:p>
        </p:txBody>
      </p:sp>
      <p:grpSp>
        <p:nvGrpSpPr>
          <p:cNvPr id="101383" name="Skupina 1">
            <a:extLst>
              <a:ext uri="{FF2B5EF4-FFF2-40B4-BE49-F238E27FC236}">
                <a16:creationId xmlns:a16="http://schemas.microsoft.com/office/drawing/2014/main" id="{19B49E46-695B-42CF-89FC-EBECDC137D8E}"/>
              </a:ext>
            </a:extLst>
          </p:cNvPr>
          <p:cNvGrpSpPr>
            <a:grpSpLocks/>
          </p:cNvGrpSpPr>
          <p:nvPr/>
        </p:nvGrpSpPr>
        <p:grpSpPr bwMode="auto">
          <a:xfrm>
            <a:off x="6145213" y="3302000"/>
            <a:ext cx="2635250" cy="2643188"/>
            <a:chOff x="3087688" y="3928269"/>
            <a:chExt cx="2635250" cy="2643187"/>
          </a:xfrm>
        </p:grpSpPr>
        <p:sp>
          <p:nvSpPr>
            <p:cNvPr id="101412" name="Line 18">
              <a:extLst>
                <a:ext uri="{FF2B5EF4-FFF2-40B4-BE49-F238E27FC236}">
                  <a16:creationId xmlns:a16="http://schemas.microsoft.com/office/drawing/2014/main" id="{E8B93070-89BF-4FA0-94AE-E8D482AAEA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8088" y="5805488"/>
              <a:ext cx="3048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pic>
          <p:nvPicPr>
            <p:cNvPr id="101413" name="Picture 17">
              <a:extLst>
                <a:ext uri="{FF2B5EF4-FFF2-40B4-BE49-F238E27FC236}">
                  <a16:creationId xmlns:a16="http://schemas.microsoft.com/office/drawing/2014/main" id="{999E4259-C616-4320-9A9F-77BFD070D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40"/>
            <a:stretch>
              <a:fillRect/>
            </a:stretch>
          </p:blipFill>
          <p:spPr bwMode="auto">
            <a:xfrm>
              <a:off x="3087688" y="3928269"/>
              <a:ext cx="2635250" cy="2643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57F0172A-9274-4452-B5F8-47D1B5B54117}"/>
                </a:ext>
              </a:extLst>
            </p:cNvPr>
            <p:cNvSpPr/>
            <p:nvPr/>
          </p:nvSpPr>
          <p:spPr>
            <a:xfrm>
              <a:off x="3968750" y="4722019"/>
              <a:ext cx="465138" cy="19843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FC163681-F481-4A9C-AA5C-F97CC3682707}"/>
                </a:ext>
              </a:extLst>
            </p:cNvPr>
            <p:cNvSpPr/>
            <p:nvPr/>
          </p:nvSpPr>
          <p:spPr>
            <a:xfrm>
              <a:off x="4937125" y="4739482"/>
              <a:ext cx="465138" cy="1984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chemeClr val="tx1"/>
                </a:solidFill>
              </a:endParaRPr>
            </a:p>
          </p:txBody>
        </p:sp>
      </p:grpSp>
      <p:sp>
        <p:nvSpPr>
          <p:cNvPr id="101384" name="Rectangle 14">
            <a:extLst>
              <a:ext uri="{FF2B5EF4-FFF2-40B4-BE49-F238E27FC236}">
                <a16:creationId xmlns:a16="http://schemas.microsoft.com/office/drawing/2014/main" id="{89F21694-1A4E-466B-B03C-1E649B27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1938" y="833438"/>
            <a:ext cx="170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Comic Sans MS" panose="030F0702030302020204" pitchFamily="66" charset="0"/>
              </a:rPr>
              <a:t>GM kukuřice -Bt </a:t>
            </a:r>
            <a:endParaRPr lang="en-GB" altLang="cs-CZ" sz="1400" b="1">
              <a:latin typeface="Comic Sans MS" panose="030F0702030302020204" pitchFamily="66" charset="0"/>
            </a:endParaRPr>
          </a:p>
        </p:txBody>
      </p:sp>
      <p:sp>
        <p:nvSpPr>
          <p:cNvPr id="101385" name="Text Box 11">
            <a:extLst>
              <a:ext uri="{FF2B5EF4-FFF2-40B4-BE49-F238E27FC236}">
                <a16:creationId xmlns:a16="http://schemas.microsoft.com/office/drawing/2014/main" id="{5C96C685-4385-4E5B-9EA0-C8F790E75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7263" y="339725"/>
            <a:ext cx="600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EU </a:t>
            </a:r>
            <a:endParaRPr lang="en-GB" altLang="cs-CZ" sz="1800" b="1">
              <a:latin typeface="Comic Sans MS" panose="030F0702030302020204" pitchFamily="66" charset="0"/>
            </a:endParaRPr>
          </a:p>
        </p:txBody>
      </p:sp>
      <p:sp>
        <p:nvSpPr>
          <p:cNvPr id="101386" name="Obdélník 6">
            <a:extLst>
              <a:ext uri="{FF2B5EF4-FFF2-40B4-BE49-F238E27FC236}">
                <a16:creationId xmlns:a16="http://schemas.microsoft.com/office/drawing/2014/main" id="{6000EE99-7E0D-48D7-B953-4BE2F6C90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2525" y="1163638"/>
            <a:ext cx="266382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1">
                <a:latin typeface="Comic Sans MS" panose="030F0702030302020204" pitchFamily="66" charset="0"/>
              </a:rPr>
              <a:t>              2017              2018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000" b="1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1">
                <a:latin typeface="Comic Sans MS" panose="030F0702030302020204" pitchFamily="66" charset="0"/>
              </a:rPr>
              <a:t>Španělsko   124 228        115 246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000" b="1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1">
                <a:latin typeface="Comic Sans MS" panose="030F0702030302020204" pitchFamily="66" charset="0"/>
              </a:rPr>
              <a:t>Portugalsko   7 307	  5 733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707194DF-1A5D-4266-9EB6-31779D34EFA2}"/>
              </a:ext>
            </a:extLst>
          </p:cNvPr>
          <p:cNvCxnSpPr/>
          <p:nvPr/>
        </p:nvCxnSpPr>
        <p:spPr>
          <a:xfrm>
            <a:off x="6376988" y="1349375"/>
            <a:ext cx="237648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409B6334-137D-4970-9B3C-63530E15A3FF}"/>
              </a:ext>
            </a:extLst>
          </p:cNvPr>
          <p:cNvCxnSpPr/>
          <p:nvPr/>
        </p:nvCxnSpPr>
        <p:spPr>
          <a:xfrm>
            <a:off x="7943850" y="1162050"/>
            <a:ext cx="0" cy="7794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389" name="Obrázek 3">
            <a:extLst>
              <a:ext uri="{FF2B5EF4-FFF2-40B4-BE49-F238E27FC236}">
                <a16:creationId xmlns:a16="http://schemas.microsoft.com/office/drawing/2014/main" id="{BDF500A7-1997-47E1-A0C8-2993A4B8C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3" y="1208088"/>
            <a:ext cx="3100387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90" name="Text Box 11">
            <a:extLst>
              <a:ext uri="{FF2B5EF4-FFF2-40B4-BE49-F238E27FC236}">
                <a16:creationId xmlns:a16="http://schemas.microsoft.com/office/drawing/2014/main" id="{A7728873-09A2-47FF-B69B-83B956578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23825"/>
            <a:ext cx="806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u="sng">
                <a:latin typeface="Comic Sans MS" panose="030F0702030302020204" pitchFamily="66" charset="0"/>
              </a:rPr>
              <a:t>Transgenní rostliny: kontroverzní téma</a:t>
            </a:r>
            <a:endParaRPr lang="cs-CZ" altLang="cs-CZ" sz="2400" b="1" u="sng">
              <a:latin typeface="Comic Sans MS" panose="030F0702030302020204" pitchFamily="66" charset="0"/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DFBC8B8F-33CB-4434-89C1-08F156B8364E}"/>
              </a:ext>
            </a:extLst>
          </p:cNvPr>
          <p:cNvSpPr/>
          <p:nvPr/>
        </p:nvSpPr>
        <p:spPr>
          <a:xfrm>
            <a:off x="23813" y="557213"/>
            <a:ext cx="45720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31800" indent="-323850"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cs-CZ" altLang="cs-CZ" kern="0" dirty="0">
                <a:latin typeface="Liberation Sans" pitchFamily="34" charset="0"/>
                <a:ea typeface="Droid Sans Fallback"/>
                <a:cs typeface="FreeSans"/>
              </a:rPr>
              <a:t>Environmentální</a:t>
            </a:r>
          </a:p>
          <a:p>
            <a:pPr marL="431800" indent="-323850"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cs-CZ" altLang="cs-CZ" kern="0" dirty="0">
                <a:latin typeface="Liberation Sans" pitchFamily="34" charset="0"/>
                <a:ea typeface="Droid Sans Fallback"/>
                <a:cs typeface="FreeSans"/>
              </a:rPr>
              <a:t>Společensko-esteticko-náboženské</a:t>
            </a:r>
          </a:p>
          <a:p>
            <a:pPr marL="431800" indent="-323850"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cs-CZ" altLang="cs-CZ" kern="0" dirty="0">
                <a:latin typeface="Liberation Sans" pitchFamily="34" charset="0"/>
                <a:ea typeface="Droid Sans Fallback"/>
                <a:cs typeface="FreeSans"/>
              </a:rPr>
              <a:t>Legislativní</a:t>
            </a:r>
          </a:p>
        </p:txBody>
      </p:sp>
      <p:sp>
        <p:nvSpPr>
          <p:cNvPr id="46" name="Text Box 11">
            <a:extLst>
              <a:ext uri="{FF2B5EF4-FFF2-40B4-BE49-F238E27FC236}">
                <a16:creationId xmlns:a16="http://schemas.microsoft.com/office/drawing/2014/main" id="{FFBF7C32-96F5-41D3-AE86-05344C2CB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3354388"/>
            <a:ext cx="8064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u="sng">
                <a:latin typeface="Comic Sans MS" panose="030F0702030302020204" pitchFamily="66" charset="0"/>
              </a:rPr>
              <a:t>GMO </a:t>
            </a:r>
            <a:r>
              <a:rPr lang="cs-CZ" altLang="cs-CZ" sz="2400" b="1" u="sng">
                <a:latin typeface="Comic Sans MS" panose="030F0702030302020204" pitchFamily="66" charset="0"/>
              </a:rPr>
              <a:t>- co od nich čekáme v budoucnu   </a:t>
            </a:r>
          </a:p>
        </p:txBody>
      </p:sp>
      <p:grpSp>
        <p:nvGrpSpPr>
          <p:cNvPr id="47" name="Group 21">
            <a:extLst>
              <a:ext uri="{FF2B5EF4-FFF2-40B4-BE49-F238E27FC236}">
                <a16:creationId xmlns:a16="http://schemas.microsoft.com/office/drawing/2014/main" id="{F901F9A4-ECCE-42BA-A5D9-6F50B0676172}"/>
              </a:ext>
            </a:extLst>
          </p:cNvPr>
          <p:cNvGrpSpPr>
            <a:grpSpLocks/>
          </p:cNvGrpSpPr>
          <p:nvPr/>
        </p:nvGrpSpPr>
        <p:grpSpPr bwMode="auto">
          <a:xfrm>
            <a:off x="182563" y="3843338"/>
            <a:ext cx="1851025" cy="307975"/>
            <a:chOff x="480" y="960"/>
            <a:chExt cx="1166" cy="194"/>
          </a:xfrm>
        </p:grpSpPr>
        <p:sp>
          <p:nvSpPr>
            <p:cNvPr id="101410" name="Rectangle 6">
              <a:extLst>
                <a:ext uri="{FF2B5EF4-FFF2-40B4-BE49-F238E27FC236}">
                  <a16:creationId xmlns:a16="http://schemas.microsoft.com/office/drawing/2014/main" id="{6F1A94B3-0383-4A83-9641-00D0707E5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960"/>
              <a:ext cx="97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latin typeface="Comic Sans MS" panose="030F0702030302020204" pitchFamily="66" charset="0"/>
                </a:rPr>
                <a:t>Zvýšení výnosu </a:t>
              </a:r>
              <a:endParaRPr lang="cs-CZ" altLang="cs-CZ" sz="1400" b="1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101411" name="Oval 15">
              <a:extLst>
                <a:ext uri="{FF2B5EF4-FFF2-40B4-BE49-F238E27FC236}">
                  <a16:creationId xmlns:a16="http://schemas.microsoft.com/office/drawing/2014/main" id="{EAA15FF3-D6F4-4EC6-A706-CE5D14163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100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4" name="Group 22">
            <a:extLst>
              <a:ext uri="{FF2B5EF4-FFF2-40B4-BE49-F238E27FC236}">
                <a16:creationId xmlns:a16="http://schemas.microsoft.com/office/drawing/2014/main" id="{B9F533C1-0639-482C-8F9C-D8A41C245099}"/>
              </a:ext>
            </a:extLst>
          </p:cNvPr>
          <p:cNvGrpSpPr>
            <a:grpSpLocks/>
          </p:cNvGrpSpPr>
          <p:nvPr/>
        </p:nvGrpSpPr>
        <p:grpSpPr bwMode="auto">
          <a:xfrm>
            <a:off x="130175" y="5475288"/>
            <a:ext cx="4575175" cy="307975"/>
            <a:chOff x="480" y="1392"/>
            <a:chExt cx="2882" cy="194"/>
          </a:xfrm>
        </p:grpSpPr>
        <p:sp>
          <p:nvSpPr>
            <p:cNvPr id="101408" name="Rectangle 10">
              <a:extLst>
                <a:ext uri="{FF2B5EF4-FFF2-40B4-BE49-F238E27FC236}">
                  <a16:creationId xmlns:a16="http://schemas.microsoft.com/office/drawing/2014/main" id="{CC42FD41-2206-432B-91F0-D8E7D4BA0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1392"/>
              <a:ext cx="269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latin typeface="Comic Sans MS" panose="030F0702030302020204" pitchFamily="66" charset="0"/>
                </a:rPr>
                <a:t>Zlepšení nutričních (technologických) vlastností</a:t>
              </a:r>
              <a:endParaRPr lang="cs-CZ" altLang="cs-CZ" sz="1400" b="1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101409" name="Oval 16">
              <a:extLst>
                <a:ext uri="{FF2B5EF4-FFF2-40B4-BE49-F238E27FC236}">
                  <a16:creationId xmlns:a16="http://schemas.microsoft.com/office/drawing/2014/main" id="{3CD52F6B-913E-4C8E-A62B-88A667BCB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144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7" name="Group 23">
            <a:extLst>
              <a:ext uri="{FF2B5EF4-FFF2-40B4-BE49-F238E27FC236}">
                <a16:creationId xmlns:a16="http://schemas.microsoft.com/office/drawing/2014/main" id="{A0CAA18C-F520-4F8C-A267-6D653F885D1C}"/>
              </a:ext>
            </a:extLst>
          </p:cNvPr>
          <p:cNvGrpSpPr>
            <a:grpSpLocks/>
          </p:cNvGrpSpPr>
          <p:nvPr/>
        </p:nvGrpSpPr>
        <p:grpSpPr bwMode="auto">
          <a:xfrm>
            <a:off x="182563" y="4538663"/>
            <a:ext cx="4454525" cy="307975"/>
            <a:chOff x="510" y="1766"/>
            <a:chExt cx="2806" cy="194"/>
          </a:xfrm>
        </p:grpSpPr>
        <p:sp>
          <p:nvSpPr>
            <p:cNvPr id="101406" name="Rectangle 9">
              <a:extLst>
                <a:ext uri="{FF2B5EF4-FFF2-40B4-BE49-F238E27FC236}">
                  <a16:creationId xmlns:a16="http://schemas.microsoft.com/office/drawing/2014/main" id="{CAD6B638-FC8B-46D3-8AAA-D8CA27833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" y="1766"/>
              <a:ext cx="263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 u="sng">
                  <a:latin typeface="Comic Sans MS" panose="030F0702030302020204" pitchFamily="66" charset="0"/>
                </a:rPr>
                <a:t>Rezistence k biotickým </a:t>
              </a:r>
              <a:r>
                <a:rPr lang="cs-CZ" altLang="cs-CZ" sz="1400" b="1">
                  <a:latin typeface="Comic Sans MS" panose="030F0702030302020204" pitchFamily="66" charset="0"/>
                </a:rPr>
                <a:t>a abiotickým </a:t>
              </a:r>
              <a:r>
                <a:rPr lang="cs-CZ" altLang="cs-CZ" sz="1400" b="1" u="sng">
                  <a:latin typeface="Comic Sans MS" panose="030F0702030302020204" pitchFamily="66" charset="0"/>
                </a:rPr>
                <a:t>stresům </a:t>
              </a:r>
              <a:endParaRPr lang="cs-CZ" altLang="cs-CZ" sz="1400" b="1" u="sng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101407" name="Oval 17">
              <a:extLst>
                <a:ext uri="{FF2B5EF4-FFF2-40B4-BE49-F238E27FC236}">
                  <a16:creationId xmlns:a16="http://schemas.microsoft.com/office/drawing/2014/main" id="{6213E680-6122-4E12-84A5-1E61F682D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180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0" name="Group 26">
            <a:extLst>
              <a:ext uri="{FF2B5EF4-FFF2-40B4-BE49-F238E27FC236}">
                <a16:creationId xmlns:a16="http://schemas.microsoft.com/office/drawing/2014/main" id="{044AF455-5331-43B4-A4C2-522CB5118762}"/>
              </a:ext>
            </a:extLst>
          </p:cNvPr>
          <p:cNvGrpSpPr>
            <a:grpSpLocks/>
          </p:cNvGrpSpPr>
          <p:nvPr/>
        </p:nvGrpSpPr>
        <p:grpSpPr bwMode="auto">
          <a:xfrm>
            <a:off x="122238" y="5829300"/>
            <a:ext cx="4044950" cy="307975"/>
            <a:chOff x="528" y="2928"/>
            <a:chExt cx="2548" cy="194"/>
          </a:xfrm>
        </p:grpSpPr>
        <p:sp>
          <p:nvSpPr>
            <p:cNvPr id="101404" name="Rectangle 14">
              <a:extLst>
                <a:ext uri="{FF2B5EF4-FFF2-40B4-BE49-F238E27FC236}">
                  <a16:creationId xmlns:a16="http://schemas.microsoft.com/office/drawing/2014/main" id="{15091CF3-0CC3-4E57-B061-B057E4C2E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928"/>
              <a:ext cx="240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latin typeface="Comic Sans MS" panose="030F0702030302020204" pitchFamily="66" charset="0"/>
                </a:rPr>
                <a:t> Syntézu sekundárních metabolitů; léčiv  </a:t>
              </a:r>
              <a:endParaRPr lang="cs-CZ" altLang="cs-CZ" sz="1400" b="1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101405" name="Oval 20">
              <a:extLst>
                <a:ext uri="{FF2B5EF4-FFF2-40B4-BE49-F238E27FC236}">
                  <a16:creationId xmlns:a16="http://schemas.microsoft.com/office/drawing/2014/main" id="{3B0FAB0F-3AB5-4D7D-AE43-BFCDD5663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97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3" name="Group 27">
            <a:extLst>
              <a:ext uri="{FF2B5EF4-FFF2-40B4-BE49-F238E27FC236}">
                <a16:creationId xmlns:a16="http://schemas.microsoft.com/office/drawing/2014/main" id="{D9A4FC3B-75EB-405E-9E9E-F764D722A222}"/>
              </a:ext>
            </a:extLst>
          </p:cNvPr>
          <p:cNvGrpSpPr>
            <a:grpSpLocks/>
          </p:cNvGrpSpPr>
          <p:nvPr/>
        </p:nvGrpSpPr>
        <p:grpSpPr bwMode="auto">
          <a:xfrm>
            <a:off x="182563" y="4173538"/>
            <a:ext cx="4097337" cy="307975"/>
            <a:chOff x="450" y="1562"/>
            <a:chExt cx="2581" cy="194"/>
          </a:xfrm>
        </p:grpSpPr>
        <p:sp>
          <p:nvSpPr>
            <p:cNvPr id="101402" name="Rectangle 28">
              <a:extLst>
                <a:ext uri="{FF2B5EF4-FFF2-40B4-BE49-F238E27FC236}">
                  <a16:creationId xmlns:a16="http://schemas.microsoft.com/office/drawing/2014/main" id="{7437D0EF-3B7F-49CC-89D7-BA16EFF11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" y="1562"/>
              <a:ext cx="238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latin typeface="Comic Sans MS" panose="030F0702030302020204" pitchFamily="66" charset="0"/>
                </a:rPr>
                <a:t>Ovlivnění doby sklizně a skladovatelnost </a:t>
              </a:r>
              <a:endParaRPr lang="cs-CZ" altLang="cs-CZ" sz="1400" b="1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101403" name="Oval 29">
              <a:extLst>
                <a:ext uri="{FF2B5EF4-FFF2-40B4-BE49-F238E27FC236}">
                  <a16:creationId xmlns:a16="http://schemas.microsoft.com/office/drawing/2014/main" id="{4846707A-D433-45F0-A342-50BC9454CE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" y="1604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6" name="Group 36">
            <a:extLst>
              <a:ext uri="{FF2B5EF4-FFF2-40B4-BE49-F238E27FC236}">
                <a16:creationId xmlns:a16="http://schemas.microsoft.com/office/drawing/2014/main" id="{BAAB3DD6-18EE-488F-87F8-07C23737637B}"/>
              </a:ext>
            </a:extLst>
          </p:cNvPr>
          <p:cNvGrpSpPr>
            <a:grpSpLocks/>
          </p:cNvGrpSpPr>
          <p:nvPr/>
        </p:nvGrpSpPr>
        <p:grpSpPr bwMode="auto">
          <a:xfrm>
            <a:off x="203200" y="4889500"/>
            <a:ext cx="2605088" cy="307975"/>
            <a:chOff x="484" y="743"/>
            <a:chExt cx="1641" cy="194"/>
          </a:xfrm>
        </p:grpSpPr>
        <p:sp>
          <p:nvSpPr>
            <p:cNvPr id="101400" name="Rectangle 37">
              <a:extLst>
                <a:ext uri="{FF2B5EF4-FFF2-40B4-BE49-F238E27FC236}">
                  <a16:creationId xmlns:a16="http://schemas.microsoft.com/office/drawing/2014/main" id="{930907A9-D2F1-42D4-9902-65F322C8D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" y="743"/>
              <a:ext cx="149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 u="sng">
                  <a:latin typeface="Comic Sans MS" panose="030F0702030302020204" pitchFamily="66" charset="0"/>
                </a:rPr>
                <a:t>Rezistence k herbicidům </a:t>
              </a:r>
              <a:endParaRPr lang="cs-CZ" altLang="cs-CZ" sz="1400" b="1" u="sng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101401" name="Oval 38">
              <a:extLst>
                <a:ext uri="{FF2B5EF4-FFF2-40B4-BE49-F238E27FC236}">
                  <a16:creationId xmlns:a16="http://schemas.microsoft.com/office/drawing/2014/main" id="{AEC0F79D-A1F9-4280-8D8B-4786F60CC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80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>
                <a:latin typeface="Times New Roman" panose="02020603050405020304" pitchFamily="18" charset="0"/>
              </a:endParaRPr>
            </a:p>
          </p:txBody>
        </p:sp>
      </p:grpSp>
      <p:sp>
        <p:nvSpPr>
          <p:cNvPr id="69" name="Obdélník 1">
            <a:extLst>
              <a:ext uri="{FF2B5EF4-FFF2-40B4-BE49-F238E27FC236}">
                <a16:creationId xmlns:a16="http://schemas.microsoft.com/office/drawing/2014/main" id="{1D407857-C9B2-4818-8535-03B09BC70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763" y="6284913"/>
            <a:ext cx="20637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100" b="1">
                <a:latin typeface="Comic Sans MS" panose="030F0702030302020204" pitchFamily="66" charset="0"/>
              </a:rPr>
              <a:t>Ahmad et  Mukhtar, 2017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46" grpId="0"/>
      <p:bldP spid="6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>
            <a:extLst>
              <a:ext uri="{FF2B5EF4-FFF2-40B4-BE49-F238E27FC236}">
                <a16:creationId xmlns:a16="http://schemas.microsoft.com/office/drawing/2014/main" id="{5E69D7D8-09F6-4C51-943D-D240888F0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60550"/>
            <a:ext cx="7543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cs-CZ" altLang="cs-CZ" sz="100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03427" name="Text Box 3">
            <a:extLst>
              <a:ext uri="{FF2B5EF4-FFF2-40B4-BE49-F238E27FC236}">
                <a16:creationId xmlns:a16="http://schemas.microsoft.com/office/drawing/2014/main" id="{89E7CF51-3F26-467B-9550-570CF6E41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6157913"/>
            <a:ext cx="4267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cs-CZ" altLang="cs-CZ" sz="100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03428" name="Rectangle 5">
            <a:extLst>
              <a:ext uri="{FF2B5EF4-FFF2-40B4-BE49-F238E27FC236}">
                <a16:creationId xmlns:a16="http://schemas.microsoft.com/office/drawing/2014/main" id="{F494D9D9-7179-4C16-9447-956FCCCFC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60350"/>
            <a:ext cx="7197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Zlepšení nutričních vlastností (</a:t>
            </a:r>
            <a:r>
              <a:rPr lang="en-GB" altLang="cs-CZ" sz="2400" b="1">
                <a:latin typeface="Comic Sans MS" panose="030F0702030302020204" pitchFamily="66" charset="0"/>
              </a:rPr>
              <a:t>Biofortification</a:t>
            </a:r>
            <a:r>
              <a:rPr lang="cs-CZ" altLang="cs-CZ" sz="2400" b="1">
                <a:latin typeface="Comic Sans MS" panose="030F0702030302020204" pitchFamily="66" charset="0"/>
              </a:rPr>
              <a:t>)</a:t>
            </a:r>
            <a:r>
              <a:rPr lang="en-GB" altLang="cs-CZ" sz="2400" b="1">
                <a:latin typeface="Comic Sans MS" panose="030F0702030302020204" pitchFamily="66" charset="0"/>
              </a:rPr>
              <a:t> </a:t>
            </a:r>
            <a:endParaRPr lang="cs-CZ" altLang="cs-CZ" sz="2400" b="1">
              <a:latin typeface="Comic Sans MS" panose="030F0702030302020204" pitchFamily="66" charset="0"/>
            </a:endParaRPr>
          </a:p>
        </p:txBody>
      </p:sp>
      <p:sp>
        <p:nvSpPr>
          <p:cNvPr id="59397" name="Text Box 23">
            <a:extLst>
              <a:ext uri="{FF2B5EF4-FFF2-40B4-BE49-F238E27FC236}">
                <a16:creationId xmlns:a16="http://schemas.microsoft.com/office/drawing/2014/main" id="{076752F3-044E-459C-A53D-2BCF8F553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6488" y="407035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cs-CZ" sz="2400">
              <a:latin typeface="Times New Roman" panose="02020603050405020304" pitchFamily="18" charset="0"/>
            </a:endParaRPr>
          </a:p>
        </p:txBody>
      </p:sp>
      <p:sp>
        <p:nvSpPr>
          <p:cNvPr id="59398" name="Rectangle 24">
            <a:extLst>
              <a:ext uri="{FF2B5EF4-FFF2-40B4-BE49-F238E27FC236}">
                <a16:creationId xmlns:a16="http://schemas.microsoft.com/office/drawing/2014/main" id="{C75C0AFE-3E2E-4FAD-AA33-A2D512B02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3650" y="966788"/>
            <a:ext cx="33861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Golden rice - zlatá rýže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produkce </a:t>
            </a:r>
            <a:r>
              <a:rPr lang="cs-CZ" altLang="cs-CZ" sz="1800" b="1">
                <a:latin typeface="Comic Sans MS" panose="030F0702030302020204" pitchFamily="66" charset="0"/>
                <a:sym typeface="Symbol" panose="05050102010706020507" pitchFamily="18" charset="2"/>
              </a:rPr>
              <a:t>-karotenu </a:t>
            </a:r>
            <a:endParaRPr lang="en-GB" altLang="cs-CZ" sz="1800" b="1">
              <a:latin typeface="Comic Sans MS" panose="030F0702030302020204" pitchFamily="66" charset="0"/>
            </a:endParaRPr>
          </a:p>
        </p:txBody>
      </p:sp>
      <p:pic>
        <p:nvPicPr>
          <p:cNvPr id="59399" name="Picture 26" descr="http://upload.wikimedia.org/wikipedia/commons/2/29/Golden_Rice.jpg">
            <a:extLst>
              <a:ext uri="{FF2B5EF4-FFF2-40B4-BE49-F238E27FC236}">
                <a16:creationId xmlns:a16="http://schemas.microsoft.com/office/drawing/2014/main" id="{C64D74E6-C5B6-4F95-8AD7-5E5EF010C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55"/>
          <a:stretch>
            <a:fillRect/>
          </a:stretch>
        </p:blipFill>
        <p:spPr bwMode="auto">
          <a:xfrm>
            <a:off x="4933950" y="1697038"/>
            <a:ext cx="3497263" cy="26495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2" name="Picture 23">
            <a:extLst>
              <a:ext uri="{FF2B5EF4-FFF2-40B4-BE49-F238E27FC236}">
                <a16:creationId xmlns:a16="http://schemas.microsoft.com/office/drawing/2014/main" id="{24FB6497-A7B7-4C55-9BC0-EEC4AD102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687513"/>
            <a:ext cx="3751262" cy="1947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33" name="Obdélník 1">
            <a:extLst>
              <a:ext uri="{FF2B5EF4-FFF2-40B4-BE49-F238E27FC236}">
                <a16:creationId xmlns:a16="http://schemas.microsoft.com/office/drawing/2014/main" id="{8E374434-37E7-4C7E-BB0C-71DDC5F16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225550"/>
            <a:ext cx="24542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Nedostatek vitaminu A</a:t>
            </a:r>
            <a:endParaRPr lang="cs-CZ" altLang="cs-CZ" sz="1600">
              <a:latin typeface="Times New Roman" panose="02020603050405020304" pitchFamily="18" charset="0"/>
            </a:endParaRPr>
          </a:p>
        </p:txBody>
      </p:sp>
      <p:pic>
        <p:nvPicPr>
          <p:cNvPr id="59402" name="Obrázek 3">
            <a:extLst>
              <a:ext uri="{FF2B5EF4-FFF2-40B4-BE49-F238E27FC236}">
                <a16:creationId xmlns:a16="http://schemas.microsoft.com/office/drawing/2014/main" id="{53CF6EDB-B213-482A-8113-4D01EBA14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3609975"/>
            <a:ext cx="39385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Obrázek 1">
            <a:extLst>
              <a:ext uri="{FF2B5EF4-FFF2-40B4-BE49-F238E27FC236}">
                <a16:creationId xmlns:a16="http://schemas.microsoft.com/office/drawing/2014/main" id="{4D71A9C7-E38F-46BD-8851-86B0754D6A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4510088"/>
            <a:ext cx="272097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/>
      <p:bldP spid="5939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1" descr="http://www.worldatlas.com/text/dotclear.gif">
            <a:extLst>
              <a:ext uri="{FF2B5EF4-FFF2-40B4-BE49-F238E27FC236}">
                <a16:creationId xmlns:a16="http://schemas.microsoft.com/office/drawing/2014/main" id="{2663482E-145C-4252-963A-BDB5B8730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1163638"/>
            <a:ext cx="11112" cy="1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 Box 42">
            <a:extLst>
              <a:ext uri="{FF2B5EF4-FFF2-40B4-BE49-F238E27FC236}">
                <a16:creationId xmlns:a16="http://schemas.microsoft.com/office/drawing/2014/main" id="{0AC2B8D0-490D-4CC0-9AA3-9ACB21F9B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20663"/>
            <a:ext cx="4548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u="sng">
                <a:latin typeface="Comic Sans MS" panose="030F0702030302020204" pitchFamily="66" charset="0"/>
                <a:cs typeface="Arial" panose="020B0604020202020204" pitchFamily="34" charset="0"/>
              </a:rPr>
              <a:t>Rostlinné jedlé vakcíny</a:t>
            </a:r>
          </a:p>
        </p:txBody>
      </p:sp>
      <p:sp>
        <p:nvSpPr>
          <p:cNvPr id="105476" name="Rectangle 50">
            <a:extLst>
              <a:ext uri="{FF2B5EF4-FFF2-40B4-BE49-F238E27FC236}">
                <a16:creationId xmlns:a16="http://schemas.microsoft.com/office/drawing/2014/main" id="{597256F3-9B4E-4AE9-B044-FB33A039D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039813"/>
            <a:ext cx="375920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  <a:cs typeface="Arial" panose="020B0604020202020204" pitchFamily="34" charset="0"/>
              </a:rPr>
              <a:t>Orálně aplikovaný rostlinný materiál (GMO exprimující cílový </a:t>
            </a:r>
            <a:r>
              <a:rPr lang="cs-CZ" altLang="cs-CZ" sz="1600" b="1" u="sng">
                <a:latin typeface="Comic Sans MS" panose="030F0702030302020204" pitchFamily="66" charset="0"/>
                <a:cs typeface="Arial" panose="020B0604020202020204" pitchFamily="34" charset="0"/>
              </a:rPr>
              <a:t>antigen</a:t>
            </a:r>
            <a:r>
              <a:rPr lang="cs-CZ" altLang="cs-CZ" sz="1600" b="1">
                <a:latin typeface="Comic Sans MS" panose="030F0702030302020204" pitchFamily="66" charset="0"/>
                <a:cs typeface="Arial" panose="020B0604020202020204" pitchFamily="34" charset="0"/>
              </a:rPr>
              <a:t>)</a:t>
            </a:r>
          </a:p>
          <a:p>
            <a:pPr algn="just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cs-CZ" altLang="cs-CZ" sz="1600" b="1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  <a:cs typeface="Arial" panose="020B0604020202020204" pitchFamily="34" charset="0"/>
              </a:rPr>
              <a:t>imunitní odezva proti různým lidským a zvířecím onemocněním</a:t>
            </a:r>
            <a:endParaRPr lang="cs-CZ" altLang="cs-CZ" sz="160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grpSp>
        <p:nvGrpSpPr>
          <p:cNvPr id="105477" name="Group 10">
            <a:extLst>
              <a:ext uri="{FF2B5EF4-FFF2-40B4-BE49-F238E27FC236}">
                <a16:creationId xmlns:a16="http://schemas.microsoft.com/office/drawing/2014/main" id="{62C7E4D3-D40B-436D-8729-5C2DD0F1760E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704850"/>
            <a:ext cx="4295775" cy="2497138"/>
            <a:chOff x="2865" y="672"/>
            <a:chExt cx="2706" cy="1573"/>
          </a:xfrm>
        </p:grpSpPr>
        <p:grpSp>
          <p:nvGrpSpPr>
            <p:cNvPr id="105491" name="Skupina 21">
              <a:extLst>
                <a:ext uri="{FF2B5EF4-FFF2-40B4-BE49-F238E27FC236}">
                  <a16:creationId xmlns:a16="http://schemas.microsoft.com/office/drawing/2014/main" id="{C16BFE2B-4927-4D2A-92A6-6E9131163E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672"/>
              <a:ext cx="2691" cy="1488"/>
              <a:chOff x="571472" y="1411288"/>
              <a:chExt cx="7962900" cy="4460876"/>
            </a:xfrm>
          </p:grpSpPr>
          <p:sp>
            <p:nvSpPr>
              <p:cNvPr id="105493" name="Text Box 2">
                <a:extLst>
                  <a:ext uri="{FF2B5EF4-FFF2-40B4-BE49-F238E27FC236}">
                    <a16:creationId xmlns:a16="http://schemas.microsoft.com/office/drawing/2014/main" id="{6E5B89F8-E181-4A48-A664-5742BEFBE5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4726" y="1600157"/>
                <a:ext cx="3580494" cy="5230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en-GB" altLang="cs-CZ" sz="12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494" name="Text Box 5">
                <a:extLst>
                  <a:ext uri="{FF2B5EF4-FFF2-40B4-BE49-F238E27FC236}">
                    <a16:creationId xmlns:a16="http://schemas.microsoft.com/office/drawing/2014/main" id="{96F98382-41B1-46DF-9BF4-3B5B5FA283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9323" y="2637428"/>
                <a:ext cx="7542710" cy="9880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FontTx/>
                  <a:buNone/>
                </a:pPr>
                <a:endParaRPr lang="cs-CZ" altLang="cs-CZ" sz="1000"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cs-CZ" altLang="cs-CZ" sz="12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05495" name="Picture 12" descr="http://www.worldatlas.com/text/dotclear.gif">
                <a:extLst>
                  <a:ext uri="{FF2B5EF4-FFF2-40B4-BE49-F238E27FC236}">
                    <a16:creationId xmlns:a16="http://schemas.microsoft.com/office/drawing/2014/main" id="{376361CE-3718-43F4-8A9E-209BE3A75C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9313" y="1411288"/>
                <a:ext cx="11112" cy="11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496" name="Picture 19">
                <a:extLst>
                  <a:ext uri="{FF2B5EF4-FFF2-40B4-BE49-F238E27FC236}">
                    <a16:creationId xmlns:a16="http://schemas.microsoft.com/office/drawing/2014/main" id="{53674346-AD1D-4007-AFD5-BCEB473FB6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472" y="1428736"/>
                <a:ext cx="7962900" cy="2228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497" name="Picture 20">
                <a:extLst>
                  <a:ext uri="{FF2B5EF4-FFF2-40B4-BE49-F238E27FC236}">
                    <a16:creationId xmlns:a16="http://schemas.microsoft.com/office/drawing/2014/main" id="{149453BA-A611-43F8-AF8C-A16157E82E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472" y="3643314"/>
                <a:ext cx="7962900" cy="2228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5492" name="Rectangle 50">
              <a:extLst>
                <a:ext uri="{FF2B5EF4-FFF2-40B4-BE49-F238E27FC236}">
                  <a16:creationId xmlns:a16="http://schemas.microsoft.com/office/drawing/2014/main" id="{D58D7C99-6A32-4726-B4E8-2825E77DB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" y="2087"/>
              <a:ext cx="1260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25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900" b="1">
                  <a:latin typeface="Comic Sans MS" panose="030F0702030302020204" pitchFamily="66" charset="0"/>
                  <a:cs typeface="Arial" panose="020B0604020202020204" pitchFamily="34" charset="0"/>
                </a:rPr>
                <a:t>Kim a Yang 2010</a:t>
              </a:r>
              <a:endParaRPr lang="cs-CZ" altLang="cs-CZ" sz="90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sp>
        <p:nvSpPr>
          <p:cNvPr id="61446" name="Rectangle 18">
            <a:extLst>
              <a:ext uri="{FF2B5EF4-FFF2-40B4-BE49-F238E27FC236}">
                <a16:creationId xmlns:a16="http://schemas.microsoft.com/office/drawing/2014/main" id="{53683748-D72C-4A73-8915-5957C2B17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357563"/>
            <a:ext cx="977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u="sng">
                <a:latin typeface="Comic Sans MS" panose="030F0702030302020204" pitchFamily="66" charset="0"/>
                <a:cs typeface="Arial" panose="020B0604020202020204" pitchFamily="34" charset="0"/>
              </a:rPr>
              <a:t>Výhody:</a:t>
            </a:r>
          </a:p>
        </p:txBody>
      </p:sp>
      <p:grpSp>
        <p:nvGrpSpPr>
          <p:cNvPr id="61447" name="Group 19">
            <a:extLst>
              <a:ext uri="{FF2B5EF4-FFF2-40B4-BE49-F238E27FC236}">
                <a16:creationId xmlns:a16="http://schemas.microsoft.com/office/drawing/2014/main" id="{FC46A803-8D2C-475A-A7FE-C1CAF6977CCD}"/>
              </a:ext>
            </a:extLst>
          </p:cNvPr>
          <p:cNvGrpSpPr>
            <a:grpSpLocks/>
          </p:cNvGrpSpPr>
          <p:nvPr/>
        </p:nvGrpSpPr>
        <p:grpSpPr bwMode="auto">
          <a:xfrm>
            <a:off x="260350" y="3754438"/>
            <a:ext cx="8883650" cy="374650"/>
            <a:chOff x="480" y="2592"/>
            <a:chExt cx="5596" cy="236"/>
          </a:xfrm>
        </p:grpSpPr>
        <p:sp>
          <p:nvSpPr>
            <p:cNvPr id="105489" name="Rectangle 20">
              <a:extLst>
                <a:ext uri="{FF2B5EF4-FFF2-40B4-BE49-F238E27FC236}">
                  <a16:creationId xmlns:a16="http://schemas.microsoft.com/office/drawing/2014/main" id="{D6AD6C44-A801-4294-A584-0A8A3FB15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2592"/>
              <a:ext cx="5452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25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latin typeface="Comic Sans MS" panose="030F0702030302020204" pitchFamily="66" charset="0"/>
                  <a:cs typeface="Arial" panose="020B0604020202020204" pitchFamily="34" charset="0"/>
                </a:rPr>
                <a:t>obdoba rekombinantních vakcín – jednoduchá příprava a vysoká bezpečnost, levnější </a:t>
              </a:r>
            </a:p>
          </p:txBody>
        </p:sp>
        <p:sp>
          <p:nvSpPr>
            <p:cNvPr id="105490" name="Oval 21">
              <a:extLst>
                <a:ext uri="{FF2B5EF4-FFF2-40B4-BE49-F238E27FC236}">
                  <a16:creationId xmlns:a16="http://schemas.microsoft.com/office/drawing/2014/main" id="{4CC16DB5-91A4-4D7D-B65C-0562D790F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26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1448" name="Group 22">
            <a:extLst>
              <a:ext uri="{FF2B5EF4-FFF2-40B4-BE49-F238E27FC236}">
                <a16:creationId xmlns:a16="http://schemas.microsoft.com/office/drawing/2014/main" id="{64A6AFFC-2457-405C-B637-D8F38B90FBDC}"/>
              </a:ext>
            </a:extLst>
          </p:cNvPr>
          <p:cNvGrpSpPr>
            <a:grpSpLocks/>
          </p:cNvGrpSpPr>
          <p:nvPr/>
        </p:nvGrpSpPr>
        <p:grpSpPr bwMode="auto">
          <a:xfrm>
            <a:off x="260350" y="4287838"/>
            <a:ext cx="8496300" cy="338137"/>
            <a:chOff x="480" y="2880"/>
            <a:chExt cx="4944" cy="213"/>
          </a:xfrm>
        </p:grpSpPr>
        <p:sp>
          <p:nvSpPr>
            <p:cNvPr id="105487" name="Rectangle 23">
              <a:extLst>
                <a:ext uri="{FF2B5EF4-FFF2-40B4-BE49-F238E27FC236}">
                  <a16:creationId xmlns:a16="http://schemas.microsoft.com/office/drawing/2014/main" id="{DC01246D-2F31-408E-9178-D405CCBA2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2880"/>
              <a:ext cx="480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81000" indent="-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latin typeface="Comic Sans MS" panose="030F0702030302020204" pitchFamily="66" charset="0"/>
                  <a:cs typeface="Arial" panose="020B0604020202020204" pitchFamily="34" charset="0"/>
                </a:rPr>
                <a:t>Snadná aplikace (</a:t>
              </a:r>
              <a:r>
                <a:rPr lang="cs-CZ" altLang="cs-CZ" sz="1600" b="1">
                  <a:latin typeface="Comic Sans MS" panose="030F0702030302020204" pitchFamily="66" charset="0"/>
                </a:rPr>
                <a:t>děti</a:t>
              </a:r>
              <a:r>
                <a:rPr lang="cs-CZ" altLang="cs-CZ" sz="1600" b="1">
                  <a:latin typeface="Comic Sans MS" panose="030F0702030302020204" pitchFamily="66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05488" name="Oval 24">
              <a:extLst>
                <a:ext uri="{FF2B5EF4-FFF2-40B4-BE49-F238E27FC236}">
                  <a16:creationId xmlns:a16="http://schemas.microsoft.com/office/drawing/2014/main" id="{C4B49827-8E1F-4BD7-8585-D37FBE79A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292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1449" name="Group 25">
            <a:extLst>
              <a:ext uri="{FF2B5EF4-FFF2-40B4-BE49-F238E27FC236}">
                <a16:creationId xmlns:a16="http://schemas.microsoft.com/office/drawing/2014/main" id="{80792344-FD4B-4179-A9F6-ED4BFFB1D02D}"/>
              </a:ext>
            </a:extLst>
          </p:cNvPr>
          <p:cNvGrpSpPr>
            <a:grpSpLocks/>
          </p:cNvGrpSpPr>
          <p:nvPr/>
        </p:nvGrpSpPr>
        <p:grpSpPr bwMode="auto">
          <a:xfrm>
            <a:off x="260350" y="4897438"/>
            <a:ext cx="3416300" cy="338137"/>
            <a:chOff x="480" y="3264"/>
            <a:chExt cx="2152" cy="213"/>
          </a:xfrm>
        </p:grpSpPr>
        <p:sp>
          <p:nvSpPr>
            <p:cNvPr id="105485" name="Rectangle 26">
              <a:extLst>
                <a:ext uri="{FF2B5EF4-FFF2-40B4-BE49-F238E27FC236}">
                  <a16:creationId xmlns:a16="http://schemas.microsoft.com/office/drawing/2014/main" id="{ECAAA129-5B82-478F-9AA2-693045717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3264"/>
              <a:ext cx="20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latin typeface="Comic Sans MS" panose="030F0702030302020204" pitchFamily="66" charset="0"/>
                  <a:cs typeface="Arial" panose="020B0604020202020204" pitchFamily="34" charset="0"/>
                </a:rPr>
                <a:t>Snadný transport a skladování</a:t>
              </a:r>
            </a:p>
          </p:txBody>
        </p:sp>
        <p:sp>
          <p:nvSpPr>
            <p:cNvPr id="105486" name="Oval 27">
              <a:extLst>
                <a:ext uri="{FF2B5EF4-FFF2-40B4-BE49-F238E27FC236}">
                  <a16:creationId xmlns:a16="http://schemas.microsoft.com/office/drawing/2014/main" id="{31236E1D-EE78-412A-94EE-95A35C600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331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1450" name="Group 28">
            <a:extLst>
              <a:ext uri="{FF2B5EF4-FFF2-40B4-BE49-F238E27FC236}">
                <a16:creationId xmlns:a16="http://schemas.microsoft.com/office/drawing/2014/main" id="{0366E98E-6A4E-4179-99B8-7911FD348BF6}"/>
              </a:ext>
            </a:extLst>
          </p:cNvPr>
          <p:cNvGrpSpPr>
            <a:grpSpLocks/>
          </p:cNvGrpSpPr>
          <p:nvPr/>
        </p:nvGrpSpPr>
        <p:grpSpPr bwMode="auto">
          <a:xfrm>
            <a:off x="260350" y="5430838"/>
            <a:ext cx="3992563" cy="373062"/>
            <a:chOff x="480" y="3552"/>
            <a:chExt cx="2515" cy="235"/>
          </a:xfrm>
        </p:grpSpPr>
        <p:sp>
          <p:nvSpPr>
            <p:cNvPr id="105483" name="Rectangle 29">
              <a:extLst>
                <a:ext uri="{FF2B5EF4-FFF2-40B4-BE49-F238E27FC236}">
                  <a16:creationId xmlns:a16="http://schemas.microsoft.com/office/drawing/2014/main" id="{DDADB3E4-5274-4BEA-A89F-4089D6EBB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3552"/>
              <a:ext cx="2371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25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latin typeface="Comic Sans MS" panose="030F0702030302020204" pitchFamily="66" charset="0"/>
                  <a:cs typeface="Arial" panose="020B0604020202020204" pitchFamily="34" charset="0"/>
                  <a:sym typeface="Symbol" panose="05050102010706020507" pitchFamily="18" charset="2"/>
                </a:rPr>
                <a:t> rizika kontaminace toxiny, infekcí</a:t>
              </a:r>
              <a:endParaRPr lang="cs-CZ" altLang="cs-CZ" sz="1600" b="1">
                <a:latin typeface="Comic Sans MS" panose="030F0702030302020204" pitchFamily="66" charset="0"/>
              </a:endParaRPr>
            </a:p>
          </p:txBody>
        </p:sp>
        <p:sp>
          <p:nvSpPr>
            <p:cNvPr id="105484" name="Oval 30">
              <a:extLst>
                <a:ext uri="{FF2B5EF4-FFF2-40B4-BE49-F238E27FC236}">
                  <a16:creationId xmlns:a16="http://schemas.microsoft.com/office/drawing/2014/main" id="{F836B4AD-4AFF-47CE-AC90-F8800CA1D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3600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Obdélník 4">
            <a:extLst>
              <a:ext uri="{FF2B5EF4-FFF2-40B4-BE49-F238E27FC236}">
                <a16:creationId xmlns:a16="http://schemas.microsoft.com/office/drawing/2014/main" id="{6C117D19-BB49-4242-8D89-527E72FBE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836613"/>
            <a:ext cx="4775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  <a:cs typeface="Arial" panose="020B0604020202020204" pitchFamily="34" charset="0"/>
              </a:rPr>
              <a:t>Současný stav vývoje jedlých vakcín </a:t>
            </a:r>
            <a:endParaRPr lang="en-GB" altLang="cs-CZ" sz="2000">
              <a:latin typeface="Times New Roman" panose="02020603050405020304" pitchFamily="18" charset="0"/>
            </a:endParaRPr>
          </a:p>
        </p:txBody>
      </p:sp>
      <p:sp>
        <p:nvSpPr>
          <p:cNvPr id="107523" name="Obdélník 5">
            <a:extLst>
              <a:ext uri="{FF2B5EF4-FFF2-40B4-BE49-F238E27FC236}">
                <a16:creationId xmlns:a16="http://schemas.microsoft.com/office/drawing/2014/main" id="{FFA1CB51-C7EC-4639-87A8-2FEF4510C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138" y="6197600"/>
            <a:ext cx="16144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1">
                <a:latin typeface="Comic Sans MS" panose="030F0702030302020204" pitchFamily="66" charset="0"/>
                <a:cs typeface="Arial" panose="020B0604020202020204" pitchFamily="34" charset="0"/>
              </a:rPr>
              <a:t>Criscuolo et al., 2019 </a:t>
            </a:r>
          </a:p>
        </p:txBody>
      </p:sp>
      <p:grpSp>
        <p:nvGrpSpPr>
          <p:cNvPr id="107524" name="Skupina 7">
            <a:extLst>
              <a:ext uri="{FF2B5EF4-FFF2-40B4-BE49-F238E27FC236}">
                <a16:creationId xmlns:a16="http://schemas.microsoft.com/office/drawing/2014/main" id="{0C95DB51-9FDB-4496-A626-726E25C85BE1}"/>
              </a:ext>
            </a:extLst>
          </p:cNvPr>
          <p:cNvGrpSpPr>
            <a:grpSpLocks/>
          </p:cNvGrpSpPr>
          <p:nvPr/>
        </p:nvGrpSpPr>
        <p:grpSpPr bwMode="auto">
          <a:xfrm>
            <a:off x="592138" y="1517650"/>
            <a:ext cx="7366000" cy="3602038"/>
            <a:chOff x="827584" y="2203360"/>
            <a:chExt cx="7293828" cy="3601904"/>
          </a:xfrm>
        </p:grpSpPr>
        <p:pic>
          <p:nvPicPr>
            <p:cNvPr id="107525" name="Obrázek 1">
              <a:extLst>
                <a:ext uri="{FF2B5EF4-FFF2-40B4-BE49-F238E27FC236}">
                  <a16:creationId xmlns:a16="http://schemas.microsoft.com/office/drawing/2014/main" id="{EEBA1003-347E-4A5B-9256-548C753A5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87" t="22762" r="27551" b="13829"/>
            <a:stretch>
              <a:fillRect/>
            </a:stretch>
          </p:blipFill>
          <p:spPr bwMode="auto">
            <a:xfrm>
              <a:off x="827584" y="2996952"/>
              <a:ext cx="7272808" cy="28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26" name="Obrázek 6">
              <a:extLst>
                <a:ext uri="{FF2B5EF4-FFF2-40B4-BE49-F238E27FC236}">
                  <a16:creationId xmlns:a16="http://schemas.microsoft.com/office/drawing/2014/main" id="{37B6DA49-D29C-425E-AB30-1DAD03EFB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612" y="2203360"/>
              <a:ext cx="7200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5">
            <a:extLst>
              <a:ext uri="{FF2B5EF4-FFF2-40B4-BE49-F238E27FC236}">
                <a16:creationId xmlns:a16="http://schemas.microsoft.com/office/drawing/2014/main" id="{5CA23B09-9163-4C04-AEE0-DE9211DC2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138" y="66675"/>
            <a:ext cx="6383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Rostliny jako moderní obnovitelné zdroje</a:t>
            </a:r>
          </a:p>
        </p:txBody>
      </p:sp>
      <p:sp>
        <p:nvSpPr>
          <p:cNvPr id="109571" name="Text Box 2">
            <a:extLst>
              <a:ext uri="{FF2B5EF4-FFF2-40B4-BE49-F238E27FC236}">
                <a16:creationId xmlns:a16="http://schemas.microsoft.com/office/drawing/2014/main" id="{5C2905A9-0E74-4488-AF9F-BAC6003D6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1325563"/>
            <a:ext cx="3581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cs-CZ" sz="12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9572" name="Text Box 5">
            <a:extLst>
              <a:ext uri="{FF2B5EF4-FFF2-40B4-BE49-F238E27FC236}">
                <a16:creationId xmlns:a16="http://schemas.microsoft.com/office/drawing/2014/main" id="{90FBFBA9-ABE0-486E-A860-47D2E81BD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2362200"/>
            <a:ext cx="7543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cs-CZ" altLang="cs-CZ" sz="100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2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9573" name="Picture 12" descr="http://www.worldatlas.com/text/dotclear.gif">
            <a:extLst>
              <a:ext uri="{FF2B5EF4-FFF2-40B4-BE49-F238E27FC236}">
                <a16:creationId xmlns:a16="http://schemas.microsoft.com/office/drawing/2014/main" id="{76A33728-0C32-4787-A114-31A721662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1136650"/>
            <a:ext cx="11113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31" descr="http://www.worldatlas.com/text/dotclear.gif">
            <a:extLst>
              <a:ext uri="{FF2B5EF4-FFF2-40B4-BE49-F238E27FC236}">
                <a16:creationId xmlns:a16="http://schemas.microsoft.com/office/drawing/2014/main" id="{26F0FDA8-FC23-4CB0-8BE0-337BF77D7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5" y="960438"/>
            <a:ext cx="11113" cy="1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2">
            <a:extLst>
              <a:ext uri="{FF2B5EF4-FFF2-40B4-BE49-F238E27FC236}">
                <a16:creationId xmlns:a16="http://schemas.microsoft.com/office/drawing/2014/main" id="{DA720C02-9436-404B-A38E-B379058C5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560388"/>
            <a:ext cx="5470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000" b="1" dirty="0" err="1">
                <a:latin typeface="Comic Sans MS" pitchFamily="66" charset="0"/>
                <a:cs typeface="Arial" pitchFamily="34" charset="0"/>
              </a:rPr>
              <a:t>Biodegradovatelné</a:t>
            </a: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pitchFamily="34" charset="0"/>
              </a:rPr>
              <a:t> </a:t>
            </a:r>
            <a:r>
              <a:rPr lang="cs-CZ" sz="2000" b="1" dirty="0">
                <a:latin typeface="Comic Sans MS" pitchFamily="66" charset="0"/>
                <a:cs typeface="Arial" pitchFamily="34" charset="0"/>
              </a:rPr>
              <a:t>plasty</a:t>
            </a:r>
          </a:p>
        </p:txBody>
      </p:sp>
      <p:sp>
        <p:nvSpPr>
          <p:cNvPr id="109576" name="Rectangle 50">
            <a:extLst>
              <a:ext uri="{FF2B5EF4-FFF2-40B4-BE49-F238E27FC236}">
                <a16:creationId xmlns:a16="http://schemas.microsoft.com/office/drawing/2014/main" id="{0E0FC93C-B97A-488D-B0D1-B66DDC032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63" y="1119188"/>
            <a:ext cx="47244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  <a:cs typeface="Arial" panose="020B0604020202020204" pitchFamily="34" charset="0"/>
              </a:rPr>
              <a:t>Nárůst spotřeby plastů</a:t>
            </a:r>
            <a:endParaRPr lang="cs-CZ" altLang="cs-CZ" sz="160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9577" name="Rectangle 50">
            <a:extLst>
              <a:ext uri="{FF2B5EF4-FFF2-40B4-BE49-F238E27FC236}">
                <a16:creationId xmlns:a16="http://schemas.microsoft.com/office/drawing/2014/main" id="{983115CC-99E7-4EAE-8475-7541A5458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1525" y="1481138"/>
            <a:ext cx="16176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en-GB" altLang="cs-CZ" sz="90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9578" name="Rectangle 50">
            <a:extLst>
              <a:ext uri="{FF2B5EF4-FFF2-40B4-BE49-F238E27FC236}">
                <a16:creationId xmlns:a16="http://schemas.microsoft.com/office/drawing/2014/main" id="{EF2B386E-7BBD-440D-8855-FB8D7D48F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9438" y="1433513"/>
            <a:ext cx="44513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  <a:cs typeface="Arial" panose="020B0604020202020204" pitchFamily="34" charset="0"/>
              </a:rPr>
              <a:t>globální regenerační kapacita biosféry nedostačuje pokrýt spotřebu naší společnosti (neobnovitelné zdroje energie)</a:t>
            </a:r>
            <a:endParaRPr lang="cs-CZ" altLang="cs-CZ" sz="160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3499" name="Rectangle 50">
            <a:extLst>
              <a:ext uri="{FF2B5EF4-FFF2-40B4-BE49-F238E27FC236}">
                <a16:creationId xmlns:a16="http://schemas.microsoft.com/office/drawing/2014/main" id="{FEF92017-00DB-4C75-B62A-5F427A0E6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" y="4429125"/>
            <a:ext cx="3463925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Plasty kompletně rozložitelné působením přirozeně se vyskytujících mikroorganismů</a:t>
            </a:r>
            <a:endParaRPr lang="cs-CZ" altLang="cs-CZ" sz="16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63500" name="Picture 1024">
            <a:extLst>
              <a:ext uri="{FF2B5EF4-FFF2-40B4-BE49-F238E27FC236}">
                <a16:creationId xmlns:a16="http://schemas.microsoft.com/office/drawing/2014/main" id="{2B81B52B-6056-49D2-94C6-2CCD75EF0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2436948"/>
            <a:ext cx="2075904" cy="318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1" name="Rectangle 50">
            <a:extLst>
              <a:ext uri="{FF2B5EF4-FFF2-40B4-BE49-F238E27FC236}">
                <a16:creationId xmlns:a16="http://schemas.microsoft.com/office/drawing/2014/main" id="{E6596509-E5F5-4B84-9C8E-03A5A428A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7191" y="5805264"/>
            <a:ext cx="172878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Comic Sans MS" panose="030F0702030302020204" pitchFamily="66" charset="0"/>
                <a:cs typeface="Arial" panose="020B0604020202020204" pitchFamily="34" charset="0"/>
              </a:rPr>
              <a:t>Označení </a:t>
            </a:r>
            <a:r>
              <a:rPr lang="cs-CZ" altLang="cs-CZ" sz="12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biodegradovatelných</a:t>
            </a:r>
            <a:r>
              <a:rPr lang="cs-CZ" altLang="cs-CZ" sz="1200" b="1" dirty="0">
                <a:latin typeface="Comic Sans MS" panose="030F0702030302020204" pitchFamily="66" charset="0"/>
                <a:cs typeface="Arial" panose="020B0604020202020204" pitchFamily="34" charset="0"/>
              </a:rPr>
              <a:t> plastů</a:t>
            </a:r>
            <a:r>
              <a:rPr lang="cs-CZ" altLang="cs-CZ" sz="1200" b="1" dirty="0">
                <a:latin typeface="Comic Sans MS" panose="030F0702030302020204" pitchFamily="66" charset="0"/>
              </a:rPr>
              <a:t>. </a:t>
            </a:r>
            <a:endParaRPr lang="cs-CZ" altLang="cs-CZ" sz="12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09583" name="Picture 24">
            <a:extLst>
              <a:ext uri="{FF2B5EF4-FFF2-40B4-BE49-F238E27FC236}">
                <a16:creationId xmlns:a16="http://schemas.microsoft.com/office/drawing/2014/main" id="{069AB7F1-77CD-4591-8808-25582A394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766816"/>
            <a:ext cx="3852863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9" grpId="0"/>
      <p:bldP spid="6350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Obdélník 2">
            <a:extLst>
              <a:ext uri="{FF2B5EF4-FFF2-40B4-BE49-F238E27FC236}">
                <a16:creationId xmlns:a16="http://schemas.microsoft.com/office/drawing/2014/main" id="{4717A4C6-37E3-4BB0-A1FE-79C384B77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7200" y="1684338"/>
            <a:ext cx="2181225" cy="7080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latin typeface="Comic Sans MS" panose="030F0702030302020204" pitchFamily="66" charset="0"/>
                <a:cs typeface="Arial" panose="020B0604020202020204" pitchFamily="34" charset="0"/>
              </a:rPr>
              <a:t>9th European Bioplastics Conference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latin typeface="Comic Sans MS" panose="030F0702030302020204" pitchFamily="66" charset="0"/>
                <a:cs typeface="Arial" panose="020B0604020202020204" pitchFamily="34" charset="0"/>
              </a:rPr>
              <a:t>December 2014, Brussels Belgium </a:t>
            </a:r>
          </a:p>
        </p:txBody>
      </p:sp>
      <p:grpSp>
        <p:nvGrpSpPr>
          <p:cNvPr id="111619" name="Skupina 22">
            <a:extLst>
              <a:ext uri="{FF2B5EF4-FFF2-40B4-BE49-F238E27FC236}">
                <a16:creationId xmlns:a16="http://schemas.microsoft.com/office/drawing/2014/main" id="{37AB9D82-4A8D-45B9-855B-E3398C141587}"/>
              </a:ext>
            </a:extLst>
          </p:cNvPr>
          <p:cNvGrpSpPr>
            <a:grpSpLocks/>
          </p:cNvGrpSpPr>
          <p:nvPr/>
        </p:nvGrpSpPr>
        <p:grpSpPr bwMode="auto">
          <a:xfrm>
            <a:off x="196850" y="3278972"/>
            <a:ext cx="4375150" cy="3438525"/>
            <a:chOff x="282334" y="3370109"/>
            <a:chExt cx="3991868" cy="2664296"/>
          </a:xfrm>
        </p:grpSpPr>
        <p:grpSp>
          <p:nvGrpSpPr>
            <p:cNvPr id="111628" name="Skupina 19">
              <a:extLst>
                <a:ext uri="{FF2B5EF4-FFF2-40B4-BE49-F238E27FC236}">
                  <a16:creationId xmlns:a16="http://schemas.microsoft.com/office/drawing/2014/main" id="{9EE15AA8-18EB-44B2-BE8B-B125A96F98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100" y="3396770"/>
              <a:ext cx="3982102" cy="2637635"/>
              <a:chOff x="292100" y="3396770"/>
              <a:chExt cx="3982102" cy="2637635"/>
            </a:xfrm>
          </p:grpSpPr>
          <p:grpSp>
            <p:nvGrpSpPr>
              <p:cNvPr id="111630" name="Skupina 7">
                <a:extLst>
                  <a:ext uri="{FF2B5EF4-FFF2-40B4-BE49-F238E27FC236}">
                    <a16:creationId xmlns:a16="http://schemas.microsoft.com/office/drawing/2014/main" id="{177CA14E-C6F8-4B6E-96D0-C8646543E2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7806" y="3629416"/>
                <a:ext cx="2448644" cy="2172345"/>
                <a:chOff x="870197" y="3344863"/>
                <a:chExt cx="3053731" cy="2975900"/>
              </a:xfrm>
            </p:grpSpPr>
            <p:pic>
              <p:nvPicPr>
                <p:cNvPr id="111634" name="Obrázek 4">
                  <a:extLst>
                    <a:ext uri="{FF2B5EF4-FFF2-40B4-BE49-F238E27FC236}">
                      <a16:creationId xmlns:a16="http://schemas.microsoft.com/office/drawing/2014/main" id="{148F6152-54B9-49FC-9C06-11980DAF76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0197" y="3344863"/>
                  <a:ext cx="3053731" cy="2975899"/>
                </a:xfrm>
                <a:prstGeom prst="rect">
                  <a:avLst/>
                </a:prstGeom>
                <a:noFill/>
                <a:ln w="28575">
                  <a:solidFill>
                    <a:schemeClr val="accent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1635" name="Skupina 5">
                  <a:extLst>
                    <a:ext uri="{FF2B5EF4-FFF2-40B4-BE49-F238E27FC236}">
                      <a16:creationId xmlns:a16="http://schemas.microsoft.com/office/drawing/2014/main" id="{66B10B14-F530-4D66-9211-C734A4E4D90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70197" y="3344863"/>
                  <a:ext cx="3053729" cy="2975900"/>
                  <a:chOff x="927896" y="3344863"/>
                  <a:chExt cx="2996031" cy="2975900"/>
                </a:xfrm>
              </p:grpSpPr>
              <p:pic>
                <p:nvPicPr>
                  <p:cNvPr id="111636" name="Picture 15">
                    <a:extLst>
                      <a:ext uri="{FF2B5EF4-FFF2-40B4-BE49-F238E27FC236}">
                        <a16:creationId xmlns:a16="http://schemas.microsoft.com/office/drawing/2014/main" id="{848CE963-98E8-491F-B6FD-7BB43788219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27896" y="3344863"/>
                    <a:ext cx="2996031" cy="29759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4" name="Ovál 13">
                    <a:extLst>
                      <a:ext uri="{FF2B5EF4-FFF2-40B4-BE49-F238E27FC236}">
                        <a16:creationId xmlns:a16="http://schemas.microsoft.com/office/drawing/2014/main" id="{C13138BE-9F13-40DC-8083-473AC3E74FA3}"/>
                      </a:ext>
                    </a:extLst>
                  </p:cNvPr>
                  <p:cNvSpPr/>
                  <p:nvPr/>
                </p:nvSpPr>
                <p:spPr>
                  <a:xfrm>
                    <a:off x="979407" y="3399104"/>
                    <a:ext cx="147095" cy="1415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s-CZ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" name="Obdélník 14">
                    <a:extLst>
                      <a:ext uri="{FF2B5EF4-FFF2-40B4-BE49-F238E27FC236}">
                        <a16:creationId xmlns:a16="http://schemas.microsoft.com/office/drawing/2014/main" id="{FE74EF2E-8EC4-467D-B8BA-B612FAF583F4}"/>
                      </a:ext>
                    </a:extLst>
                  </p:cNvPr>
                  <p:cNvSpPr/>
                  <p:nvPr/>
                </p:nvSpPr>
                <p:spPr>
                  <a:xfrm>
                    <a:off x="3492417" y="3399104"/>
                    <a:ext cx="435966" cy="14154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s-CZ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" name="Obdélník 15">
                    <a:extLst>
                      <a:ext uri="{FF2B5EF4-FFF2-40B4-BE49-F238E27FC236}">
                        <a16:creationId xmlns:a16="http://schemas.microsoft.com/office/drawing/2014/main" id="{294AB527-2D29-40D3-A7AE-19BC1EA44773}"/>
                      </a:ext>
                    </a:extLst>
                  </p:cNvPr>
                  <p:cNvSpPr/>
                  <p:nvPr/>
                </p:nvSpPr>
                <p:spPr>
                  <a:xfrm>
                    <a:off x="933329" y="6236733"/>
                    <a:ext cx="434195" cy="7414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s-CZ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pic>
            <p:nvPicPr>
              <p:cNvPr id="111631" name="Obrázek 16">
                <a:extLst>
                  <a:ext uri="{FF2B5EF4-FFF2-40B4-BE49-F238E27FC236}">
                    <a16:creationId xmlns:a16="http://schemas.microsoft.com/office/drawing/2014/main" id="{D25A390B-9EEC-4835-BFA0-B2B9FAFFA6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71" r="11545"/>
              <a:stretch>
                <a:fillRect/>
              </a:stretch>
            </p:blipFill>
            <p:spPr bwMode="auto">
              <a:xfrm>
                <a:off x="292100" y="3396770"/>
                <a:ext cx="3982102" cy="2637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Obdélník 8">
                <a:extLst>
                  <a:ext uri="{FF2B5EF4-FFF2-40B4-BE49-F238E27FC236}">
                    <a16:creationId xmlns:a16="http://schemas.microsoft.com/office/drawing/2014/main" id="{4ED8FCA8-156D-4AB3-B038-0FFABA5D181B}"/>
                  </a:ext>
                </a:extLst>
              </p:cNvPr>
              <p:cNvSpPr/>
              <p:nvPr/>
            </p:nvSpPr>
            <p:spPr>
              <a:xfrm>
                <a:off x="1777112" y="5912629"/>
                <a:ext cx="2497090" cy="1045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schemeClr val="tx1"/>
                  </a:solidFill>
                </a:endParaRPr>
              </a:p>
            </p:txBody>
          </p:sp>
          <p:sp>
            <p:nvSpPr>
              <p:cNvPr id="111633" name="TextovéPole 18">
                <a:extLst>
                  <a:ext uri="{FF2B5EF4-FFF2-40B4-BE49-F238E27FC236}">
                    <a16:creationId xmlns:a16="http://schemas.microsoft.com/office/drawing/2014/main" id="{D603052A-5691-42EA-B644-B587AC0C3C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6124" y="3466501"/>
                <a:ext cx="40666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800" b="1">
                    <a:latin typeface="Times New Roman" panose="02020603050405020304" pitchFamily="18" charset="0"/>
                  </a:rPr>
                  <a:t>in %</a:t>
                </a:r>
              </a:p>
            </p:txBody>
          </p:sp>
        </p:grp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B23B1CB4-3090-4433-BF07-82D91BD9057F}"/>
                </a:ext>
              </a:extLst>
            </p:cNvPr>
            <p:cNvSpPr/>
            <p:nvPr/>
          </p:nvSpPr>
          <p:spPr>
            <a:xfrm>
              <a:off x="282334" y="3370109"/>
              <a:ext cx="3991868" cy="266429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chemeClr val="tx1"/>
                </a:solidFill>
              </a:endParaRPr>
            </a:p>
          </p:txBody>
        </p:sp>
      </p:grpSp>
      <p:pic>
        <p:nvPicPr>
          <p:cNvPr id="111620" name="Picture 14">
            <a:extLst>
              <a:ext uri="{FF2B5EF4-FFF2-40B4-BE49-F238E27FC236}">
                <a16:creationId xmlns:a16="http://schemas.microsoft.com/office/drawing/2014/main" id="{797FEE7F-85E7-47F1-972F-ED927EF6E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2455863"/>
            <a:ext cx="4198938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1621" name="Skupina 17">
            <a:extLst>
              <a:ext uri="{FF2B5EF4-FFF2-40B4-BE49-F238E27FC236}">
                <a16:creationId xmlns:a16="http://schemas.microsoft.com/office/drawing/2014/main" id="{F57C2ECE-2EF0-4596-8C12-555415B344EC}"/>
              </a:ext>
            </a:extLst>
          </p:cNvPr>
          <p:cNvGrpSpPr>
            <a:grpSpLocks/>
          </p:cNvGrpSpPr>
          <p:nvPr/>
        </p:nvGrpSpPr>
        <p:grpSpPr bwMode="auto">
          <a:xfrm>
            <a:off x="4862513" y="2509838"/>
            <a:ext cx="4156075" cy="3608387"/>
            <a:chOff x="4231084" y="3054350"/>
            <a:chExt cx="3988300" cy="3429937"/>
          </a:xfrm>
        </p:grpSpPr>
        <p:pic>
          <p:nvPicPr>
            <p:cNvPr id="111624" name="Obrázek 2" descr="Obsah obrázku tabulka&#10;&#10;Popis byl vytvořen automaticky">
              <a:extLst>
                <a:ext uri="{FF2B5EF4-FFF2-40B4-BE49-F238E27FC236}">
                  <a16:creationId xmlns:a16="http://schemas.microsoft.com/office/drawing/2014/main" id="{E67B2904-3664-4223-B3D9-AF954D8389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1084" y="3054350"/>
              <a:ext cx="3988300" cy="3429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1625" name="Skupina 2">
              <a:extLst>
                <a:ext uri="{FF2B5EF4-FFF2-40B4-BE49-F238E27FC236}">
                  <a16:creationId xmlns:a16="http://schemas.microsoft.com/office/drawing/2014/main" id="{6F8A5C4D-6073-48E8-B2A8-3B1D3526C6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95630" y="3344863"/>
              <a:ext cx="2160203" cy="438833"/>
              <a:chOff x="6563781" y="1745020"/>
              <a:chExt cx="2160203" cy="438833"/>
            </a:xfrm>
          </p:grpSpPr>
          <p:cxnSp>
            <p:nvCxnSpPr>
              <p:cNvPr id="21" name="Přímá spojnice 20">
                <a:extLst>
                  <a:ext uri="{FF2B5EF4-FFF2-40B4-BE49-F238E27FC236}">
                    <a16:creationId xmlns:a16="http://schemas.microsoft.com/office/drawing/2014/main" id="{93314791-8FBA-405D-B2C0-363D522519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63782" y="1931348"/>
                <a:ext cx="2160202" cy="0"/>
              </a:xfrm>
              <a:prstGeom prst="line">
                <a:avLst/>
              </a:prstGeom>
              <a:ln>
                <a:solidFill>
                  <a:srgbClr val="33CCFF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627" name="TextovéPole 9">
                <a:extLst>
                  <a:ext uri="{FF2B5EF4-FFF2-40B4-BE49-F238E27FC236}">
                    <a16:creationId xmlns:a16="http://schemas.microsoft.com/office/drawing/2014/main" id="{85A0F892-88FA-4AFD-94FA-C6BB9DF36C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57852" y="1745020"/>
                <a:ext cx="758825" cy="438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200">
                    <a:latin typeface="Comic Sans MS" panose="030F0702030302020204" pitchFamily="66" charset="0"/>
                  </a:rPr>
                  <a:t>Odhad</a:t>
                </a:r>
                <a:r>
                  <a:rPr lang="cs-CZ" altLang="cs-CZ" sz="2400">
                    <a:latin typeface="Times New Roman" panose="02020603050405020304" pitchFamily="18" charset="0"/>
                  </a:rPr>
                  <a:t> </a:t>
                </a:r>
              </a:p>
            </p:txBody>
          </p:sp>
        </p:grpSp>
      </p:grpSp>
      <p:sp>
        <p:nvSpPr>
          <p:cNvPr id="23" name="Obdélník 22">
            <a:extLst>
              <a:ext uri="{FF2B5EF4-FFF2-40B4-BE49-F238E27FC236}">
                <a16:creationId xmlns:a16="http://schemas.microsoft.com/office/drawing/2014/main" id="{184C3D47-9F11-40AF-B57F-C54FE6FB5067}"/>
              </a:ext>
            </a:extLst>
          </p:cNvPr>
          <p:cNvSpPr/>
          <p:nvPr/>
        </p:nvSpPr>
        <p:spPr>
          <a:xfrm>
            <a:off x="4789488" y="2359025"/>
            <a:ext cx="4198937" cy="366236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111623" name="Obdélník 2">
            <a:extLst>
              <a:ext uri="{FF2B5EF4-FFF2-40B4-BE49-F238E27FC236}">
                <a16:creationId xmlns:a16="http://schemas.microsoft.com/office/drawing/2014/main" id="{0D713A81-EAD7-48FC-B818-824411514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31" y="182688"/>
            <a:ext cx="69464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Bio-</a:t>
            </a:r>
            <a:r>
              <a:rPr lang="cs-CZ" altLang="cs-CZ" sz="28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based</a:t>
            </a:r>
            <a:r>
              <a:rPr lang="cs-CZ" altLang="cs-CZ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 x bio-</a:t>
            </a:r>
            <a:r>
              <a:rPr lang="cs-CZ" altLang="cs-CZ" sz="28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degradable</a:t>
            </a:r>
            <a:r>
              <a:rPr lang="cs-CZ" altLang="cs-CZ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plastics</a:t>
            </a:r>
            <a:endParaRPr lang="cs-CZ" altLang="cs-CZ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4" name="Picture 22" descr="http://www.instructables.com/image/F040F1HFRL5GGZY/Easy-Biodegradable-Plastic.jpg">
            <a:extLst>
              <a:ext uri="{FF2B5EF4-FFF2-40B4-BE49-F238E27FC236}">
                <a16:creationId xmlns:a16="http://schemas.microsoft.com/office/drawing/2014/main" id="{ADBA5269-F844-401F-8881-8BC2DCFEB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3" y="724855"/>
            <a:ext cx="3140075" cy="24384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E23A817-605D-4633-9A23-830E0889F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1913" y="427038"/>
            <a:ext cx="77724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600" b="1" kern="0" dirty="0">
                <a:latin typeface="Comic Sans MS" panose="030F0702030302020204" pitchFamily="66" charset="0"/>
              </a:rPr>
              <a:t>Energetická náročnost (nejen) zemědělství</a:t>
            </a:r>
            <a:r>
              <a:rPr lang="cs-CZ" altLang="cs-CZ" sz="1600" kern="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EB3681B-129F-432B-A478-5DEC413A6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1249363"/>
            <a:ext cx="77724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5000"/>
              </a:spcBef>
              <a:buClr>
                <a:srgbClr val="FF0000"/>
              </a:buClr>
              <a:buSzPct val="140000"/>
              <a:buFontTx/>
              <a:buNone/>
              <a:defRPr/>
            </a:pPr>
            <a:r>
              <a:rPr lang="cs-CZ" sz="16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cs-CZ" sz="1600" kern="0" dirty="0">
                <a:latin typeface="Comic Sans MS" pitchFamily="66" charset="0"/>
              </a:rPr>
              <a:t>Spotřeba </a:t>
            </a:r>
            <a:r>
              <a:rPr lang="cs-CZ" sz="1600" u="sng" kern="0" dirty="0">
                <a:latin typeface="Comic Sans MS" pitchFamily="66" charset="0"/>
              </a:rPr>
              <a:t>USA</a:t>
            </a:r>
            <a:r>
              <a:rPr lang="cs-CZ" sz="1600" kern="0" dirty="0">
                <a:latin typeface="Comic Sans MS" pitchFamily="66" charset="0"/>
              </a:rPr>
              <a:t>: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  <a:buClr>
                <a:srgbClr val="FF0000"/>
              </a:buClr>
              <a:buSzPct val="140000"/>
              <a:defRPr/>
            </a:pPr>
            <a:r>
              <a:rPr lang="cs-CZ" sz="1600" kern="0" dirty="0">
                <a:latin typeface="Comic Sans MS" pitchFamily="66" charset="0"/>
              </a:rPr>
              <a:t>31 % pro výrobu průmyslových hnojiv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  <a:buClr>
                <a:srgbClr val="FF0000"/>
              </a:buClr>
              <a:buSzPct val="140000"/>
              <a:defRPr/>
            </a:pPr>
            <a:r>
              <a:rPr lang="cs-CZ" sz="1600" kern="0" dirty="0">
                <a:latin typeface="Comic Sans MS" pitchFamily="66" charset="0"/>
              </a:rPr>
              <a:t>19 % pro pohon zemědělských strojů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  <a:buClr>
                <a:srgbClr val="FF0000"/>
              </a:buClr>
              <a:buSzPct val="140000"/>
              <a:defRPr/>
            </a:pPr>
            <a:r>
              <a:rPr lang="cs-CZ" sz="1600" kern="0" dirty="0">
                <a:latin typeface="Comic Sans MS" pitchFamily="66" charset="0"/>
              </a:rPr>
              <a:t>16 % pro transport….</a:t>
            </a:r>
          </a:p>
        </p:txBody>
      </p:sp>
      <p:sp>
        <p:nvSpPr>
          <p:cNvPr id="113668" name="Text Box 4">
            <a:extLst>
              <a:ext uri="{FF2B5EF4-FFF2-40B4-BE49-F238E27FC236}">
                <a16:creationId xmlns:a16="http://schemas.microsoft.com/office/drawing/2014/main" id="{2E2629FC-932A-4181-9B0B-DB239EBC6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7294563"/>
            <a:ext cx="426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cs-CZ" altLang="cs-CZ" sz="100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200">
              <a:latin typeface="Times New Roman" panose="02020603050405020304" pitchFamily="18" charset="0"/>
            </a:endParaRPr>
          </a:p>
        </p:txBody>
      </p:sp>
      <p:pic>
        <p:nvPicPr>
          <p:cNvPr id="67590" name="Picture 7" descr="http://dailyenergy.net/wp-content/uploads/2009/10/Biomass-energy.jpg">
            <a:extLst>
              <a:ext uri="{FF2B5EF4-FFF2-40B4-BE49-F238E27FC236}">
                <a16:creationId xmlns:a16="http://schemas.microsoft.com/office/drawing/2014/main" id="{CCDE9454-DC33-49AB-BF82-84279ED4C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84488"/>
            <a:ext cx="2430463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0" name="Text Box 8">
            <a:extLst>
              <a:ext uri="{FF2B5EF4-FFF2-40B4-BE49-F238E27FC236}">
                <a16:creationId xmlns:a16="http://schemas.microsoft.com/office/drawing/2014/main" id="{A68D22ED-FC18-4FB6-99D6-C80897B21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6613" y="2773363"/>
            <a:ext cx="6127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-tradičně  - výroba biopaliv - líh, dřevěné uhlí, dřevoplyn...     </a:t>
            </a:r>
          </a:p>
        </p:txBody>
      </p:sp>
      <p:sp>
        <p:nvSpPr>
          <p:cNvPr id="113671" name="Rectangle 9">
            <a:extLst>
              <a:ext uri="{FF2B5EF4-FFF2-40B4-BE49-F238E27FC236}">
                <a16:creationId xmlns:a16="http://schemas.microsoft.com/office/drawing/2014/main" id="{056E3071-21FA-4D2C-96C8-033E9880C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8" y="3074988"/>
            <a:ext cx="2635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přímo k získávání energie </a:t>
            </a:r>
          </a:p>
        </p:txBody>
      </p:sp>
      <p:sp>
        <p:nvSpPr>
          <p:cNvPr id="67593" name="Rectangle 10">
            <a:extLst>
              <a:ext uri="{FF2B5EF4-FFF2-40B4-BE49-F238E27FC236}">
                <a16:creationId xmlns:a16="http://schemas.microsoft.com/office/drawing/2014/main" id="{1B898AB8-351D-4812-9907-956F743F8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9863" y="3519488"/>
            <a:ext cx="1987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- moderní využití </a:t>
            </a:r>
          </a:p>
        </p:txBody>
      </p:sp>
      <p:grpSp>
        <p:nvGrpSpPr>
          <p:cNvPr id="67594" name="Group 13">
            <a:extLst>
              <a:ext uri="{FF2B5EF4-FFF2-40B4-BE49-F238E27FC236}">
                <a16:creationId xmlns:a16="http://schemas.microsoft.com/office/drawing/2014/main" id="{464A8CED-3319-47B1-B9B6-01C4E8DDBBEB}"/>
              </a:ext>
            </a:extLst>
          </p:cNvPr>
          <p:cNvGrpSpPr>
            <a:grpSpLocks/>
          </p:cNvGrpSpPr>
          <p:nvPr/>
        </p:nvGrpSpPr>
        <p:grpSpPr bwMode="auto">
          <a:xfrm>
            <a:off x="2859088" y="3957638"/>
            <a:ext cx="3290887" cy="338137"/>
            <a:chOff x="912" y="1680"/>
            <a:chExt cx="2073" cy="213"/>
          </a:xfrm>
        </p:grpSpPr>
        <p:sp>
          <p:nvSpPr>
            <p:cNvPr id="113690" name="Rectangle 11">
              <a:extLst>
                <a:ext uri="{FF2B5EF4-FFF2-40B4-BE49-F238E27FC236}">
                  <a16:creationId xmlns:a16="http://schemas.microsoft.com/office/drawing/2014/main" id="{EF15FAFF-F65D-402E-82BE-6A2A8B85D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1680"/>
              <a:ext cx="192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u="sng" dirty="0">
                  <a:latin typeface="Comic Sans MS" panose="030F0702030302020204" pitchFamily="66" charset="0"/>
                </a:rPr>
                <a:t>Reziduální biomasa při výrobě</a:t>
              </a:r>
            </a:p>
          </p:txBody>
        </p:sp>
        <p:sp>
          <p:nvSpPr>
            <p:cNvPr id="113691" name="Oval 12">
              <a:extLst>
                <a:ext uri="{FF2B5EF4-FFF2-40B4-BE49-F238E27FC236}">
                  <a16:creationId xmlns:a16="http://schemas.microsoft.com/office/drawing/2014/main" id="{BD5B87DF-1498-4319-876C-ECD570FAA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72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7595" name="Group 19">
            <a:extLst>
              <a:ext uri="{FF2B5EF4-FFF2-40B4-BE49-F238E27FC236}">
                <a16:creationId xmlns:a16="http://schemas.microsoft.com/office/drawing/2014/main" id="{A256AF32-01E7-4556-91A8-CE814845F4D4}"/>
              </a:ext>
            </a:extLst>
          </p:cNvPr>
          <p:cNvGrpSpPr>
            <a:grpSpLocks/>
          </p:cNvGrpSpPr>
          <p:nvPr/>
        </p:nvGrpSpPr>
        <p:grpSpPr bwMode="auto">
          <a:xfrm>
            <a:off x="2843213" y="4349750"/>
            <a:ext cx="5622925" cy="338138"/>
            <a:chOff x="912" y="1680"/>
            <a:chExt cx="3542" cy="213"/>
          </a:xfrm>
        </p:grpSpPr>
        <p:sp>
          <p:nvSpPr>
            <p:cNvPr id="113688" name="Rectangle 20">
              <a:extLst>
                <a:ext uri="{FF2B5EF4-FFF2-40B4-BE49-F238E27FC236}">
                  <a16:creationId xmlns:a16="http://schemas.microsoft.com/office/drawing/2014/main" id="{09C28310-0888-4B2A-9E28-B8CCCB2B6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1680"/>
              <a:ext cx="339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u="sng">
                  <a:latin typeface="Comic Sans MS" panose="030F0702030302020204" pitchFamily="66" charset="0"/>
                </a:rPr>
                <a:t>Recyklovaná  biomasa</a:t>
              </a:r>
              <a:r>
                <a:rPr lang="cs-CZ" altLang="cs-CZ" sz="1600">
                  <a:latin typeface="Comic Sans MS" panose="030F0702030302020204" pitchFamily="66" charset="0"/>
                </a:rPr>
                <a:t> - po skončení životnosti výrobků </a:t>
              </a:r>
            </a:p>
          </p:txBody>
        </p:sp>
        <p:sp>
          <p:nvSpPr>
            <p:cNvPr id="113689" name="Oval 21">
              <a:extLst>
                <a:ext uri="{FF2B5EF4-FFF2-40B4-BE49-F238E27FC236}">
                  <a16:creationId xmlns:a16="http://schemas.microsoft.com/office/drawing/2014/main" id="{CF77C75B-4695-44E8-8E46-12F578CE8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72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7596" name="Group 22">
            <a:extLst>
              <a:ext uri="{FF2B5EF4-FFF2-40B4-BE49-F238E27FC236}">
                <a16:creationId xmlns:a16="http://schemas.microsoft.com/office/drawing/2014/main" id="{4B7EDC24-812D-403C-A18A-284E514BA74A}"/>
              </a:ext>
            </a:extLst>
          </p:cNvPr>
          <p:cNvGrpSpPr>
            <a:grpSpLocks/>
          </p:cNvGrpSpPr>
          <p:nvPr/>
        </p:nvGrpSpPr>
        <p:grpSpPr bwMode="auto">
          <a:xfrm>
            <a:off x="2900363" y="4783138"/>
            <a:ext cx="2297112" cy="336550"/>
            <a:chOff x="912" y="1680"/>
            <a:chExt cx="1447" cy="212"/>
          </a:xfrm>
        </p:grpSpPr>
        <p:sp>
          <p:nvSpPr>
            <p:cNvPr id="113686" name="Rectangle 23">
              <a:extLst>
                <a:ext uri="{FF2B5EF4-FFF2-40B4-BE49-F238E27FC236}">
                  <a16:creationId xmlns:a16="http://schemas.microsoft.com/office/drawing/2014/main" id="{A7C2D1E0-D8FF-44EE-B3C4-176F75D73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1680"/>
              <a:ext cx="130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u="sng">
                  <a:latin typeface="Comic Sans MS" panose="030F0702030302020204" pitchFamily="66" charset="0"/>
                </a:rPr>
                <a:t>Záměrně pěstovaná</a:t>
              </a:r>
              <a:r>
                <a:rPr lang="cs-CZ" altLang="cs-CZ" sz="160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113687" name="Oval 24">
              <a:extLst>
                <a:ext uri="{FF2B5EF4-FFF2-40B4-BE49-F238E27FC236}">
                  <a16:creationId xmlns:a16="http://schemas.microsoft.com/office/drawing/2014/main" id="{101002A3-19D3-4AE0-90FF-642BB48A8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72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67597" name="Rectangle 25">
            <a:extLst>
              <a:ext uri="{FF2B5EF4-FFF2-40B4-BE49-F238E27FC236}">
                <a16:creationId xmlns:a16="http://schemas.microsoft.com/office/drawing/2014/main" id="{81BC1929-21F7-491C-926C-893DD4F75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1800" y="4783138"/>
            <a:ext cx="3048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rychle rostoucí dřeviny </a:t>
            </a:r>
          </a:p>
        </p:txBody>
      </p:sp>
      <p:sp>
        <p:nvSpPr>
          <p:cNvPr id="67598" name="Rectangle 27">
            <a:extLst>
              <a:ext uri="{FF2B5EF4-FFF2-40B4-BE49-F238E27FC236}">
                <a16:creationId xmlns:a16="http://schemas.microsoft.com/office/drawing/2014/main" id="{71392D4F-BBCC-40BF-B7C5-2A2450723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9575" y="5160963"/>
            <a:ext cx="3048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nedřevnaté rostliny</a:t>
            </a:r>
          </a:p>
        </p:txBody>
      </p:sp>
      <p:sp>
        <p:nvSpPr>
          <p:cNvPr id="67599" name="Rectangle 28">
            <a:extLst>
              <a:ext uri="{FF2B5EF4-FFF2-40B4-BE49-F238E27FC236}">
                <a16:creationId xmlns:a16="http://schemas.microsoft.com/office/drawing/2014/main" id="{1DA07C05-88D0-4278-B28C-AA37ED0C1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9575" y="5441950"/>
            <a:ext cx="3048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obilí </a:t>
            </a:r>
          </a:p>
        </p:txBody>
      </p:sp>
      <p:sp>
        <p:nvSpPr>
          <p:cNvPr id="67600" name="AutoShape 29">
            <a:extLst>
              <a:ext uri="{FF2B5EF4-FFF2-40B4-BE49-F238E27FC236}">
                <a16:creationId xmlns:a16="http://schemas.microsoft.com/office/drawing/2014/main" id="{7FEBFC0C-8EA8-4A93-9E1F-76F18D57B29B}"/>
              </a:ext>
            </a:extLst>
          </p:cNvPr>
          <p:cNvSpPr>
            <a:spLocks/>
          </p:cNvSpPr>
          <p:nvPr/>
        </p:nvSpPr>
        <p:spPr bwMode="auto">
          <a:xfrm rot="2595482">
            <a:off x="7539038" y="4751388"/>
            <a:ext cx="381000" cy="1752600"/>
          </a:xfrm>
          <a:prstGeom prst="rightBrace">
            <a:avLst>
              <a:gd name="adj1" fmla="val 38333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67601" name="Rectangle 30">
            <a:extLst>
              <a:ext uri="{FF2B5EF4-FFF2-40B4-BE49-F238E27FC236}">
                <a16:creationId xmlns:a16="http://schemas.microsoft.com/office/drawing/2014/main" id="{638FC084-DB5F-4FBD-8C1B-B5B917A86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4475" y="5951538"/>
            <a:ext cx="1204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Fytopaliva </a:t>
            </a:r>
          </a:p>
        </p:txBody>
      </p:sp>
      <p:pic>
        <p:nvPicPr>
          <p:cNvPr id="67602" name="Picture 31" descr="Spartina pectinata - 2nd year">
            <a:hlinkClick r:id="rId4" tooltip="Spartina pectinata - 2nd year"/>
            <a:extLst>
              <a:ext uri="{FF2B5EF4-FFF2-40B4-BE49-F238E27FC236}">
                <a16:creationId xmlns:a16="http://schemas.microsoft.com/office/drawing/2014/main" id="{751DB691-01B6-44AD-9B4C-7DA23BDFB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5321300"/>
            <a:ext cx="1871663" cy="1403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ál 31">
            <a:extLst>
              <a:ext uri="{FF2B5EF4-FFF2-40B4-BE49-F238E27FC236}">
                <a16:creationId xmlns:a16="http://schemas.microsoft.com/office/drawing/2014/main" id="{D35AE8D0-DDEA-4D5F-9536-053217654904}"/>
              </a:ext>
            </a:extLst>
          </p:cNvPr>
          <p:cNvSpPr/>
          <p:nvPr/>
        </p:nvSpPr>
        <p:spPr>
          <a:xfrm>
            <a:off x="2681288" y="4722813"/>
            <a:ext cx="2700337" cy="396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113683" name="Obdélník 30">
            <a:extLst>
              <a:ext uri="{FF2B5EF4-FFF2-40B4-BE49-F238E27FC236}">
                <a16:creationId xmlns:a16="http://schemas.microsoft.com/office/drawing/2014/main" id="{837D2B01-F81C-4A4E-8E30-248166816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268288"/>
            <a:ext cx="5184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Biomasa jako zdroj pro výrobu energie </a:t>
            </a:r>
            <a:r>
              <a:rPr lang="cs-CZ" altLang="cs-CZ" sz="1600" b="1">
                <a:latin typeface="Comic Sans MS" panose="030F0702030302020204" pitchFamily="66" charset="0"/>
              </a:rPr>
              <a:t> </a:t>
            </a:r>
            <a:endParaRPr lang="cs-CZ" altLang="cs-CZ" sz="2400" b="1">
              <a:latin typeface="Times New Roman" panose="02020603050405020304" pitchFamily="18" charset="0"/>
            </a:endParaRPr>
          </a:p>
        </p:txBody>
      </p:sp>
      <p:pic>
        <p:nvPicPr>
          <p:cNvPr id="113684" name="Obrázek 2">
            <a:extLst>
              <a:ext uri="{FF2B5EF4-FFF2-40B4-BE49-F238E27FC236}">
                <a16:creationId xmlns:a16="http://schemas.microsoft.com/office/drawing/2014/main" id="{80F2DE52-F1D7-4EA8-914F-259C2C35C9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8" y="1425575"/>
            <a:ext cx="19812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85" name="Obrázek 1">
            <a:extLst>
              <a:ext uri="{FF2B5EF4-FFF2-40B4-BE49-F238E27FC236}">
                <a16:creationId xmlns:a16="http://schemas.microsoft.com/office/drawing/2014/main" id="{0B94BEA1-CA9B-4776-A5C2-9CFC29575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8" y="3140075"/>
            <a:ext cx="1806575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3" grpId="0"/>
      <p:bldP spid="67597" grpId="0"/>
      <p:bldP spid="67598" grpId="0"/>
      <p:bldP spid="67599" grpId="0"/>
      <p:bldP spid="67600" grpId="0" animBg="1"/>
      <p:bldP spid="67601" grpId="0"/>
      <p:bldP spid="3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Skupina 11">
            <a:extLst>
              <a:ext uri="{FF2B5EF4-FFF2-40B4-BE49-F238E27FC236}">
                <a16:creationId xmlns:a16="http://schemas.microsoft.com/office/drawing/2014/main" id="{A658984B-01E9-41BE-976D-96CDB276FFB9}"/>
              </a:ext>
            </a:extLst>
          </p:cNvPr>
          <p:cNvGrpSpPr>
            <a:grpSpLocks/>
          </p:cNvGrpSpPr>
          <p:nvPr/>
        </p:nvGrpSpPr>
        <p:grpSpPr bwMode="auto">
          <a:xfrm>
            <a:off x="3902075" y="3689350"/>
            <a:ext cx="3355975" cy="2965450"/>
            <a:chOff x="3946830" y="1539748"/>
            <a:chExt cx="4698412" cy="3427905"/>
          </a:xfrm>
        </p:grpSpPr>
        <p:grpSp>
          <p:nvGrpSpPr>
            <p:cNvPr id="115725" name="Skupina 4">
              <a:extLst>
                <a:ext uri="{FF2B5EF4-FFF2-40B4-BE49-F238E27FC236}">
                  <a16:creationId xmlns:a16="http://schemas.microsoft.com/office/drawing/2014/main" id="{737C1045-7F40-49EF-9953-12FF11FE32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6830" y="1539748"/>
              <a:ext cx="4696247" cy="3399946"/>
              <a:chOff x="3491880" y="1048119"/>
              <a:chExt cx="5331686" cy="3618786"/>
            </a:xfrm>
          </p:grpSpPr>
          <p:pic>
            <p:nvPicPr>
              <p:cNvPr id="115727" name="Picture 20" descr="The image “http://1.bp.blogspot.com/_LWO5MiRe8wk/Sx1DUFzZoEI/AAAAAAAAAZg/SzmT_aUnT_E/s640/biomass.png” cannot be displayed, because it contains errors.">
                <a:extLst>
                  <a:ext uri="{FF2B5EF4-FFF2-40B4-BE49-F238E27FC236}">
                    <a16:creationId xmlns:a16="http://schemas.microsoft.com/office/drawing/2014/main" id="{BB6DFCDD-C011-48B0-A0F3-83FA761A1C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44"/>
              <a:stretch>
                <a:fillRect/>
              </a:stretch>
            </p:blipFill>
            <p:spPr bwMode="auto">
              <a:xfrm>
                <a:off x="3491880" y="1048119"/>
                <a:ext cx="5331686" cy="3583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5728" name="Text Box 21">
                <a:extLst>
                  <a:ext uri="{FF2B5EF4-FFF2-40B4-BE49-F238E27FC236}">
                    <a16:creationId xmlns:a16="http://schemas.microsoft.com/office/drawing/2014/main" id="{1DDD1295-8647-494C-B516-8AF4C0A195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91880" y="3827606"/>
                <a:ext cx="5331686" cy="8392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200" b="1">
                    <a:latin typeface="Comic Sans MS" panose="030F0702030302020204" pitchFamily="66" charset="0"/>
                  </a:rPr>
                  <a:t>Teoreticky:  40 % pevniny oseté energetickými rostlinami by pokrylo  současnou  celosvětovou spotřebu  energie</a:t>
                </a:r>
                <a:r>
                  <a:rPr lang="cs-CZ" altLang="cs-CZ" sz="1000">
                    <a:latin typeface="Comic Sans MS" panose="030F0702030302020204" pitchFamily="66" charset="0"/>
                  </a:rPr>
                  <a:t>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000">
                  <a:latin typeface="Comic Sans MS" panose="030F0702030302020204" pitchFamily="66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00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18DA0F69-E78A-4D18-BF56-5AEA047A3F67}"/>
                </a:ext>
              </a:extLst>
            </p:cNvPr>
            <p:cNvSpPr/>
            <p:nvPr/>
          </p:nvSpPr>
          <p:spPr>
            <a:xfrm>
              <a:off x="3946830" y="1539748"/>
              <a:ext cx="4698412" cy="3427905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7" name="Obdélník 6">
            <a:extLst>
              <a:ext uri="{FF2B5EF4-FFF2-40B4-BE49-F238E27FC236}">
                <a16:creationId xmlns:a16="http://schemas.microsoft.com/office/drawing/2014/main" id="{8474F6EE-B891-4919-BD32-80D2CEFB2127}"/>
              </a:ext>
            </a:extLst>
          </p:cNvPr>
          <p:cNvSpPr/>
          <p:nvPr/>
        </p:nvSpPr>
        <p:spPr>
          <a:xfrm>
            <a:off x="641350" y="5048250"/>
            <a:ext cx="5041900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pěstovaná záměrně </a:t>
            </a:r>
            <a:r>
              <a:rPr lang="cs-CZ" alt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 produkci energie ! </a:t>
            </a:r>
          </a:p>
        </p:txBody>
      </p:sp>
      <p:sp>
        <p:nvSpPr>
          <p:cNvPr id="115716" name="Text Box 22">
            <a:extLst>
              <a:ext uri="{FF2B5EF4-FFF2-40B4-BE49-F238E27FC236}">
                <a16:creationId xmlns:a16="http://schemas.microsoft.com/office/drawing/2014/main" id="{47D4696F-AE44-4B7A-97B9-2A9ECE77E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49213"/>
            <a:ext cx="5029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Zdroje obnovitelné energie</a:t>
            </a:r>
            <a:r>
              <a:rPr lang="cs-CZ" altLang="cs-CZ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9637" name="Text Box 22">
            <a:extLst>
              <a:ext uri="{FF2B5EF4-FFF2-40B4-BE49-F238E27FC236}">
                <a16:creationId xmlns:a16="http://schemas.microsoft.com/office/drawing/2014/main" id="{5C10D4ED-E355-427C-9519-709143015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013" y="4648200"/>
            <a:ext cx="5029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Rostlinná biomasa</a:t>
            </a:r>
            <a:endParaRPr lang="cs-CZ" altLang="cs-CZ" sz="1800" b="1">
              <a:latin typeface="Times New Roman" panose="02020603050405020304" pitchFamily="18" charset="0"/>
            </a:endParaRPr>
          </a:p>
        </p:txBody>
      </p:sp>
      <p:sp>
        <p:nvSpPr>
          <p:cNvPr id="69638" name="Obdélník 9">
            <a:extLst>
              <a:ext uri="{FF2B5EF4-FFF2-40B4-BE49-F238E27FC236}">
                <a16:creationId xmlns:a16="http://schemas.microsoft.com/office/drawing/2014/main" id="{C76C2F51-BBD9-48DB-8C63-22EE44C06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3006725"/>
            <a:ext cx="81819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Comic Sans MS" panose="030F0702030302020204" pitchFamily="66" charset="0"/>
              </a:rPr>
              <a:t>Teoreticky:  ~ 6 x 250 km</a:t>
            </a:r>
            <a:r>
              <a:rPr lang="cs-CZ" altLang="cs-CZ" sz="1400" b="1" baseline="30000">
                <a:latin typeface="Comic Sans MS" panose="030F0702030302020204" pitchFamily="66" charset="0"/>
              </a:rPr>
              <a:t>2  </a:t>
            </a:r>
            <a:r>
              <a:rPr lang="cs-CZ" altLang="cs-CZ" sz="1400" b="1">
                <a:latin typeface="Comic Sans MS" panose="030F0702030302020204" pitchFamily="66" charset="0"/>
              </a:rPr>
              <a:t>polí se solárními panely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Comic Sans MS" panose="030F0702030302020204" pitchFamily="66" charset="0"/>
              </a:rPr>
              <a:t>	   ~ 40 000 km linie pobřeží s větrnými elektrárnami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>
              <a:latin typeface="Comic Sans MS" panose="030F0702030302020204" pitchFamily="66" charset="0"/>
            </a:endParaRPr>
          </a:p>
        </p:txBody>
      </p:sp>
      <p:sp>
        <p:nvSpPr>
          <p:cNvPr id="115719" name="Text Box 22">
            <a:extLst>
              <a:ext uri="{FF2B5EF4-FFF2-40B4-BE49-F238E27FC236}">
                <a16:creationId xmlns:a16="http://schemas.microsoft.com/office/drawing/2014/main" id="{FD248E6B-D561-4F78-B1DF-AE481EEEA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468313"/>
            <a:ext cx="335597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>
                <a:latin typeface="Comic Sans MS" panose="030F0702030302020204" pitchFamily="66" charset="0"/>
              </a:rPr>
              <a:t>Globální obnovitelné energetické zdroje</a:t>
            </a:r>
            <a:endParaRPr lang="cs-CZ" altLang="cs-CZ" sz="900">
              <a:latin typeface="Times New Roman" panose="02020603050405020304" pitchFamily="18" charset="0"/>
            </a:endParaRPr>
          </a:p>
        </p:txBody>
      </p:sp>
      <p:grpSp>
        <p:nvGrpSpPr>
          <p:cNvPr id="115720" name="Skupina 22">
            <a:extLst>
              <a:ext uri="{FF2B5EF4-FFF2-40B4-BE49-F238E27FC236}">
                <a16:creationId xmlns:a16="http://schemas.microsoft.com/office/drawing/2014/main" id="{71B7B41D-E171-4E16-BD19-2CC3F257A4D3}"/>
              </a:ext>
            </a:extLst>
          </p:cNvPr>
          <p:cNvGrpSpPr>
            <a:grpSpLocks/>
          </p:cNvGrpSpPr>
          <p:nvPr/>
        </p:nvGrpSpPr>
        <p:grpSpPr bwMode="auto">
          <a:xfrm>
            <a:off x="5724525" y="795338"/>
            <a:ext cx="2890838" cy="2197100"/>
            <a:chOff x="6301940" y="2863485"/>
            <a:chExt cx="2890892" cy="2196497"/>
          </a:xfrm>
        </p:grpSpPr>
        <p:pic>
          <p:nvPicPr>
            <p:cNvPr id="115723" name="Obrázek 18">
              <a:extLst>
                <a:ext uri="{FF2B5EF4-FFF2-40B4-BE49-F238E27FC236}">
                  <a16:creationId xmlns:a16="http://schemas.microsoft.com/office/drawing/2014/main" id="{272CB155-D4EE-4802-BD40-40349357A8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" t="10104" r="12573"/>
            <a:stretch>
              <a:fillRect/>
            </a:stretch>
          </p:blipFill>
          <p:spPr bwMode="auto">
            <a:xfrm>
              <a:off x="6301940" y="2863485"/>
              <a:ext cx="2890892" cy="2196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1614FAEF-6CF9-4DF4-926E-BD1FE7510350}"/>
                </a:ext>
              </a:extLst>
            </p:cNvPr>
            <p:cNvSpPr/>
            <p:nvPr/>
          </p:nvSpPr>
          <p:spPr>
            <a:xfrm>
              <a:off x="7949796" y="2938077"/>
              <a:ext cx="1243036" cy="1787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115721" name="Grafický objekt 26">
            <a:extLst>
              <a:ext uri="{FF2B5EF4-FFF2-40B4-BE49-F238E27FC236}">
                <a16:creationId xmlns:a16="http://schemas.microsoft.com/office/drawing/2014/main" id="{132EA556-4359-486D-8B6B-F36E92145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50850"/>
            <a:ext cx="4978400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0199A074-68BE-44F7-BB90-B36804FA0DAD}"/>
              </a:ext>
            </a:extLst>
          </p:cNvPr>
          <p:cNvCxnSpPr>
            <a:cxnSpLocks/>
          </p:cNvCxnSpPr>
          <p:nvPr/>
        </p:nvCxnSpPr>
        <p:spPr>
          <a:xfrm>
            <a:off x="3563938" y="1125538"/>
            <a:ext cx="2160587" cy="5842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9637" grpId="0"/>
      <p:bldP spid="696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92F897B5-5AC2-4671-9330-C6AC65D4A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04800"/>
            <a:ext cx="396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SzPct val="110000"/>
              <a:buFont typeface="Wingdings" panose="05000000000000000000" pitchFamily="2" charset="2"/>
              <a:buChar char="v"/>
            </a:pPr>
            <a:r>
              <a:rPr lang="cs-CZ" altLang="cs-CZ" sz="2000">
                <a:latin typeface="Comic Sans MS" panose="030F0702030302020204" pitchFamily="66" charset="0"/>
              </a:rPr>
              <a:t> </a:t>
            </a:r>
            <a:r>
              <a:rPr lang="en-US" altLang="cs-CZ" sz="2400" b="1">
                <a:latin typeface="Comic Sans MS" panose="030F0702030302020204" pitchFamily="66" charset="0"/>
              </a:rPr>
              <a:t>Meteorologick</a:t>
            </a:r>
            <a:r>
              <a:rPr lang="cs-CZ" altLang="cs-CZ" sz="2400" b="1">
                <a:latin typeface="Comic Sans MS" panose="030F0702030302020204" pitchFamily="66" charset="0"/>
              </a:rPr>
              <a:t>é</a:t>
            </a:r>
            <a:r>
              <a:rPr lang="en-US" altLang="cs-CZ" sz="2400" b="1">
                <a:latin typeface="Comic Sans MS" panose="030F0702030302020204" pitchFamily="66" charset="0"/>
              </a:rPr>
              <a:t> poměr</a:t>
            </a:r>
            <a:r>
              <a:rPr lang="cs-CZ" altLang="cs-CZ" sz="2400" b="1">
                <a:latin typeface="Comic Sans MS" panose="030F0702030302020204" pitchFamily="66" charset="0"/>
              </a:rPr>
              <a:t>y</a:t>
            </a:r>
            <a:r>
              <a:rPr lang="en-US" altLang="cs-CZ" sz="2400" b="1">
                <a:latin typeface="Comic Sans MS" panose="030F0702030302020204" pitchFamily="66" charset="0"/>
              </a:rPr>
              <a:t> v oblasti</a:t>
            </a:r>
            <a:r>
              <a:rPr lang="en-US" altLang="cs-CZ" sz="2400">
                <a:latin typeface="Comic Sans MS" panose="030F0702030302020204" pitchFamily="66" charset="0"/>
              </a:rPr>
              <a:t> </a:t>
            </a:r>
            <a:r>
              <a:rPr lang="en-US" altLang="cs-CZ" sz="1600">
                <a:latin typeface="Comic Sans MS" panose="030F0702030302020204" pitchFamily="66" charset="0"/>
              </a:rPr>
              <a:t>(pohyb vzdušných mas)</a:t>
            </a:r>
          </a:p>
        </p:txBody>
      </p:sp>
      <p:pic>
        <p:nvPicPr>
          <p:cNvPr id="14339" name="Picture 4" descr="GPCP_ave_annual_precipitation1980_2004">
            <a:extLst>
              <a:ext uri="{FF2B5EF4-FFF2-40B4-BE49-F238E27FC236}">
                <a16:creationId xmlns:a16="http://schemas.microsoft.com/office/drawing/2014/main" id="{7788B8A5-6A1D-4B4D-A6F6-4D8A1333A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35052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8" descr="http://www.fas.org/irp/imint/docs/rst/Sect14/3_warmcoldfronts.jpg">
            <a:extLst>
              <a:ext uri="{FF2B5EF4-FFF2-40B4-BE49-F238E27FC236}">
                <a16:creationId xmlns:a16="http://schemas.microsoft.com/office/drawing/2014/main" id="{5ACE8A12-BF0C-441B-B174-94B762E0B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076700"/>
            <a:ext cx="2349500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http://www.indiana.edu/~geol105/images/gaia_chapter_4/globalcirculation.jpg">
            <a:extLst>
              <a:ext uri="{FF2B5EF4-FFF2-40B4-BE49-F238E27FC236}">
                <a16:creationId xmlns:a16="http://schemas.microsoft.com/office/drawing/2014/main" id="{EB3A361B-5B27-4987-9267-F8366ADEE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060575"/>
            <a:ext cx="1755775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5">
            <a:extLst>
              <a:ext uri="{FF2B5EF4-FFF2-40B4-BE49-F238E27FC236}">
                <a16:creationId xmlns:a16="http://schemas.microsoft.com/office/drawing/2014/main" id="{E9E41ABE-F4DB-433E-9E5F-61348108F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2476500"/>
            <a:ext cx="3671888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88913" indent="-18891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   </a:t>
            </a:r>
            <a:r>
              <a:rPr lang="en-US" altLang="cs-CZ" sz="1600">
                <a:latin typeface="Comic Sans MS" panose="030F0702030302020204" pitchFamily="66" charset="0"/>
              </a:rPr>
              <a:t>pouště v subtropických oblastech</a:t>
            </a:r>
            <a:endParaRPr lang="cs-CZ" altLang="cs-CZ" sz="16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   </a:t>
            </a:r>
            <a:endParaRPr lang="en-US" altLang="cs-CZ" sz="1600">
              <a:latin typeface="Comic Sans MS" panose="030F0702030302020204" pitchFamily="66" charset="0"/>
            </a:endParaRPr>
          </a:p>
        </p:txBody>
      </p:sp>
      <p:sp>
        <p:nvSpPr>
          <p:cNvPr id="14343" name="Rectangle 6">
            <a:extLst>
              <a:ext uri="{FF2B5EF4-FFF2-40B4-BE49-F238E27FC236}">
                <a16:creationId xmlns:a16="http://schemas.microsoft.com/office/drawing/2014/main" id="{0119F967-EF8D-4B50-AE9D-279E1A06F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" y="1422400"/>
            <a:ext cx="38766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 rovníkové </a:t>
            </a:r>
            <a:r>
              <a:rPr lang="en-US" altLang="cs-CZ" sz="1600">
                <a:latin typeface="Comic Sans MS" panose="030F0702030302020204" pitchFamily="66" charset="0"/>
              </a:rPr>
              <a:t>oblasti bohaté na srážk</a:t>
            </a:r>
            <a:r>
              <a:rPr lang="cs-CZ" altLang="cs-CZ" sz="1600">
                <a:latin typeface="Comic Sans MS" panose="030F0702030302020204" pitchFamily="66" charset="0"/>
              </a:rPr>
              <a:t>y</a:t>
            </a:r>
            <a:r>
              <a:rPr lang="en-US" altLang="cs-CZ" sz="1600">
                <a:latin typeface="Comic Sans MS" panose="030F0702030302020204" pitchFamily="66" charset="0"/>
              </a:rPr>
              <a:t>  </a:t>
            </a:r>
            <a:endParaRPr lang="en-US" altLang="cs-CZ" sz="1600" u="sng">
              <a:latin typeface="Comic Sans MS" panose="030F0702030302020204" pitchFamily="66" charset="0"/>
            </a:endParaRPr>
          </a:p>
        </p:txBody>
      </p:sp>
      <p:sp>
        <p:nvSpPr>
          <p:cNvPr id="14344" name="Rectangle 3">
            <a:extLst>
              <a:ext uri="{FF2B5EF4-FFF2-40B4-BE49-F238E27FC236}">
                <a16:creationId xmlns:a16="http://schemas.microsoft.com/office/drawing/2014/main" id="{977BDE4E-C5AE-4F04-B722-EFC218321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29238"/>
            <a:ext cx="51943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 </a:t>
            </a:r>
            <a:r>
              <a:rPr lang="en-US" altLang="cs-CZ" sz="1600">
                <a:latin typeface="Comic Sans MS" panose="030F0702030302020204" pitchFamily="66" charset="0"/>
              </a:rPr>
              <a:t>frontální systém ve středních zeměpisných šířkách</a:t>
            </a:r>
          </a:p>
        </p:txBody>
      </p:sp>
      <p:pic>
        <p:nvPicPr>
          <p:cNvPr id="14345" name="Picture 8" descr="http://www.engineeringtoolbox.com/docs/documents/686/moisture-content-air-diagram.png">
            <a:extLst>
              <a:ext uri="{FF2B5EF4-FFF2-40B4-BE49-F238E27FC236}">
                <a16:creationId xmlns:a16="http://schemas.microsoft.com/office/drawing/2014/main" id="{69FA2831-1FC7-4601-A803-3955EA1F6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3224213"/>
            <a:ext cx="2089150" cy="19478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vseobecna cirkulace atmosfery 1.jpg">
            <a:extLst>
              <a:ext uri="{FF2B5EF4-FFF2-40B4-BE49-F238E27FC236}">
                <a16:creationId xmlns:a16="http://schemas.microsoft.com/office/drawing/2014/main" id="{DA72195C-9E89-4CD2-B017-04F3A2F6F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32588" y="2060575"/>
            <a:ext cx="2089150" cy="180022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Obdélník 1">
            <a:extLst>
              <a:ext uri="{FF2B5EF4-FFF2-40B4-BE49-F238E27FC236}">
                <a16:creationId xmlns:a16="http://schemas.microsoft.com/office/drawing/2014/main" id="{B27E100A-2CBA-41B6-8C91-BEB096B57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25" y="141288"/>
            <a:ext cx="2828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Biopaliva 1. generace</a:t>
            </a:r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F4C8D1BF-A917-423F-817F-29AECC150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38" y="38195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17764" name="Picture 5" descr="http://www.rise.org.au/info/Res/biomass/biodiesel004.JPG">
            <a:extLst>
              <a:ext uri="{FF2B5EF4-FFF2-40B4-BE49-F238E27FC236}">
                <a16:creationId xmlns:a16="http://schemas.microsoft.com/office/drawing/2014/main" id="{D6571859-CCCA-433C-8EEC-4FF924F0D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1541463"/>
            <a:ext cx="35782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students.umf.maine.edu/~coolbrbt/biodiesel.jpg">
            <a:extLst>
              <a:ext uri="{FF2B5EF4-FFF2-40B4-BE49-F238E27FC236}">
                <a16:creationId xmlns:a16="http://schemas.microsoft.com/office/drawing/2014/main" id="{42912A18-D74E-424A-837D-64F45BA51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4550" y="1076325"/>
            <a:ext cx="1684338" cy="1260475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17766" name="Picture 8" descr="http://www.soulecology.org/images/energy/rapeseed.jpg">
            <a:extLst>
              <a:ext uri="{FF2B5EF4-FFF2-40B4-BE49-F238E27FC236}">
                <a16:creationId xmlns:a16="http://schemas.microsoft.com/office/drawing/2014/main" id="{4F6AA345-724F-4A71-9756-0F3BB091B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1641475"/>
            <a:ext cx="1905000" cy="12604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7" name="Text Box 9">
            <a:extLst>
              <a:ext uri="{FF2B5EF4-FFF2-40B4-BE49-F238E27FC236}">
                <a16:creationId xmlns:a16="http://schemas.microsoft.com/office/drawing/2014/main" id="{FD452FBD-CE05-42C4-B338-B7591417B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8" y="549275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Bionafta</a:t>
            </a:r>
            <a:r>
              <a:rPr lang="cs-CZ" altLang="cs-CZ" sz="20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7768" name="Rectangle 11">
            <a:extLst>
              <a:ext uri="{FF2B5EF4-FFF2-40B4-BE49-F238E27FC236}">
                <a16:creationId xmlns:a16="http://schemas.microsoft.com/office/drawing/2014/main" id="{6D3D004B-32A7-46E0-8508-663C99AF4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3588" y="773113"/>
            <a:ext cx="4038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2. HVO — hydrogenated vegetable oil</a:t>
            </a:r>
            <a:endParaRPr lang="cs-CZ" altLang="cs-CZ" sz="1600">
              <a:latin typeface="Times New Roman" panose="02020603050405020304" pitchFamily="18" charset="0"/>
            </a:endParaRPr>
          </a:p>
        </p:txBody>
      </p:sp>
      <p:pic>
        <p:nvPicPr>
          <p:cNvPr id="117769" name="Picture 18" descr="The image “http://www.bombayharbor.com/productImage/11112427012039421375Jatropha_Plantation3/Jatropha_Plantation.jpg” cannot be displayed, because it contains errors.">
            <a:extLst>
              <a:ext uri="{FF2B5EF4-FFF2-40B4-BE49-F238E27FC236}">
                <a16:creationId xmlns:a16="http://schemas.microsoft.com/office/drawing/2014/main" id="{DB201AC7-31E9-4666-93EB-F9441426C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925513"/>
            <a:ext cx="1801813" cy="971550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70" name="Picture 20" descr="The image “http://www.reuk.co.uk/OtherImages/jatropha-tree.jpg” cannot be displayed, because it contains errors.">
            <a:extLst>
              <a:ext uri="{FF2B5EF4-FFF2-40B4-BE49-F238E27FC236}">
                <a16:creationId xmlns:a16="http://schemas.microsoft.com/office/drawing/2014/main" id="{EB47723D-4E56-4F3A-9D65-DDCD9424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450850"/>
            <a:ext cx="1109663" cy="88741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71" name="Picture 17">
            <a:extLst>
              <a:ext uri="{FF2B5EF4-FFF2-40B4-BE49-F238E27FC236}">
                <a16:creationId xmlns:a16="http://schemas.microsoft.com/office/drawing/2014/main" id="{DCF665D5-A0B4-45A4-8674-67FBDB0F5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339850"/>
            <a:ext cx="382270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7772" name="Skupina 2">
            <a:extLst>
              <a:ext uri="{FF2B5EF4-FFF2-40B4-BE49-F238E27FC236}">
                <a16:creationId xmlns:a16="http://schemas.microsoft.com/office/drawing/2014/main" id="{FA1BC143-7083-40B3-B560-8C8927FD0511}"/>
              </a:ext>
            </a:extLst>
          </p:cNvPr>
          <p:cNvGrpSpPr>
            <a:grpSpLocks/>
          </p:cNvGrpSpPr>
          <p:nvPr/>
        </p:nvGrpSpPr>
        <p:grpSpPr bwMode="auto">
          <a:xfrm>
            <a:off x="4559300" y="3440113"/>
            <a:ext cx="4330700" cy="3105150"/>
            <a:chOff x="4261366" y="1950903"/>
            <a:chExt cx="4113926" cy="3259272"/>
          </a:xfrm>
        </p:grpSpPr>
        <p:pic>
          <p:nvPicPr>
            <p:cNvPr id="117777" name="Picture 18">
              <a:extLst>
                <a:ext uri="{FF2B5EF4-FFF2-40B4-BE49-F238E27FC236}">
                  <a16:creationId xmlns:a16="http://schemas.microsoft.com/office/drawing/2014/main" id="{95D03D0B-EC1A-45A4-9F64-A3577BAD4D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1366" y="1950903"/>
              <a:ext cx="4113926" cy="3259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7778" name="TextovéPole 1">
              <a:extLst>
                <a:ext uri="{FF2B5EF4-FFF2-40B4-BE49-F238E27FC236}">
                  <a16:creationId xmlns:a16="http://schemas.microsoft.com/office/drawing/2014/main" id="{6C653F14-75F2-4E5A-AE7E-9C669A74E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3430977" y="3319361"/>
              <a:ext cx="2041290" cy="219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9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Biodiesel</a:t>
              </a:r>
              <a:r>
                <a:rPr lang="cs-CZ" altLang="cs-CZ" sz="900" b="1">
                  <a:latin typeface="Times New Roman" panose="02020603050405020304" pitchFamily="18" charset="0"/>
                </a:rPr>
                <a:t> production [billions liters]</a:t>
              </a:r>
            </a:p>
          </p:txBody>
        </p:sp>
      </p:grpSp>
      <p:pic>
        <p:nvPicPr>
          <p:cNvPr id="117773" name="Picture 19">
            <a:extLst>
              <a:ext uri="{FF2B5EF4-FFF2-40B4-BE49-F238E27FC236}">
                <a16:creationId xmlns:a16="http://schemas.microsoft.com/office/drawing/2014/main" id="{DE9A89F3-691A-41CB-8CB6-81003C97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495425"/>
            <a:ext cx="3502025" cy="287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74" name="Rectangle 11">
            <a:extLst>
              <a:ext uri="{FF2B5EF4-FFF2-40B4-BE49-F238E27FC236}">
                <a16:creationId xmlns:a16="http://schemas.microsoft.com/office/drawing/2014/main" id="{4B50F1AC-BDA5-4216-891E-D06F0A4B5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3588" y="508000"/>
            <a:ext cx="4038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1. VOME — vegetable oil methyl esters.</a:t>
            </a:r>
            <a:r>
              <a:rPr lang="cs-CZ" altLang="cs-CZ" sz="16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17775" name="Picture 21">
            <a:extLst>
              <a:ext uri="{FF2B5EF4-FFF2-40B4-BE49-F238E27FC236}">
                <a16:creationId xmlns:a16="http://schemas.microsoft.com/office/drawing/2014/main" id="{EBC663E5-3FA8-4F80-9BB0-48FAE40E3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301750"/>
            <a:ext cx="4003675" cy="309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76" name="Obdélník 1">
            <a:extLst>
              <a:ext uri="{FF2B5EF4-FFF2-40B4-BE49-F238E27FC236}">
                <a16:creationId xmlns:a16="http://schemas.microsoft.com/office/drawing/2014/main" id="{C82DEA2A-7311-41B0-BFC0-13639E2F9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051550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/>
              <a:t>zpracování obnovitelných lipidů odpadu</a:t>
            </a:r>
            <a:endParaRPr lang="cs-CZ" altLang="cs-CZ" sz="1400"/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E94E66BF-F8FE-4C1A-B208-B0854214E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008" t="32018" r="53864" b="20663"/>
          <a:stretch>
            <a:fillRect/>
          </a:stretch>
        </p:blipFill>
        <p:spPr bwMode="auto">
          <a:xfrm>
            <a:off x="4803775" y="3740150"/>
            <a:ext cx="3984625" cy="2735263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19811" name="Picture 10">
            <a:extLst>
              <a:ext uri="{FF2B5EF4-FFF2-40B4-BE49-F238E27FC236}">
                <a16:creationId xmlns:a16="http://schemas.microsoft.com/office/drawing/2014/main" id="{2D0B2D21-E4DB-45E6-9FB2-8688C2B05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" t="36047" r="54227" b="17688"/>
          <a:stretch>
            <a:fillRect/>
          </a:stretch>
        </p:blipFill>
        <p:spPr bwMode="auto">
          <a:xfrm>
            <a:off x="915988" y="3763963"/>
            <a:ext cx="3579812" cy="2695575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2" name="Text Box 40">
            <a:extLst>
              <a:ext uri="{FF2B5EF4-FFF2-40B4-BE49-F238E27FC236}">
                <a16:creationId xmlns:a16="http://schemas.microsoft.com/office/drawing/2014/main" id="{D855AAF1-E46B-4A47-9A94-7E2A03A52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713" y="365125"/>
            <a:ext cx="5094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Světová produkce bionafty a bioetanolu</a:t>
            </a:r>
            <a:endParaRPr lang="en-GB" altLang="cs-CZ" sz="2000" b="1">
              <a:latin typeface="Comic Sans MS" panose="030F0702030302020204" pitchFamily="66" charset="0"/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60AE3A48-6940-47B4-93E9-6FB50E220C52}"/>
              </a:ext>
            </a:extLst>
          </p:cNvPr>
          <p:cNvSpPr/>
          <p:nvPr/>
        </p:nvSpPr>
        <p:spPr>
          <a:xfrm>
            <a:off x="5089525" y="3965575"/>
            <a:ext cx="1152525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3E5982E3-61EE-47E7-87A4-D20E5DA8FEE9}"/>
              </a:ext>
            </a:extLst>
          </p:cNvPr>
          <p:cNvSpPr/>
          <p:nvPr/>
        </p:nvSpPr>
        <p:spPr>
          <a:xfrm>
            <a:off x="1255713" y="4076700"/>
            <a:ext cx="1150937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tx1"/>
              </a:solidFill>
            </a:endParaRPr>
          </a:p>
        </p:txBody>
      </p:sp>
      <p:pic>
        <p:nvPicPr>
          <p:cNvPr id="119815" name="Picture 12">
            <a:extLst>
              <a:ext uri="{FF2B5EF4-FFF2-40B4-BE49-F238E27FC236}">
                <a16:creationId xmlns:a16="http://schemas.microsoft.com/office/drawing/2014/main" id="{D82DE569-C2DB-4630-8022-E06E6F0F2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809625"/>
            <a:ext cx="4552950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816" name="Obdélník 7">
            <a:extLst>
              <a:ext uri="{FF2B5EF4-FFF2-40B4-BE49-F238E27FC236}">
                <a16:creationId xmlns:a16="http://schemas.microsoft.com/office/drawing/2014/main" id="{9A686CCD-C1C4-4F81-AA6F-AF6DF73EE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625" y="-17463"/>
            <a:ext cx="3460750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Biopaliva 1. a 2. generace</a:t>
            </a:r>
          </a:p>
        </p:txBody>
      </p:sp>
      <p:sp>
        <p:nvSpPr>
          <p:cNvPr id="119817" name="Text Box 40">
            <a:extLst>
              <a:ext uri="{FF2B5EF4-FFF2-40B4-BE49-F238E27FC236}">
                <a16:creationId xmlns:a16="http://schemas.microsoft.com/office/drawing/2014/main" id="{6ADE165E-551C-4504-8624-BFCEE8514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088" y="1808163"/>
            <a:ext cx="23669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Kvašení hydrolyzované celulózy či pyrolýza celulózy</a:t>
            </a:r>
            <a:endParaRPr lang="en-GB" altLang="cs-CZ" sz="2000" b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infranetlab.org/blog/wp-content/uploads/2009/02/09_02_23_algae_farm03.jpg">
            <a:extLst>
              <a:ext uri="{FF2B5EF4-FFF2-40B4-BE49-F238E27FC236}">
                <a16:creationId xmlns:a16="http://schemas.microsoft.com/office/drawing/2014/main" id="{45424548-F36A-43FE-A494-A069B59D4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73152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Rectangle 3">
            <a:extLst>
              <a:ext uri="{FF2B5EF4-FFF2-40B4-BE49-F238E27FC236}">
                <a16:creationId xmlns:a16="http://schemas.microsoft.com/office/drawing/2014/main" id="{926DB9D2-38E8-4C38-9307-5FB077DF5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3" y="5486400"/>
            <a:ext cx="5534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Produkce bionafty pomocí kultivovaných řas (algal fuel</a:t>
            </a:r>
            <a:r>
              <a:rPr lang="cs-CZ" altLang="cs-CZ" sz="1600">
                <a:latin typeface="Comic Sans MS" panose="030F0702030302020204" pitchFamily="66" charset="0"/>
              </a:rPr>
              <a:t>, </a:t>
            </a:r>
            <a:r>
              <a:rPr lang="cs-CZ" altLang="cs-CZ" sz="1600" b="1">
                <a:latin typeface="Comic Sans MS" panose="030F0702030302020204" pitchFamily="66" charset="0"/>
              </a:rPr>
              <a:t>algaeoleum) </a:t>
            </a:r>
            <a:endParaRPr lang="cs-CZ" altLang="cs-CZ" sz="2400" u="sng">
              <a:latin typeface="Times New Roman" panose="02020603050405020304" pitchFamily="18" charset="0"/>
            </a:endParaRPr>
          </a:p>
        </p:txBody>
      </p:sp>
      <p:pic>
        <p:nvPicPr>
          <p:cNvPr id="4" name="Picture 4" descr="http://heatusa.com/blog/wp-content/uploads/2009/07/glen-kertz-of-valcent-products-with-vertical-algae-growing-system.jpg">
            <a:extLst>
              <a:ext uri="{FF2B5EF4-FFF2-40B4-BE49-F238E27FC236}">
                <a16:creationId xmlns:a16="http://schemas.microsoft.com/office/drawing/2014/main" id="{1CA9108A-45C2-4EC1-85B9-29F06F8E2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2613" y="685800"/>
            <a:ext cx="3352800" cy="2324100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21861" name="Picture 5" descr="http://www.treehugger.com/aglae-biofuels-tt001.jpg">
            <a:extLst>
              <a:ext uri="{FF2B5EF4-FFF2-40B4-BE49-F238E27FC236}">
                <a16:creationId xmlns:a16="http://schemas.microsoft.com/office/drawing/2014/main" id="{7E7F03F1-A574-4812-A29B-8DD786C94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4038600"/>
            <a:ext cx="22098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2" name="Obdélník 2">
            <a:extLst>
              <a:ext uri="{FF2B5EF4-FFF2-40B4-BE49-F238E27FC236}">
                <a16:creationId xmlns:a16="http://schemas.microsoft.com/office/drawing/2014/main" id="{A09768EA-E15C-4AAD-8EB3-1B4168C1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5875" y="6453188"/>
            <a:ext cx="14065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900" b="1">
                <a:latin typeface="Comic Sans MS" panose="030F0702030302020204" pitchFamily="66" charset="0"/>
              </a:rPr>
              <a:t>Abdullah et al., 2019</a:t>
            </a:r>
            <a:endParaRPr lang="en-GB" altLang="cs-CZ" sz="900">
              <a:latin typeface="Times New Roman" panose="02020603050405020304" pitchFamily="18" charset="0"/>
            </a:endParaRPr>
          </a:p>
        </p:txBody>
      </p:sp>
      <p:sp>
        <p:nvSpPr>
          <p:cNvPr id="121863" name="Obdélník 6">
            <a:extLst>
              <a:ext uri="{FF2B5EF4-FFF2-40B4-BE49-F238E27FC236}">
                <a16:creationId xmlns:a16="http://schemas.microsoft.com/office/drawing/2014/main" id="{45A55858-9B0C-421C-9391-3E1D3908D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63500"/>
            <a:ext cx="317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Biopaliva 3. (4.) generace </a:t>
            </a:r>
            <a:endParaRPr lang="cs-CZ" altLang="cs-CZ" sz="1800"/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79185EC-E603-4174-830A-31B556F28ADB}"/>
              </a:ext>
            </a:extLst>
          </p:cNvPr>
          <p:cNvSpPr/>
          <p:nvPr/>
        </p:nvSpPr>
        <p:spPr>
          <a:xfrm>
            <a:off x="3706813" y="1555750"/>
            <a:ext cx="2087562" cy="33972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Sociální složka 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99A110B-6CE2-4A04-9BB3-DEA4233EFF01}"/>
              </a:ext>
            </a:extLst>
          </p:cNvPr>
          <p:cNvSpPr/>
          <p:nvPr/>
        </p:nvSpPr>
        <p:spPr>
          <a:xfrm>
            <a:off x="1330325" y="1555750"/>
            <a:ext cx="2087563" cy="33972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Ekonomická složka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FD50DA2-02C0-48A5-A4E6-067668DFE640}"/>
              </a:ext>
            </a:extLst>
          </p:cNvPr>
          <p:cNvSpPr/>
          <p:nvPr/>
        </p:nvSpPr>
        <p:spPr>
          <a:xfrm>
            <a:off x="6083300" y="1555750"/>
            <a:ext cx="2087563" cy="33972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Ekologická složka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5B2888F-637F-4CF9-A2D4-13771E5727C8}"/>
              </a:ext>
            </a:extLst>
          </p:cNvPr>
          <p:cNvSpPr/>
          <p:nvPr/>
        </p:nvSpPr>
        <p:spPr>
          <a:xfrm>
            <a:off x="2103438" y="76200"/>
            <a:ext cx="5183187" cy="400050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Trvale udržitelné  (nejen) zemědělství </a:t>
            </a:r>
            <a:endParaRPr lang="cs-CZ" sz="2000" dirty="0"/>
          </a:p>
        </p:txBody>
      </p:sp>
      <p:cxnSp>
        <p:nvCxnSpPr>
          <p:cNvPr id="6" name="Přímá spojovací šipka 10">
            <a:extLst>
              <a:ext uri="{FF2B5EF4-FFF2-40B4-BE49-F238E27FC236}">
                <a16:creationId xmlns:a16="http://schemas.microsoft.com/office/drawing/2014/main" id="{D31D2AC3-0096-456E-9446-211BB7A0F16A}"/>
              </a:ext>
            </a:extLst>
          </p:cNvPr>
          <p:cNvCxnSpPr/>
          <p:nvPr/>
        </p:nvCxnSpPr>
        <p:spPr>
          <a:xfrm flipH="1">
            <a:off x="3059113" y="1123950"/>
            <a:ext cx="287337" cy="431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12">
            <a:extLst>
              <a:ext uri="{FF2B5EF4-FFF2-40B4-BE49-F238E27FC236}">
                <a16:creationId xmlns:a16="http://schemas.microsoft.com/office/drawing/2014/main" id="{9CDFECD6-2E30-4A0C-BC05-5340BE78A6E8}"/>
              </a:ext>
            </a:extLst>
          </p:cNvPr>
          <p:cNvCxnSpPr>
            <a:cxnSpLocks/>
          </p:cNvCxnSpPr>
          <p:nvPr/>
        </p:nvCxnSpPr>
        <p:spPr>
          <a:xfrm>
            <a:off x="4716463" y="1092200"/>
            <a:ext cx="0" cy="4635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14">
            <a:extLst>
              <a:ext uri="{FF2B5EF4-FFF2-40B4-BE49-F238E27FC236}">
                <a16:creationId xmlns:a16="http://schemas.microsoft.com/office/drawing/2014/main" id="{413FEC3A-15A4-43D3-8DC7-3935BC00BAB0}"/>
              </a:ext>
            </a:extLst>
          </p:cNvPr>
          <p:cNvCxnSpPr/>
          <p:nvPr/>
        </p:nvCxnSpPr>
        <p:spPr>
          <a:xfrm>
            <a:off x="6083300" y="1123950"/>
            <a:ext cx="647700" cy="431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5" descr="http://www.teachartathome.com/imagescheck/czech_countryside_morguefile.jpg">
            <a:extLst>
              <a:ext uri="{FF2B5EF4-FFF2-40B4-BE49-F238E27FC236}">
                <a16:creationId xmlns:a16="http://schemas.microsoft.com/office/drawing/2014/main" id="{60C622EB-419D-4E8F-A4DD-91FACC5F5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2488" y="2205038"/>
            <a:ext cx="5184775" cy="3851275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B657AE2A-BA69-44E3-98ED-B15D94E3D557}"/>
              </a:ext>
            </a:extLst>
          </p:cNvPr>
          <p:cNvSpPr/>
          <p:nvPr/>
        </p:nvSpPr>
        <p:spPr>
          <a:xfrm>
            <a:off x="755650" y="485775"/>
            <a:ext cx="813752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optimalizace využívání </a:t>
            </a:r>
            <a:r>
              <a:rPr lang="cs-CZ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agroekosystémů</a:t>
            </a:r>
            <a: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bez omezení potenciálu pro budoucnost </a:t>
            </a:r>
            <a:endParaRPr lang="cs-CZ" dirty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8BFADCBD-54F0-4FB6-AA74-440DF41C3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950" y="215900"/>
            <a:ext cx="5407025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1" hangingPunct="1">
              <a:buClr>
                <a:srgbClr val="FF0000"/>
              </a:buClr>
              <a:buSzPct val="110000"/>
              <a:defRPr/>
            </a:pPr>
            <a:r>
              <a:rPr lang="cs-CZ" sz="2000" b="1" dirty="0">
                <a:latin typeface="Comic Sans MS" pitchFamily="66" charset="0"/>
              </a:rPr>
              <a:t> </a:t>
            </a:r>
            <a:r>
              <a:rPr lang="en-US" sz="2000" b="1" dirty="0" err="1">
                <a:latin typeface="Comic Sans MS" pitchFamily="66" charset="0"/>
              </a:rPr>
              <a:t>Vzdálenost</a:t>
            </a:r>
            <a:r>
              <a:rPr lang="en-US" sz="2000" b="1" dirty="0">
                <a:latin typeface="Comic Sans MS" pitchFamily="66" charset="0"/>
              </a:rPr>
              <a:t> od </a:t>
            </a:r>
            <a:r>
              <a:rPr lang="en-US" sz="2000" b="1" dirty="0" err="1">
                <a:latin typeface="Comic Sans MS" pitchFamily="66" charset="0"/>
              </a:rPr>
              <a:t>vodní</a:t>
            </a:r>
            <a:r>
              <a:rPr lang="en-US" sz="2000" b="1" dirty="0">
                <a:latin typeface="Comic Sans MS" pitchFamily="66" charset="0"/>
              </a:rPr>
              <a:t> </a:t>
            </a:r>
            <a:r>
              <a:rPr lang="en-US" sz="2000" b="1" dirty="0" err="1">
                <a:latin typeface="Comic Sans MS" pitchFamily="66" charset="0"/>
              </a:rPr>
              <a:t>hladiny</a:t>
            </a:r>
            <a:r>
              <a:rPr lang="en-US" sz="2000" b="1" dirty="0">
                <a:latin typeface="Comic Sans MS" pitchFamily="66" charset="0"/>
              </a:rPr>
              <a:t> </a:t>
            </a:r>
            <a:r>
              <a:rPr lang="en-US" sz="2000" b="1" dirty="0" err="1">
                <a:latin typeface="Comic Sans MS" pitchFamily="66" charset="0"/>
              </a:rPr>
              <a:t>oceánu</a:t>
            </a:r>
            <a:endParaRPr lang="cs-CZ" sz="2000" b="1" dirty="0">
              <a:latin typeface="Comic Sans MS" pitchFamily="66" charset="0"/>
            </a:endParaRPr>
          </a:p>
          <a:p>
            <a:pPr marL="531813" indent="-531813" defTabSz="912813" eaLnBrk="1" hangingPunct="1">
              <a:buClr>
                <a:srgbClr val="FF0000"/>
              </a:buClr>
              <a:buSzPct val="110000"/>
              <a:buFont typeface="Wingdings" pitchFamily="2" charset="2"/>
              <a:buChar char="v"/>
              <a:defRPr/>
            </a:pPr>
            <a:endParaRPr lang="cs-CZ" b="1" dirty="0">
              <a:latin typeface="Comic Sans MS" pitchFamily="66" charset="0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F30B511-EA3F-4A3F-A587-03C1275B3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638" y="782638"/>
            <a:ext cx="5029201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cs-CZ" sz="1600">
                <a:latin typeface="Comic Sans MS" panose="030F0702030302020204" pitchFamily="66" charset="0"/>
              </a:rPr>
              <a:t>Kontinentální oblasti obvykle sušší než přímořské </a:t>
            </a:r>
            <a:endParaRPr lang="cs-CZ" altLang="cs-CZ" sz="16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cs-CZ" altLang="cs-CZ" sz="1600">
              <a:latin typeface="Comic Sans MS" panose="030F0702030302020204" pitchFamily="66" charset="0"/>
            </a:endParaRPr>
          </a:p>
        </p:txBody>
      </p:sp>
      <p:pic>
        <p:nvPicPr>
          <p:cNvPr id="16388" name="Picture 5" descr="http://team.bk.tudelft.nl/Publications/2003/Water_bestanden/image004.jpg">
            <a:extLst>
              <a:ext uri="{FF2B5EF4-FFF2-40B4-BE49-F238E27FC236}">
                <a16:creationId xmlns:a16="http://schemas.microsoft.com/office/drawing/2014/main" id="{D5F7C404-D7AA-41AB-BDBC-85C876920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161925"/>
            <a:ext cx="3802062" cy="348138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A8FF7970-1E8C-4382-A302-E8AFA85FDEA5}"/>
              </a:ext>
            </a:extLst>
          </p:cNvPr>
          <p:cNvGrpSpPr>
            <a:grpSpLocks/>
          </p:cNvGrpSpPr>
          <p:nvPr/>
        </p:nvGrpSpPr>
        <p:grpSpPr bwMode="auto">
          <a:xfrm>
            <a:off x="117475" y="1546225"/>
            <a:ext cx="8201025" cy="5311775"/>
            <a:chOff x="116792" y="1545732"/>
            <a:chExt cx="8201481" cy="5312268"/>
          </a:xfrm>
        </p:grpSpPr>
        <p:sp>
          <p:nvSpPr>
            <p:cNvPr id="16390" name="Rectangle 6">
              <a:extLst>
                <a:ext uri="{FF2B5EF4-FFF2-40B4-BE49-F238E27FC236}">
                  <a16:creationId xmlns:a16="http://schemas.microsoft.com/office/drawing/2014/main" id="{338733EE-DAA3-4094-AF0D-B05B31D6B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92" y="1545732"/>
              <a:ext cx="51054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FF0000"/>
                </a:buClr>
                <a:buSzPct val="110000"/>
                <a:buFontTx/>
                <a:buNone/>
              </a:pPr>
              <a:r>
                <a:rPr lang="en-US" altLang="cs-CZ" sz="2000" b="1">
                  <a:latin typeface="Comic Sans MS" panose="030F0702030302020204" pitchFamily="66" charset="0"/>
                </a:rPr>
                <a:t>Topografi</a:t>
              </a:r>
              <a:r>
                <a:rPr lang="cs-CZ" altLang="cs-CZ" sz="2000" b="1">
                  <a:latin typeface="Comic Sans MS" panose="030F0702030302020204" pitchFamily="66" charset="0"/>
                </a:rPr>
                <a:t>e</a:t>
              </a:r>
              <a:endParaRPr lang="cs-CZ" altLang="cs-CZ" sz="2400">
                <a:latin typeface="Comic Sans MS" panose="030F0702030302020204" pitchFamily="66" charset="0"/>
              </a:endParaRPr>
            </a:p>
          </p:txBody>
        </p:sp>
        <p:pic>
          <p:nvPicPr>
            <p:cNvPr id="16391" name="Picture 7" descr="http://www.bentler.us/washington-state/maps/img/washington-state-map.jpg">
              <a:extLst>
                <a:ext uri="{FF2B5EF4-FFF2-40B4-BE49-F238E27FC236}">
                  <a16:creationId xmlns:a16="http://schemas.microsoft.com/office/drawing/2014/main" id="{3A3F10DA-4AF2-42E4-9FA7-078957FAFF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992" y="2021493"/>
              <a:ext cx="3352800" cy="2220913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2" name="Picture 8">
              <a:extLst>
                <a:ext uri="{FF2B5EF4-FFF2-40B4-BE49-F238E27FC236}">
                  <a16:creationId xmlns:a16="http://schemas.microsoft.com/office/drawing/2014/main" id="{26606447-0D3C-462F-911C-19DBAF0F93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12" y="4144962"/>
              <a:ext cx="3657600" cy="2713038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3" name="Picture 9" descr="http://www.herber.kvalitne.cz/FG_CR/obrazky/klima/srazky_CR.jpg">
              <a:extLst>
                <a:ext uri="{FF2B5EF4-FFF2-40B4-BE49-F238E27FC236}">
                  <a16:creationId xmlns:a16="http://schemas.microsoft.com/office/drawing/2014/main" id="{654BAE96-C96C-477E-9DF4-603037409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4036543"/>
              <a:ext cx="3602257" cy="2551449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427AD03-86DC-47C4-AFD0-FD0FDD0CD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87350"/>
            <a:ext cx="4613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cs-CZ" sz="1800">
                <a:latin typeface="Arial" panose="020B0604020202020204" pitchFamily="34" charset="0"/>
              </a:rPr>
              <a:t> </a:t>
            </a:r>
            <a:r>
              <a:rPr lang="en-US" altLang="cs-CZ" sz="2000" b="1">
                <a:latin typeface="Comic Sans MS" panose="030F0702030302020204" pitchFamily="66" charset="0"/>
              </a:rPr>
              <a:t>Charakter povrchu</a:t>
            </a:r>
            <a:r>
              <a:rPr lang="en-US" altLang="cs-CZ" sz="1800">
                <a:latin typeface="Arial" panose="020B0604020202020204" pitchFamily="34" charset="0"/>
              </a:rPr>
              <a:t> </a:t>
            </a:r>
            <a:r>
              <a:rPr lang="en-US" altLang="cs-CZ" sz="1600">
                <a:latin typeface="Comic Sans MS" panose="030F0702030302020204" pitchFamily="66" charset="0"/>
              </a:rPr>
              <a:t>(</a:t>
            </a:r>
            <a:r>
              <a:rPr lang="cs-CZ" altLang="cs-CZ" sz="1600">
                <a:latin typeface="Comic Sans MS" panose="030F0702030302020204" pitchFamily="66" charset="0"/>
              </a:rPr>
              <a:t>pokrytí </a:t>
            </a:r>
            <a:r>
              <a:rPr lang="en-US" altLang="cs-CZ" sz="1600">
                <a:latin typeface="Comic Sans MS" panose="030F0702030302020204" pitchFamily="66" charset="0"/>
              </a:rPr>
              <a:t>vegetac</a:t>
            </a:r>
            <a:r>
              <a:rPr lang="cs-CZ" altLang="cs-CZ" sz="1600">
                <a:latin typeface="Comic Sans MS" panose="030F0702030302020204" pitchFamily="66" charset="0"/>
              </a:rPr>
              <a:t>í</a:t>
            </a:r>
            <a:r>
              <a:rPr lang="en-US" altLang="cs-CZ" sz="1600">
                <a:latin typeface="Comic Sans MS" panose="030F0702030302020204" pitchFamily="66" charset="0"/>
              </a:rPr>
              <a:t>)</a:t>
            </a:r>
            <a:r>
              <a:rPr lang="cs-CZ" altLang="cs-CZ" sz="1600">
                <a:latin typeface="Comic Sans MS" panose="030F0702030302020204" pitchFamily="66" charset="0"/>
              </a:rPr>
              <a:t> </a:t>
            </a:r>
            <a:endParaRPr lang="en-US" altLang="cs-CZ" sz="2000" b="1">
              <a:latin typeface="Comic Sans MS" panose="030F0702030302020204" pitchFamily="66" charset="0"/>
            </a:endParaRPr>
          </a:p>
        </p:txBody>
      </p:sp>
      <p:sp>
        <p:nvSpPr>
          <p:cNvPr id="18435" name="Rectangle 8">
            <a:extLst>
              <a:ext uri="{FF2B5EF4-FFF2-40B4-BE49-F238E27FC236}">
                <a16:creationId xmlns:a16="http://schemas.microsoft.com/office/drawing/2014/main" id="{36DB3AAA-F1B7-4182-80E1-578E4669B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6561138"/>
            <a:ext cx="4897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800">
                <a:latin typeface="Arial" panose="020B0604020202020204" pitchFamily="34" charset="0"/>
              </a:rPr>
              <a:t>Makarieva </a:t>
            </a:r>
            <a:r>
              <a:rPr lang="cs-CZ" altLang="cs-CZ" sz="800">
                <a:latin typeface="Arial" panose="020B0604020202020204" pitchFamily="34" charset="0"/>
              </a:rPr>
              <a:t>et</a:t>
            </a:r>
            <a:r>
              <a:rPr lang="en-US" altLang="cs-CZ" sz="800">
                <a:latin typeface="Arial" panose="020B0604020202020204" pitchFamily="34" charset="0"/>
              </a:rPr>
              <a:t> Gorshkov</a:t>
            </a:r>
            <a:r>
              <a:rPr lang="cs-CZ" altLang="cs-CZ" sz="800">
                <a:latin typeface="Arial" panose="020B0604020202020204" pitchFamily="34" charset="0"/>
              </a:rPr>
              <a:t>,  </a:t>
            </a:r>
            <a:r>
              <a:rPr lang="en-US" altLang="cs-CZ" sz="800">
                <a:latin typeface="Arial" panose="020B0604020202020204" pitchFamily="34" charset="0"/>
              </a:rPr>
              <a:t>2007</a:t>
            </a:r>
            <a:r>
              <a:rPr lang="cs-CZ" altLang="cs-CZ" sz="800">
                <a:latin typeface="Arial" panose="020B0604020202020204" pitchFamily="34" charset="0"/>
              </a:rPr>
              <a:t>, Layton et Ellison, 2016, Vergopolan et Fischer, 2016, Jones et al., 2017</a:t>
            </a:r>
            <a:endParaRPr lang="en-US" altLang="cs-CZ" sz="800">
              <a:latin typeface="Arial" panose="020B0604020202020204" pitchFamily="34" charset="0"/>
            </a:endParaRPr>
          </a:p>
        </p:txBody>
      </p:sp>
      <p:sp>
        <p:nvSpPr>
          <p:cNvPr id="18436" name="Rectangle 9">
            <a:extLst>
              <a:ext uri="{FF2B5EF4-FFF2-40B4-BE49-F238E27FC236}">
                <a16:creationId xmlns:a16="http://schemas.microsoft.com/office/drawing/2014/main" id="{FF5A68CD-B17F-46A0-9310-ED6361DA2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066800"/>
            <a:ext cx="76200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  <a:buClr>
                <a:srgbClr val="FF0000"/>
              </a:buClr>
              <a:buSzPct val="140000"/>
              <a:buFontTx/>
              <a:buChar char="•"/>
            </a:pPr>
            <a:r>
              <a:rPr lang="en-US" altLang="cs-CZ" sz="1600">
                <a:latin typeface="Comic Sans MS" panose="030F0702030302020204" pitchFamily="66" charset="0"/>
              </a:rPr>
              <a:t>v </a:t>
            </a:r>
            <a:r>
              <a:rPr lang="en-US" altLang="cs-CZ" sz="1600" u="sng">
                <a:latin typeface="Comic Sans MS" panose="030F0702030302020204" pitchFamily="66" charset="0"/>
              </a:rPr>
              <a:t>bezlesých oblastech </a:t>
            </a:r>
            <a:r>
              <a:rPr lang="en-US" altLang="cs-CZ" sz="1600">
                <a:latin typeface="Comic Sans MS" panose="030F0702030302020204" pitchFamily="66" charset="0"/>
              </a:rPr>
              <a:t>několik set km</a:t>
            </a:r>
          </a:p>
        </p:txBody>
      </p:sp>
      <p:sp>
        <p:nvSpPr>
          <p:cNvPr id="18437" name="Rectangle 10">
            <a:extLst>
              <a:ext uri="{FF2B5EF4-FFF2-40B4-BE49-F238E27FC236}">
                <a16:creationId xmlns:a16="http://schemas.microsoft.com/office/drawing/2014/main" id="{59AB0CEE-545B-428C-BF53-F44989E92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25" y="1558925"/>
            <a:ext cx="86106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  <a:buClr>
                <a:srgbClr val="FF0000"/>
              </a:buClr>
              <a:buSzPct val="140000"/>
              <a:buFontTx/>
              <a:buChar char="•"/>
            </a:pPr>
            <a:r>
              <a:rPr lang="en-US" altLang="cs-CZ" sz="1600">
                <a:latin typeface="Comic Sans MS" panose="030F0702030302020204" pitchFamily="66" charset="0"/>
              </a:rPr>
              <a:t>nad </a:t>
            </a:r>
            <a:r>
              <a:rPr lang="en-US" altLang="cs-CZ" sz="1600" u="sng">
                <a:latin typeface="Comic Sans MS" panose="030F0702030302020204" pitchFamily="66" charset="0"/>
              </a:rPr>
              <a:t>zalesněnými oblastmi </a:t>
            </a:r>
            <a:r>
              <a:rPr lang="cs-CZ" altLang="cs-CZ" sz="1600">
                <a:latin typeface="Comic Sans MS" panose="030F0702030302020204" pitchFamily="66" charset="0"/>
              </a:rPr>
              <a:t>i </a:t>
            </a:r>
            <a:r>
              <a:rPr lang="en-US" altLang="cs-CZ" sz="1600">
                <a:latin typeface="Comic Sans MS" panose="030F0702030302020204" pitchFamily="66" charset="0"/>
              </a:rPr>
              <a:t>tisíc</a:t>
            </a:r>
            <a:r>
              <a:rPr lang="cs-CZ" altLang="cs-CZ" sz="1600">
                <a:latin typeface="Comic Sans MS" panose="030F0702030302020204" pitchFamily="66" charset="0"/>
              </a:rPr>
              <a:t>e</a:t>
            </a:r>
            <a:r>
              <a:rPr lang="en-US" altLang="cs-CZ" sz="1600">
                <a:latin typeface="Comic Sans MS" panose="030F0702030302020204" pitchFamily="66" charset="0"/>
              </a:rPr>
              <a:t> km (např. Amazoni</a:t>
            </a:r>
            <a:r>
              <a:rPr lang="cs-CZ" altLang="cs-CZ" sz="1600">
                <a:latin typeface="Comic Sans MS" panose="030F0702030302020204" pitchFamily="66" charset="0"/>
              </a:rPr>
              <a:t>e</a:t>
            </a:r>
            <a:r>
              <a:rPr lang="en-US" altLang="cs-CZ" sz="1600">
                <a:latin typeface="Comic Sans MS" panose="030F0702030302020204" pitchFamily="66" charset="0"/>
              </a:rPr>
              <a:t>, rovníkov</a:t>
            </a:r>
            <a:r>
              <a:rPr lang="cs-CZ" altLang="cs-CZ" sz="1600">
                <a:latin typeface="Comic Sans MS" panose="030F0702030302020204" pitchFamily="66" charset="0"/>
              </a:rPr>
              <a:t>á</a:t>
            </a:r>
            <a:r>
              <a:rPr lang="en-US" altLang="cs-CZ" sz="1600">
                <a:latin typeface="Comic Sans MS" panose="030F0702030302020204" pitchFamily="66" charset="0"/>
              </a:rPr>
              <a:t> Afri</a:t>
            </a:r>
            <a:r>
              <a:rPr lang="cs-CZ" altLang="cs-CZ" sz="1600">
                <a:latin typeface="Comic Sans MS" panose="030F0702030302020204" pitchFamily="66" charset="0"/>
              </a:rPr>
              <a:t>ka,</a:t>
            </a:r>
            <a:r>
              <a:rPr lang="en-US" altLang="cs-CZ" sz="1600">
                <a:latin typeface="Comic Sans MS" panose="030F0702030302020204" pitchFamily="66" charset="0"/>
              </a:rPr>
              <a:t> Jenisej)</a:t>
            </a:r>
          </a:p>
        </p:txBody>
      </p:sp>
      <p:grpSp>
        <p:nvGrpSpPr>
          <p:cNvPr id="18438" name="Skupina 26">
            <a:extLst>
              <a:ext uri="{FF2B5EF4-FFF2-40B4-BE49-F238E27FC236}">
                <a16:creationId xmlns:a16="http://schemas.microsoft.com/office/drawing/2014/main" id="{C8878646-DC1E-4353-8729-BE0F6C49BC10}"/>
              </a:ext>
            </a:extLst>
          </p:cNvPr>
          <p:cNvGrpSpPr>
            <a:grpSpLocks/>
          </p:cNvGrpSpPr>
          <p:nvPr/>
        </p:nvGrpSpPr>
        <p:grpSpPr bwMode="auto">
          <a:xfrm>
            <a:off x="450850" y="3130550"/>
            <a:ext cx="5494338" cy="990600"/>
            <a:chOff x="539552" y="3861048"/>
            <a:chExt cx="5021906" cy="988845"/>
          </a:xfrm>
        </p:grpSpPr>
        <p:sp>
          <p:nvSpPr>
            <p:cNvPr id="18454" name="Text Box 3">
              <a:extLst>
                <a:ext uri="{FF2B5EF4-FFF2-40B4-BE49-F238E27FC236}">
                  <a16:creationId xmlns:a16="http://schemas.microsoft.com/office/drawing/2014/main" id="{CB296C2F-24F2-4A76-82AC-F64FD88C6E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552" y="3861048"/>
              <a:ext cx="5021906" cy="988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25000"/>
                </a:lnSpc>
                <a:spcBef>
                  <a:spcPct val="50000"/>
                </a:spcBef>
                <a:buClr>
                  <a:srgbClr val="FF0000"/>
                </a:buClr>
                <a:buSzPct val="165000"/>
                <a:buFontTx/>
                <a:buNone/>
              </a:pPr>
              <a:r>
                <a:rPr lang="cs-CZ" altLang="cs-CZ" sz="1600">
                  <a:latin typeface="Comic Sans MS" panose="030F0702030302020204" pitchFamily="66" charset="0"/>
                </a:rPr>
                <a:t>  </a:t>
              </a:r>
              <a:r>
                <a:rPr lang="en-US" altLang="cs-CZ" sz="1600" b="1" u="sng">
                  <a:latin typeface="Comic Sans MS" panose="030F0702030302020204" pitchFamily="66" charset="0"/>
                </a:rPr>
                <a:t>biotická pumpa</a:t>
              </a:r>
              <a:r>
                <a:rPr lang="en-US" altLang="cs-CZ" sz="1600">
                  <a:latin typeface="Comic Sans MS" panose="030F0702030302020204" pitchFamily="66" charset="0"/>
                </a:rPr>
                <a:t>: vzduch v nízkých vrstvách atmosféry se pohybuje z oblastí s nižším výparem do oblastí s vyšším výparem. </a:t>
              </a:r>
              <a:endParaRPr lang="en-US" altLang="cs-CZ" sz="1600">
                <a:latin typeface="Arial" panose="020B0604020202020204" pitchFamily="34" charset="0"/>
              </a:endParaRPr>
            </a:p>
          </p:txBody>
        </p:sp>
        <p:sp>
          <p:nvSpPr>
            <p:cNvPr id="18455" name="Oval 16">
              <a:extLst>
                <a:ext uri="{FF2B5EF4-FFF2-40B4-BE49-F238E27FC236}">
                  <a16:creationId xmlns:a16="http://schemas.microsoft.com/office/drawing/2014/main" id="{7087C6BD-55EE-4616-909F-A126B686F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552" y="4013572"/>
              <a:ext cx="107950" cy="1079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</p:grpSp>
      <p:pic>
        <p:nvPicPr>
          <p:cNvPr id="18439" name="Picture 10">
            <a:extLst>
              <a:ext uri="{FF2B5EF4-FFF2-40B4-BE49-F238E27FC236}">
                <a16:creationId xmlns:a16="http://schemas.microsoft.com/office/drawing/2014/main" id="{556413EE-89F2-42C7-96B1-69BA90EEE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8" b="47433"/>
          <a:stretch>
            <a:fillRect/>
          </a:stretch>
        </p:blipFill>
        <p:spPr bwMode="auto">
          <a:xfrm>
            <a:off x="2052638" y="5229225"/>
            <a:ext cx="22907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40" name="Skupina 19">
            <a:extLst>
              <a:ext uri="{FF2B5EF4-FFF2-40B4-BE49-F238E27FC236}">
                <a16:creationId xmlns:a16="http://schemas.microsoft.com/office/drawing/2014/main" id="{47EDE019-332F-4EF6-8C6B-1E1D74483940}"/>
              </a:ext>
            </a:extLst>
          </p:cNvPr>
          <p:cNvGrpSpPr>
            <a:grpSpLocks/>
          </p:cNvGrpSpPr>
          <p:nvPr/>
        </p:nvGrpSpPr>
        <p:grpSpPr bwMode="auto">
          <a:xfrm>
            <a:off x="4308475" y="5229225"/>
            <a:ext cx="1350963" cy="1152525"/>
            <a:chOff x="4360989" y="4077072"/>
            <a:chExt cx="2828345" cy="2448272"/>
          </a:xfrm>
        </p:grpSpPr>
        <p:pic>
          <p:nvPicPr>
            <p:cNvPr id="18452" name="Picture 12" descr="http://i47.tinypic.com/xcro2d.jpg">
              <a:extLst>
                <a:ext uri="{FF2B5EF4-FFF2-40B4-BE49-F238E27FC236}">
                  <a16:creationId xmlns:a16="http://schemas.microsoft.com/office/drawing/2014/main" id="{11A8247C-EC33-4BA8-994F-3C499E031B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52" r="3709" b="30531"/>
            <a:stretch>
              <a:fillRect/>
            </a:stretch>
          </p:blipFill>
          <p:spPr bwMode="auto">
            <a:xfrm>
              <a:off x="4427984" y="4077072"/>
              <a:ext cx="2761350" cy="2448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Mrak 18">
              <a:extLst>
                <a:ext uri="{FF2B5EF4-FFF2-40B4-BE49-F238E27FC236}">
                  <a16:creationId xmlns:a16="http://schemas.microsoft.com/office/drawing/2014/main" id="{074A057F-E0B2-4CA7-8DB8-7EEB18CBA49F}"/>
                </a:ext>
              </a:extLst>
            </p:cNvPr>
            <p:cNvSpPr/>
            <p:nvPr/>
          </p:nvSpPr>
          <p:spPr>
            <a:xfrm>
              <a:off x="4360989" y="4869558"/>
              <a:ext cx="721212" cy="28664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>
                <a:solidFill>
                  <a:schemeClr val="tx1"/>
                </a:solidFill>
              </a:endParaRPr>
            </a:p>
          </p:txBody>
        </p:sp>
      </p:grpSp>
      <p:pic>
        <p:nvPicPr>
          <p:cNvPr id="18441" name="Picture 24" descr="http://thecolourguru.files.wordpress.com/2012/02/img_1244_resize.jpg">
            <a:extLst>
              <a:ext uri="{FF2B5EF4-FFF2-40B4-BE49-F238E27FC236}">
                <a16:creationId xmlns:a16="http://schemas.microsoft.com/office/drawing/2014/main" id="{B3932020-0DD9-445E-B170-3609EB961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9" b="24976"/>
          <a:stretch>
            <a:fillRect/>
          </a:stretch>
        </p:blipFill>
        <p:spPr bwMode="auto">
          <a:xfrm>
            <a:off x="827088" y="5229225"/>
            <a:ext cx="24495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2" descr="http://i47.tinypic.com/xcro2d.jpg">
            <a:extLst>
              <a:ext uri="{FF2B5EF4-FFF2-40B4-BE49-F238E27FC236}">
                <a16:creationId xmlns:a16="http://schemas.microsoft.com/office/drawing/2014/main" id="{732F4BA2-80A9-4F94-A118-DA379AAD9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57" b="30531"/>
          <a:stretch>
            <a:fillRect/>
          </a:stretch>
        </p:blipFill>
        <p:spPr bwMode="auto">
          <a:xfrm>
            <a:off x="5637213" y="5229225"/>
            <a:ext cx="155733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ipka doprava 2">
            <a:extLst>
              <a:ext uri="{FF2B5EF4-FFF2-40B4-BE49-F238E27FC236}">
                <a16:creationId xmlns:a16="http://schemas.microsoft.com/office/drawing/2014/main" id="{8816A470-8F73-4B42-8EBC-F4965C6815B8}"/>
              </a:ext>
            </a:extLst>
          </p:cNvPr>
          <p:cNvSpPr/>
          <p:nvPr/>
        </p:nvSpPr>
        <p:spPr>
          <a:xfrm>
            <a:off x="1824038" y="5018088"/>
            <a:ext cx="4967287" cy="73025"/>
          </a:xfrm>
          <a:prstGeom prst="rightArrow">
            <a:avLst/>
          </a:prstGeom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5" name="Šipka nahoru 4">
            <a:extLst>
              <a:ext uri="{FF2B5EF4-FFF2-40B4-BE49-F238E27FC236}">
                <a16:creationId xmlns:a16="http://schemas.microsoft.com/office/drawing/2014/main" id="{F6EB1EB4-E93C-4023-8019-9058FAE965A7}"/>
              </a:ext>
            </a:extLst>
          </p:cNvPr>
          <p:cNvSpPr/>
          <p:nvPr/>
        </p:nvSpPr>
        <p:spPr>
          <a:xfrm>
            <a:off x="4605338" y="5445125"/>
            <a:ext cx="46037" cy="157163"/>
          </a:xfrm>
          <a:prstGeom prst="upArrow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20" name="Šipka nahoru 19">
            <a:extLst>
              <a:ext uri="{FF2B5EF4-FFF2-40B4-BE49-F238E27FC236}">
                <a16:creationId xmlns:a16="http://schemas.microsoft.com/office/drawing/2014/main" id="{E2318A94-1116-4DCB-901C-3B1B49FD7E00}"/>
              </a:ext>
            </a:extLst>
          </p:cNvPr>
          <p:cNvSpPr/>
          <p:nvPr/>
        </p:nvSpPr>
        <p:spPr>
          <a:xfrm>
            <a:off x="5148263" y="5430838"/>
            <a:ext cx="46037" cy="157162"/>
          </a:xfrm>
          <a:prstGeom prst="upArrow">
            <a:avLst/>
          </a:prstGeom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21" name="Šipka nahoru 20">
            <a:extLst>
              <a:ext uri="{FF2B5EF4-FFF2-40B4-BE49-F238E27FC236}">
                <a16:creationId xmlns:a16="http://schemas.microsoft.com/office/drawing/2014/main" id="{27CC07A3-AC26-471D-B1C5-AD02566F4D05}"/>
              </a:ext>
            </a:extLst>
          </p:cNvPr>
          <p:cNvSpPr/>
          <p:nvPr/>
        </p:nvSpPr>
        <p:spPr>
          <a:xfrm>
            <a:off x="5795963" y="5432425"/>
            <a:ext cx="46037" cy="157163"/>
          </a:xfrm>
          <a:prstGeom prst="upArrow">
            <a:avLst/>
          </a:prstGeom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22" name="Šipka nahoru 21">
            <a:extLst>
              <a:ext uri="{FF2B5EF4-FFF2-40B4-BE49-F238E27FC236}">
                <a16:creationId xmlns:a16="http://schemas.microsoft.com/office/drawing/2014/main" id="{7348EB17-F6EF-460A-94E2-F8D4EA256792}"/>
              </a:ext>
            </a:extLst>
          </p:cNvPr>
          <p:cNvSpPr/>
          <p:nvPr/>
        </p:nvSpPr>
        <p:spPr>
          <a:xfrm>
            <a:off x="6227763" y="5445125"/>
            <a:ext cx="46037" cy="157163"/>
          </a:xfrm>
          <a:prstGeom prst="upArrow">
            <a:avLst/>
          </a:prstGeom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25" name="Šipka nahoru 24">
            <a:extLst>
              <a:ext uri="{FF2B5EF4-FFF2-40B4-BE49-F238E27FC236}">
                <a16:creationId xmlns:a16="http://schemas.microsoft.com/office/drawing/2014/main" id="{99219D08-200C-445C-94F7-D46AD33F200B}"/>
              </a:ext>
            </a:extLst>
          </p:cNvPr>
          <p:cNvSpPr/>
          <p:nvPr/>
        </p:nvSpPr>
        <p:spPr>
          <a:xfrm>
            <a:off x="6927850" y="5449888"/>
            <a:ext cx="44450" cy="157162"/>
          </a:xfrm>
          <a:prstGeom prst="upArrow">
            <a:avLst/>
          </a:prstGeom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FE4B2AA7-7795-45D8-B423-3828EF46ECBF}"/>
              </a:ext>
            </a:extLst>
          </p:cNvPr>
          <p:cNvCxnSpPr/>
          <p:nvPr/>
        </p:nvCxnSpPr>
        <p:spPr>
          <a:xfrm flipV="1">
            <a:off x="3635375" y="5508625"/>
            <a:ext cx="0" cy="160338"/>
          </a:xfrm>
          <a:prstGeom prst="straightConnector1">
            <a:avLst/>
          </a:prstGeom>
          <a:ln>
            <a:solidFill>
              <a:srgbClr val="99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32F92113-0950-439E-80C8-77F1FB934727}"/>
              </a:ext>
            </a:extLst>
          </p:cNvPr>
          <p:cNvCxnSpPr/>
          <p:nvPr/>
        </p:nvCxnSpPr>
        <p:spPr>
          <a:xfrm flipV="1">
            <a:off x="4067175" y="5508625"/>
            <a:ext cx="0" cy="160338"/>
          </a:xfrm>
          <a:prstGeom prst="straightConnector1">
            <a:avLst/>
          </a:prstGeom>
          <a:ln>
            <a:solidFill>
              <a:srgbClr val="99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51" name="Picture 24">
            <a:extLst>
              <a:ext uri="{FF2B5EF4-FFF2-40B4-BE49-F238E27FC236}">
                <a16:creationId xmlns:a16="http://schemas.microsoft.com/office/drawing/2014/main" id="{682064C1-0D4B-46B0-8497-BDF1692E1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2465388"/>
            <a:ext cx="263366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>
            <a:extLst>
              <a:ext uri="{FF2B5EF4-FFF2-40B4-BE49-F238E27FC236}">
                <a16:creationId xmlns:a16="http://schemas.microsoft.com/office/drawing/2014/main" id="{2AAD215A-7D1C-47AC-BA86-92FDA19AAEBD}"/>
              </a:ext>
            </a:extLst>
          </p:cNvPr>
          <p:cNvGrpSpPr>
            <a:grpSpLocks/>
          </p:cNvGrpSpPr>
          <p:nvPr/>
        </p:nvGrpSpPr>
        <p:grpSpPr bwMode="auto">
          <a:xfrm>
            <a:off x="-36513" y="1412875"/>
            <a:ext cx="4103688" cy="3817938"/>
            <a:chOff x="-23" y="890"/>
            <a:chExt cx="2585" cy="2405"/>
          </a:xfrm>
        </p:grpSpPr>
        <p:pic>
          <p:nvPicPr>
            <p:cNvPr id="20494" name="Picture 3" descr="waf_newtree">
              <a:extLst>
                <a:ext uri="{FF2B5EF4-FFF2-40B4-BE49-F238E27FC236}">
                  <a16:creationId xmlns:a16="http://schemas.microsoft.com/office/drawing/2014/main" id="{3AEDE366-8B74-4560-9656-46BB7A000DD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81"/>
              <a:ext cx="2254" cy="2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5" name="Rectangle 4">
              <a:extLst>
                <a:ext uri="{FF2B5EF4-FFF2-40B4-BE49-F238E27FC236}">
                  <a16:creationId xmlns:a16="http://schemas.microsoft.com/office/drawing/2014/main" id="{8EFCB43D-8EFE-4C3B-A99B-BBED8FBF5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890"/>
              <a:ext cx="1020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496" name="Rectangle 5">
              <a:extLst>
                <a:ext uri="{FF2B5EF4-FFF2-40B4-BE49-F238E27FC236}">
                  <a16:creationId xmlns:a16="http://schemas.microsoft.com/office/drawing/2014/main" id="{44B77CCE-00F4-4676-B295-A60A02327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" y="2387"/>
              <a:ext cx="1020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497" name="Rectangle 6">
              <a:extLst>
                <a:ext uri="{FF2B5EF4-FFF2-40B4-BE49-F238E27FC236}">
                  <a16:creationId xmlns:a16="http://schemas.microsoft.com/office/drawing/2014/main" id="{47261CF2-5029-4AE8-B21A-F4E0D8D305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1" y="2205"/>
              <a:ext cx="1020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498" name="Rectangle 7">
              <a:extLst>
                <a:ext uri="{FF2B5EF4-FFF2-40B4-BE49-F238E27FC236}">
                  <a16:creationId xmlns:a16="http://schemas.microsoft.com/office/drawing/2014/main" id="{AF9E33DC-1572-42D8-888E-FD6D0CEBB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" y="2886"/>
              <a:ext cx="725" cy="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13352" name="Text Box 8">
            <a:extLst>
              <a:ext uri="{FF2B5EF4-FFF2-40B4-BE49-F238E27FC236}">
                <a16:creationId xmlns:a16="http://schemas.microsoft.com/office/drawing/2014/main" id="{4BFAB630-1937-4D57-AAD9-6F09F3F93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8650" y="1195388"/>
            <a:ext cx="504031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cs-CZ" sz="2000" b="1" dirty="0">
                <a:solidFill>
                  <a:srgbClr val="000000"/>
                </a:solidFill>
                <a:cs typeface="Arial" pitchFamily="34" charset="0"/>
              </a:rPr>
              <a:t>Jeden velký strom může vypustit do atmosféry až 400 litrů vody denně! </a:t>
            </a:r>
          </a:p>
          <a:p>
            <a:pPr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Ochlazovací účinek jednoho stromu:</a:t>
            </a:r>
          </a:p>
          <a:p>
            <a:pPr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Výpar (Evaporace):</a:t>
            </a:r>
          </a:p>
          <a:p>
            <a:pPr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- 1 L vody</a:t>
            </a:r>
            <a:r>
              <a:rPr lang="cs-CZ" sz="2000" b="1" dirty="0">
                <a:solidFill>
                  <a:srgbClr val="000000"/>
                </a:solidFill>
                <a:cs typeface="Arial" pitchFamily="34" charset="0"/>
              </a:rPr>
              <a:t>…. energie 0.7 kWh</a:t>
            </a:r>
          </a:p>
          <a:p>
            <a:pPr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000000"/>
                </a:solidFill>
                <a:cs typeface="Arial" pitchFamily="34" charset="0"/>
              </a:rPr>
              <a:t> - 400 L  ……… 400 x 0.7=280 kWh</a:t>
            </a:r>
          </a:p>
          <a:p>
            <a:pPr>
              <a:spcBef>
                <a:spcPct val="50000"/>
              </a:spcBef>
              <a:defRPr/>
            </a:pPr>
            <a:r>
              <a:rPr lang="cs-CZ" sz="2000" b="1" u="sng" dirty="0">
                <a:solidFill>
                  <a:srgbClr val="000000"/>
                </a:solidFill>
                <a:cs typeface="Arial" pitchFamily="34" charset="0"/>
              </a:rPr>
              <a:t>To znamená: </a:t>
            </a:r>
          </a:p>
          <a:p>
            <a:pPr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000000"/>
                </a:solidFill>
                <a:cs typeface="Arial" pitchFamily="34" charset="0"/>
              </a:rPr>
              <a:t>Ochlazovací kapacita stromu během 12 hodinového dne odpovídá 280/12=23 kW:       </a:t>
            </a:r>
          </a:p>
          <a:p>
            <a:pPr>
              <a:spcBef>
                <a:spcPct val="50000"/>
              </a:spcBef>
              <a:defRPr/>
            </a:pPr>
            <a:endParaRPr lang="cs-CZ" sz="2000" b="1" dirty="0">
              <a:solidFill>
                <a:srgbClr val="FF0000"/>
              </a:solidFill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cs-CZ" sz="20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20484" name="Rectangle 9">
            <a:extLst>
              <a:ext uri="{FF2B5EF4-FFF2-40B4-BE49-F238E27FC236}">
                <a16:creationId xmlns:a16="http://schemas.microsoft.com/office/drawing/2014/main" id="{C411894F-9E1D-4010-A5BF-7C4EB68E7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268413"/>
          </a:xfrm>
          <a:prstGeom prst="rect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 b="1">
                <a:solidFill>
                  <a:srgbClr val="FFFFFF"/>
                </a:solidFill>
                <a:latin typeface="Arial" panose="020B0604020202020204" pitchFamily="34" charset="0"/>
              </a:rPr>
              <a:t>Energetická bilance  evapotranspirace lesa</a:t>
            </a:r>
            <a:endParaRPr lang="en-US" altLang="cs-CZ" sz="40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id="{88CF0296-8D54-45D9-8D93-520A0D7EDD41}"/>
              </a:ext>
            </a:extLst>
          </p:cNvPr>
          <p:cNvGrpSpPr>
            <a:grpSpLocks/>
          </p:cNvGrpSpPr>
          <p:nvPr/>
        </p:nvGrpSpPr>
        <p:grpSpPr bwMode="auto">
          <a:xfrm>
            <a:off x="8305800" y="2133600"/>
            <a:ext cx="838200" cy="4267200"/>
            <a:chOff x="4848" y="1296"/>
            <a:chExt cx="528" cy="2688"/>
          </a:xfrm>
        </p:grpSpPr>
        <p:sp>
          <p:nvSpPr>
            <p:cNvPr id="20492" name="AutoShape 11">
              <a:extLst>
                <a:ext uri="{FF2B5EF4-FFF2-40B4-BE49-F238E27FC236}">
                  <a16:creationId xmlns:a16="http://schemas.microsoft.com/office/drawing/2014/main" id="{DDADEB9D-A19B-40CB-BA9D-10553B895E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784005">
              <a:off x="4848" y="1296"/>
              <a:ext cx="528" cy="2160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0000FF"/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493" name="Oval 12">
              <a:extLst>
                <a:ext uri="{FF2B5EF4-FFF2-40B4-BE49-F238E27FC236}">
                  <a16:creationId xmlns:a16="http://schemas.microsoft.com/office/drawing/2014/main" id="{F8A3CF34-9B39-44FD-8EF3-2A302DD19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3600"/>
              <a:ext cx="240" cy="384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cs-CZ" sz="48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sp>
        <p:nvSpPr>
          <p:cNvPr id="313357" name="Oval 13">
            <a:extLst>
              <a:ext uri="{FF2B5EF4-FFF2-40B4-BE49-F238E27FC236}">
                <a16:creationId xmlns:a16="http://schemas.microsoft.com/office/drawing/2014/main" id="{4601FC80-3319-46D7-8ECF-CD010EDE997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528219" y="1988344"/>
            <a:ext cx="1079500" cy="8135938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7" name="Rectangle 14">
            <a:extLst>
              <a:ext uri="{FF2B5EF4-FFF2-40B4-BE49-F238E27FC236}">
                <a16:creationId xmlns:a16="http://schemas.microsoft.com/office/drawing/2014/main" id="{032AE97D-17A3-48D6-A3A4-5B9B2FA04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5734050"/>
            <a:ext cx="83518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Kapacita 46 chladniček (s příkonem 500 W)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Kapacita 10 klimatizačních zařízení	</a:t>
            </a:r>
            <a:endParaRPr lang="en-US" altLang="cs-CZ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8" name="Text Box 15">
            <a:extLst>
              <a:ext uri="{FF2B5EF4-FFF2-40B4-BE49-F238E27FC236}">
                <a16:creationId xmlns:a16="http://schemas.microsoft.com/office/drawing/2014/main" id="{D36FA7D8-D4EE-4E77-B941-AB4D4894E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73688"/>
            <a:ext cx="2514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Převzato: J. Pokorný</a:t>
            </a:r>
          </a:p>
        </p:txBody>
      </p:sp>
      <p:grpSp>
        <p:nvGrpSpPr>
          <p:cNvPr id="20489" name="Group 16">
            <a:extLst>
              <a:ext uri="{FF2B5EF4-FFF2-40B4-BE49-F238E27FC236}">
                <a16:creationId xmlns:a16="http://schemas.microsoft.com/office/drawing/2014/main" id="{A376071A-1754-4FFC-B8F8-4842B2C3ECA5}"/>
              </a:ext>
            </a:extLst>
          </p:cNvPr>
          <p:cNvGrpSpPr>
            <a:grpSpLocks/>
          </p:cNvGrpSpPr>
          <p:nvPr/>
        </p:nvGrpSpPr>
        <p:grpSpPr bwMode="auto">
          <a:xfrm>
            <a:off x="0" y="6629400"/>
            <a:ext cx="9144000" cy="228600"/>
            <a:chOff x="0" y="4109"/>
            <a:chExt cx="5760" cy="227"/>
          </a:xfrm>
        </p:grpSpPr>
        <p:sp>
          <p:nvSpPr>
            <p:cNvPr id="20490" name="Text Box 17">
              <a:extLst>
                <a:ext uri="{FF2B5EF4-FFF2-40B4-BE49-F238E27FC236}">
                  <a16:creationId xmlns:a16="http://schemas.microsoft.com/office/drawing/2014/main" id="{2F1441B7-C0D4-4C4F-981C-660B0FB313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109"/>
              <a:ext cx="5760" cy="227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B130P</a:t>
              </a:r>
              <a:r>
                <a:rPr lang="cs-CZ" altLang="cs-CZ" sz="900" b="1">
                  <a:solidFill>
                    <a:srgbClr val="000000"/>
                  </a:solidFill>
                  <a:latin typeface="Arial" panose="020B0604020202020204" pitchFamily="34" charset="0"/>
                </a:rPr>
                <a:t>60, 68</a:t>
              </a:r>
              <a:r>
                <a:rPr lang="cs-CZ" altLang="cs-CZ" sz="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cs-CZ" altLang="cs-CZ" sz="900" b="1">
                  <a:solidFill>
                    <a:srgbClr val="000000"/>
                  </a:solidFill>
                  <a:latin typeface="Arial" panose="020B0604020202020204" pitchFamily="34" charset="0"/>
                </a:rPr>
                <a:t>Globální změny</a:t>
              </a:r>
              <a:r>
                <a:rPr lang="cs-CZ" altLang="cs-CZ" sz="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cs-CZ" altLang="cs-CZ" sz="900" b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http:/kfrserver.natur.cuni.cz/</a:t>
              </a:r>
              <a:r>
                <a:rPr lang="cs-CZ" altLang="cs-CZ" sz="900" b="1">
                  <a:solidFill>
                    <a:srgbClr val="3333FF"/>
                  </a:solidFill>
                  <a:latin typeface="Arial" panose="020B0604020202020204" pitchFamily="34" charset="0"/>
                </a:rPr>
                <a:t>global, </a:t>
              </a:r>
              <a:r>
                <a:rPr lang="cs-CZ" altLang="cs-CZ" sz="900" b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http:/kfrserver.natur.cuni.cz/</a:t>
              </a:r>
              <a:r>
                <a:rPr lang="cs-CZ" altLang="cs-CZ" sz="900" b="1">
                  <a:solidFill>
                    <a:srgbClr val="3333FF"/>
                  </a:solidFill>
                  <a:latin typeface="Arial" panose="020B0604020202020204" pitchFamily="34" charset="0"/>
                </a:rPr>
                <a:t>gztu, </a:t>
              </a:r>
              <a:r>
                <a:rPr lang="cs-CZ" altLang="cs-CZ" sz="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  <a:r>
                <a:rPr lang="cs-CZ" altLang="cs-CZ" sz="900" b="1">
                  <a:solidFill>
                    <a:srgbClr val="000000"/>
                  </a:solidFill>
                  <a:latin typeface="Arial" panose="020B0604020202020204" pitchFamily="34" charset="0"/>
                </a:rPr>
                <a:t>8</a:t>
              </a:r>
              <a:r>
                <a:rPr lang="cs-CZ" altLang="cs-CZ" sz="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altLang="cs-CZ" sz="900" b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Katedra fyziologie rostlin,  UK PřF,</a:t>
              </a:r>
              <a:r>
                <a:rPr lang="cs-CZ" altLang="cs-CZ" sz="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doc.Albrechtová</a:t>
              </a:r>
            </a:p>
          </p:txBody>
        </p:sp>
        <p:pic>
          <p:nvPicPr>
            <p:cNvPr id="20491" name="Picture 18">
              <a:extLst>
                <a:ext uri="{FF2B5EF4-FFF2-40B4-BE49-F238E27FC236}">
                  <a16:creationId xmlns:a16="http://schemas.microsoft.com/office/drawing/2014/main" id="{80A8103E-4185-40E2-98A8-39DCC61068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3" y="4128"/>
              <a:ext cx="137" cy="192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57" grpId="0" animBg="1" autoUpdateAnimBg="0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5625</TotalTime>
  <Words>2282</Words>
  <Application>Microsoft Office PowerPoint</Application>
  <PresentationFormat>Předvádění na obrazovce (4:3)</PresentationFormat>
  <Paragraphs>414</Paragraphs>
  <Slides>63</Slides>
  <Notes>56</Notes>
  <HiddenSlides>0</HiddenSlides>
  <MMClips>0</MMClips>
  <ScaleCrop>false</ScaleCrop>
  <HeadingPairs>
    <vt:vector size="8" baseType="variant">
      <vt:variant>
        <vt:lpstr>Použitá písma</vt:lpstr>
      </vt:variant>
      <vt:variant>
        <vt:i4>15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5</vt:i4>
      </vt:variant>
      <vt:variant>
        <vt:lpstr>Nadpisy snímků</vt:lpstr>
      </vt:variant>
      <vt:variant>
        <vt:i4>63</vt:i4>
      </vt:variant>
    </vt:vector>
  </HeadingPairs>
  <TitlesOfParts>
    <vt:vector size="85" baseType="lpstr">
      <vt:lpstr>Arial</vt:lpstr>
      <vt:lpstr>Arial Black</vt:lpstr>
      <vt:lpstr>AvantGarde Md BT</vt:lpstr>
      <vt:lpstr>Calibri</vt:lpstr>
      <vt:lpstr>Comic Sans MS</vt:lpstr>
      <vt:lpstr>DejaVu Sans</vt:lpstr>
      <vt:lpstr>Droid Sans Fallback</vt:lpstr>
      <vt:lpstr>FreeSans</vt:lpstr>
      <vt:lpstr>Liberation Sans</vt:lpstr>
      <vt:lpstr>Liberation Serif</vt:lpstr>
      <vt:lpstr>StarSymbol</vt:lpstr>
      <vt:lpstr>Symbol</vt:lpstr>
      <vt:lpstr>Tahoma</vt:lpstr>
      <vt:lpstr>Times New Roman</vt:lpstr>
      <vt:lpstr>Wingdings</vt:lpstr>
      <vt:lpstr>Motiv sady Office</vt:lpstr>
      <vt:lpstr>Výchozí návrh</vt:lpstr>
      <vt:lpstr>SPW 6.0 Graph</vt:lpstr>
      <vt:lpstr>Graf</vt:lpstr>
      <vt:lpstr>Photo Editor Photo</vt:lpstr>
      <vt:lpstr>CorelDRAW</vt:lpstr>
      <vt:lpstr>Snímek</vt:lpstr>
      <vt:lpstr>Rostliny v globálních cyklech</vt:lpstr>
      <vt:lpstr>Ekosystém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Rostliny a lidstvo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Brambory, politika a světové dějiny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Modelové příklady domestikace: kukuřice</vt:lpstr>
      <vt:lpstr>Prezentace aplikace PowerPoint</vt:lpstr>
      <vt:lpstr>Norman Borlaug a „zelená revoluce“</vt:lpstr>
      <vt:lpstr>Moderní přístupy ke klasickému šlechtění: marker-assisted breeding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Lubomír Nátr</dc:creator>
  <cp:lastModifiedBy>Mašková Petra</cp:lastModifiedBy>
  <cp:revision>350</cp:revision>
  <cp:lastPrinted>2024-05-09T08:06:08Z</cp:lastPrinted>
  <dcterms:created xsi:type="dcterms:W3CDTF">2009-03-13T18:05:39Z</dcterms:created>
  <dcterms:modified xsi:type="dcterms:W3CDTF">2024-05-16T07:28:56Z</dcterms:modified>
</cp:coreProperties>
</file>