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750" r:id="rId3"/>
    <p:sldMasterId id="2147483763" r:id="rId4"/>
    <p:sldMasterId id="2147483776" r:id="rId5"/>
    <p:sldMasterId id="2147483789" r:id="rId6"/>
    <p:sldMasterId id="2147483801" r:id="rId7"/>
    <p:sldMasterId id="2147484293" r:id="rId8"/>
  </p:sldMasterIdLst>
  <p:notesMasterIdLst>
    <p:notesMasterId r:id="rId69"/>
  </p:notesMasterIdLst>
  <p:sldIdLst>
    <p:sldId id="257" r:id="rId9"/>
    <p:sldId id="260" r:id="rId10"/>
    <p:sldId id="319" r:id="rId11"/>
    <p:sldId id="321" r:id="rId12"/>
    <p:sldId id="322" r:id="rId13"/>
    <p:sldId id="323" r:id="rId14"/>
    <p:sldId id="261" r:id="rId15"/>
    <p:sldId id="262" r:id="rId16"/>
    <p:sldId id="279" r:id="rId17"/>
    <p:sldId id="263" r:id="rId18"/>
    <p:sldId id="264" r:id="rId19"/>
    <p:sldId id="265" r:id="rId20"/>
    <p:sldId id="268" r:id="rId21"/>
    <p:sldId id="326" r:id="rId22"/>
    <p:sldId id="280" r:id="rId23"/>
    <p:sldId id="276" r:id="rId24"/>
    <p:sldId id="277" r:id="rId25"/>
    <p:sldId id="278" r:id="rId26"/>
    <p:sldId id="275" r:id="rId27"/>
    <p:sldId id="281" r:id="rId28"/>
    <p:sldId id="286" r:id="rId29"/>
    <p:sldId id="287" r:id="rId30"/>
    <p:sldId id="267" r:id="rId31"/>
    <p:sldId id="314" r:id="rId32"/>
    <p:sldId id="283" r:id="rId33"/>
    <p:sldId id="272" r:id="rId34"/>
    <p:sldId id="284" r:id="rId35"/>
    <p:sldId id="315" r:id="rId36"/>
    <p:sldId id="271" r:id="rId37"/>
    <p:sldId id="297" r:id="rId38"/>
    <p:sldId id="327" r:id="rId39"/>
    <p:sldId id="312" r:id="rId40"/>
    <p:sldId id="325" r:id="rId41"/>
    <p:sldId id="282" r:id="rId42"/>
    <p:sldId id="324" r:id="rId43"/>
    <p:sldId id="273" r:id="rId44"/>
    <p:sldId id="274" r:id="rId45"/>
    <p:sldId id="306" r:id="rId46"/>
    <p:sldId id="259" r:id="rId47"/>
    <p:sldId id="318" r:id="rId48"/>
    <p:sldId id="269" r:id="rId49"/>
    <p:sldId id="266" r:id="rId50"/>
    <p:sldId id="309" r:id="rId51"/>
    <p:sldId id="316" r:id="rId52"/>
    <p:sldId id="270" r:id="rId53"/>
    <p:sldId id="288" r:id="rId54"/>
    <p:sldId id="298" r:id="rId55"/>
    <p:sldId id="290" r:id="rId56"/>
    <p:sldId id="317" r:id="rId57"/>
    <p:sldId id="311" r:id="rId58"/>
    <p:sldId id="285" r:id="rId59"/>
    <p:sldId id="299" r:id="rId60"/>
    <p:sldId id="307" r:id="rId61"/>
    <p:sldId id="300" r:id="rId62"/>
    <p:sldId id="301" r:id="rId63"/>
    <p:sldId id="302" r:id="rId64"/>
    <p:sldId id="305" r:id="rId65"/>
    <p:sldId id="304" r:id="rId66"/>
    <p:sldId id="308" r:id="rId67"/>
    <p:sldId id="258" r:id="rId6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F9BC5E-09B1-49E4-8742-0B46601AA6FB}" type="datetimeFigureOut">
              <a:rPr lang="cs-CZ"/>
              <a:pPr>
                <a:defRPr/>
              </a:pPr>
              <a:t>6.3.2024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6D6F3F-1898-4D2A-9411-8C1BBAE9D4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332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/>
              <a:t>http://www.arthursclipart.org/biologyp/biology/page_02.htm</a:t>
            </a:r>
          </a:p>
        </p:txBody>
      </p:sp>
      <p:sp>
        <p:nvSpPr>
          <p:cNvPr id="159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1C5FD5-0378-4257-88AC-5D17B08C6962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59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959D18-59CB-4835-8570-73D7DA43ABDA}" type="slidenum">
              <a:rPr lang="cs-CZ" smtClean="0">
                <a:solidFill>
                  <a:srgbClr val="000000"/>
                </a:solidFill>
              </a:rPr>
              <a:pPr/>
              <a:t>58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3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9BC33A-0A6C-41B0-97F9-644B2FBC35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D58034-F3EA-4764-8291-DE206475D3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347095-7D22-4153-8911-AD13E90B7E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0484BAB-462F-4B43-89CC-3971B75114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13CD5F-D565-439C-8B0C-213F64C318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C1EE9CF-8EC6-4E96-B40E-2496EFE254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8E1C13C-D19E-47F8-855F-8FF49C4585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D10DD36-C25E-4173-AF8E-077F4B2F55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2CB07CF-1F3B-4F06-909B-9DED30CDD6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AFD46C2-5D22-4BEA-8B9D-F2EA4E5090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ABA8D1D-9B6D-483D-9D17-D1C025C1B0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3B0AFD-44C9-45C1-B7DE-E64EAEB177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B1F7FF-5674-4193-BF8E-3A729DDFD7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F245146-26CC-4A93-B7D1-A967E5DE75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C13C953-EEC3-42C0-A563-8CED97EDEF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92C252B-040D-4B1E-8A29-002C43A2A2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1C177AB-107B-4528-A9A4-AC1757CAF0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E30646A-25AA-4494-B86D-283F9E6F9C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8F77BD6-2C1C-44A2-9139-E14B5511CE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C4562B-36F3-4923-805B-853737F7EC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A93F897-5621-46B5-9A49-9257CDE201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2D13CE3-8ED2-4436-99C6-C46E1AEABE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5F34EA-AB88-4778-944C-7DA405385E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D713458-0164-40E0-8CBE-5F15FA517C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872A495-F0DB-43BA-A66A-D5ECBE22D7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9B2CD4-6674-46D9-AE53-40E216C1D0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A872689-A348-483A-BA66-4DD7DDA9EE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1371B19-A0E6-4749-87D2-6E60CF3772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F32B304-C42B-4769-8F68-177D69A20F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64888B0-EFE7-4230-B85C-8DF5F0BE49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4981931-CF49-4859-8822-44BB9BEF3B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D55E8B4-A30E-4BF3-AA32-9BFBB3D1F9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5251D8-81A2-47C7-A319-F6ECE5E561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FC74E3-0FCE-4411-B490-4D6DFBDDA8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1A72A3-0E1B-43EC-BC23-2EFB482C8E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797196E-5202-412A-B761-07DA1AE996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65D3E2D-258A-47AE-938B-C2016B2E1E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56916E9-FD3E-4D32-949E-195485D6A2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4FA234D-C442-4D95-8DA9-268ECF46FE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3E4B408-B8E6-47FE-B15D-26AEC36BE8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1DE09D5-0813-41E1-8E11-3B6E83499C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A8E1254-DEC1-4C3E-AA1C-26C7D57DFA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EB44562-D24B-4243-97D5-B4CAA7E20C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C79D539-A62E-4B9E-A29A-3E8DD56657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6CB946-8CCF-485A-B94C-FF3C142BD3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F7B4AE0-8E67-4556-B5C2-F71B6B214F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DDDE05D-EAF4-4BAC-A329-72A5E82FD8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2D06CD-995D-4B4B-9C31-4C837C86C9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32F1D9D-262E-48F6-AFF5-238B17E2DE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FF4218-47CF-457D-908C-2B5ACB27CE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34384E-47A4-4EA6-ACDF-E33DDE32A5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31A1BFF-350B-4515-9F02-DB545293D7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6D42678-ACB3-4C9A-B2AC-A29AB4914A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87A1206-FB39-4A8B-B83F-D96BE6506A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5255523-07F5-4D89-94BF-80DA342E35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FBA281-8982-4BC9-9270-DEDABD3E52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8A3CE2F-36DB-4E54-88DF-D9398F2CBB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862EB6-0141-4DE5-A585-C77721ED3B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0022B7B-72B5-4B59-A759-804DC0F577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D8798A5-2CCC-48E4-BD4E-6E2C415640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BEF4B2-063D-4931-A9C0-CB01710BFE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9442E90-3711-40D5-8788-829480C911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08A79D9-091C-40F0-BBB1-8EF711E980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E33641-D245-46D8-BF8C-E0203138D5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B960B75-3A17-45C7-9EE9-A0E172B816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A4A2F9A-F987-4BF9-B310-3E66E8669B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6C984E-5A03-467A-83C6-9E1CC4B652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508CBF-EC5E-428E-B3B2-93FBFA9611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43F4119-A050-4858-9AEF-6A838DB37F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8895ABC-89A6-448F-8FCC-17EAB64D43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1BED972-C642-46B6-9051-E7D2C8B46F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E3783E9-A97C-424F-A5B5-07F6073DBC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C9BB23B-2508-4D64-BD39-5067AE61D5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C011B9-D4DB-4512-8013-8F2E23E471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00F9EE0-CD83-4561-B1BA-FD24159C0E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73F17A5-C33B-4CD8-82CB-88C79F56B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39E4FD4-ACA2-45E1-9A35-9A96005158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A5C01D-AF74-4B60-8C5E-E642D11A33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7FDC122-AEEC-4081-9DD3-DF0782ED03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CB90734-6193-4BE6-900F-EC0ABF732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31BDE69-C755-49B8-96A2-F7982DF07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B60A1A0-4A5E-4095-9FA4-DBE4C18BB5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B8863557-67B3-45A0-890D-D323C9F4F8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9129895-A330-46CC-97B3-C32EE9D4A0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DC20AA2-32C8-4F7B-8235-63F6343A94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6583029-1F99-412B-B0AA-C0D2D5BFBB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7F5E0E2-36F8-4CAB-BB56-F242934745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59CB0639-B7FF-49CE-AA95-D18DCF04F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B3AD7F-7A48-4E7F-9145-E73F445F0C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F3142EBA-BED2-4AF2-86CF-E3503452FC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84ACD9A-5591-4F9E-A295-AF30BB395A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8F50D98-5D8E-4D9D-852E-D715812B70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2" r:id="rId1"/>
    <p:sldLayoutId id="2147484943" r:id="rId2"/>
    <p:sldLayoutId id="2147484944" r:id="rId3"/>
    <p:sldLayoutId id="2147484945" r:id="rId4"/>
    <p:sldLayoutId id="2147484946" r:id="rId5"/>
    <p:sldLayoutId id="2147484947" r:id="rId6"/>
    <p:sldLayoutId id="2147484948" r:id="rId7"/>
    <p:sldLayoutId id="2147484949" r:id="rId8"/>
    <p:sldLayoutId id="2147484950" r:id="rId9"/>
    <p:sldLayoutId id="2147484951" r:id="rId10"/>
    <p:sldLayoutId id="21474849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E5FFDA-8982-4D9C-869D-5A7EBC71A4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3" r:id="rId1"/>
    <p:sldLayoutId id="2147484954" r:id="rId2"/>
    <p:sldLayoutId id="2147484955" r:id="rId3"/>
    <p:sldLayoutId id="2147484956" r:id="rId4"/>
    <p:sldLayoutId id="2147484957" r:id="rId5"/>
    <p:sldLayoutId id="2147484958" r:id="rId6"/>
    <p:sldLayoutId id="2147484959" r:id="rId7"/>
    <p:sldLayoutId id="2147484960" r:id="rId8"/>
    <p:sldLayoutId id="2147484961" r:id="rId9"/>
    <p:sldLayoutId id="2147484962" r:id="rId10"/>
    <p:sldLayoutId id="21474849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C4947F5-A630-4DFA-95D4-236B492A32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3772B15-5312-423F-A9A6-A44F2C5A5C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6" r:id="rId1"/>
    <p:sldLayoutId id="2147484977" r:id="rId2"/>
    <p:sldLayoutId id="2147484978" r:id="rId3"/>
    <p:sldLayoutId id="2147484979" r:id="rId4"/>
    <p:sldLayoutId id="2147484980" r:id="rId5"/>
    <p:sldLayoutId id="2147484981" r:id="rId6"/>
    <p:sldLayoutId id="2147484982" r:id="rId7"/>
    <p:sldLayoutId id="2147484983" r:id="rId8"/>
    <p:sldLayoutId id="2147484984" r:id="rId9"/>
    <p:sldLayoutId id="2147484985" r:id="rId10"/>
    <p:sldLayoutId id="2147484986" r:id="rId11"/>
    <p:sldLayoutId id="21474849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E863688-84BE-49EF-83D6-48C72FDF89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8" r:id="rId1"/>
    <p:sldLayoutId id="2147484989" r:id="rId2"/>
    <p:sldLayoutId id="2147484990" r:id="rId3"/>
    <p:sldLayoutId id="2147484991" r:id="rId4"/>
    <p:sldLayoutId id="2147484992" r:id="rId5"/>
    <p:sldLayoutId id="2147484993" r:id="rId6"/>
    <p:sldLayoutId id="2147484994" r:id="rId7"/>
    <p:sldLayoutId id="2147484995" r:id="rId8"/>
    <p:sldLayoutId id="2147484996" r:id="rId9"/>
    <p:sldLayoutId id="2147484997" r:id="rId10"/>
    <p:sldLayoutId id="2147484998" r:id="rId11"/>
    <p:sldLayoutId id="21474849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9A0E47A-9232-4448-AC9D-38344BB7EF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0" r:id="rId1"/>
    <p:sldLayoutId id="2147485001" r:id="rId2"/>
    <p:sldLayoutId id="2147485002" r:id="rId3"/>
    <p:sldLayoutId id="2147485003" r:id="rId4"/>
    <p:sldLayoutId id="2147485004" r:id="rId5"/>
    <p:sldLayoutId id="2147485005" r:id="rId6"/>
    <p:sldLayoutId id="2147485006" r:id="rId7"/>
    <p:sldLayoutId id="2147485007" r:id="rId8"/>
    <p:sldLayoutId id="2147485008" r:id="rId9"/>
    <p:sldLayoutId id="2147485009" r:id="rId10"/>
    <p:sldLayoutId id="2147485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B144F8F-8F21-4EE1-9992-8F133EE49A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1" r:id="rId1"/>
    <p:sldLayoutId id="2147485012" r:id="rId2"/>
    <p:sldLayoutId id="2147485013" r:id="rId3"/>
    <p:sldLayoutId id="2147485014" r:id="rId4"/>
    <p:sldLayoutId id="2147485015" r:id="rId5"/>
    <p:sldLayoutId id="2147485016" r:id="rId6"/>
    <p:sldLayoutId id="2147485017" r:id="rId7"/>
    <p:sldLayoutId id="2147485018" r:id="rId8"/>
    <p:sldLayoutId id="2147485019" r:id="rId9"/>
    <p:sldLayoutId id="2147485020" r:id="rId10"/>
    <p:sldLayoutId id="2147485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BA5F32D-537F-4EC9-AA1C-735BD1B19D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cs-CZ">
                <a:solidFill>
                  <a:srgbClr val="FFC000"/>
                </a:solidFill>
              </a:rPr>
              <a:t>Rostlinné tělo – první pohled</a:t>
            </a:r>
          </a:p>
        </p:txBody>
      </p:sp>
      <p:sp>
        <p:nvSpPr>
          <p:cNvPr id="103427" name="Zástupný symbol pro obsah 2"/>
          <p:cNvSpPr>
            <a:spLocks noGrp="1"/>
          </p:cNvSpPr>
          <p:nvPr>
            <p:ph idx="1"/>
          </p:nvPr>
        </p:nvSpPr>
        <p:spPr>
          <a:xfrm>
            <a:off x="714375" y="1071563"/>
            <a:ext cx="7715250" cy="5286375"/>
          </a:xfrm>
        </p:spPr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Stavba modelové semenné rostliny</a:t>
            </a:r>
          </a:p>
          <a:p>
            <a:pPr lvl="1"/>
            <a:r>
              <a:rPr lang="cs-CZ">
                <a:solidFill>
                  <a:schemeClr val="bg1"/>
                </a:solidFill>
              </a:rPr>
              <a:t>rostlinná pletiva (s odbočkou zpět k buňce…)</a:t>
            </a:r>
          </a:p>
          <a:p>
            <a:pPr lvl="1"/>
            <a:r>
              <a:rPr lang="cs-CZ">
                <a:solidFill>
                  <a:schemeClr val="bg1"/>
                </a:solidFill>
              </a:rPr>
              <a:t>typická stavba orgánů</a:t>
            </a:r>
          </a:p>
          <a:p>
            <a:r>
              <a:rPr lang="cs-CZ">
                <a:solidFill>
                  <a:schemeClr val="bg1"/>
                </a:solidFill>
              </a:rPr>
              <a:t>Životní cyklus a rodozměna</a:t>
            </a:r>
          </a:p>
          <a:p>
            <a:r>
              <a:rPr lang="cs-CZ">
                <a:solidFill>
                  <a:schemeClr val="bg1"/>
                </a:solidFill>
              </a:rPr>
              <a:t>Úvod do studia ontogeneze</a:t>
            </a:r>
          </a:p>
          <a:p>
            <a:pPr lvl="1"/>
            <a:r>
              <a:rPr lang="cs-CZ">
                <a:solidFill>
                  <a:schemeClr val="bg1"/>
                </a:solidFill>
              </a:rPr>
              <a:t>principy určení buněčného osudu</a:t>
            </a:r>
          </a:p>
          <a:p>
            <a:pPr lvl="1"/>
            <a:r>
              <a:rPr lang="cs-CZ">
                <a:solidFill>
                  <a:schemeClr val="bg1"/>
                </a:solidFill>
              </a:rPr>
              <a:t>meristémy (stavba a funkce)</a:t>
            </a:r>
          </a:p>
          <a:p>
            <a:pPr lvl="1"/>
            <a:r>
              <a:rPr lang="cs-CZ">
                <a:solidFill>
                  <a:schemeClr val="bg1"/>
                </a:solidFill>
              </a:rPr>
              <a:t>organogeneze, proměny orgánů, vývojová plasticita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Nadpis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28688"/>
          </a:xfrm>
        </p:spPr>
        <p:txBody>
          <a:bodyPr/>
          <a:lstStyle/>
          <a:p>
            <a:r>
              <a:rPr lang="cs-CZ"/>
              <a:t>Pletiva</a:t>
            </a:r>
          </a:p>
        </p:txBody>
      </p:sp>
      <p:sp>
        <p:nvSpPr>
          <p:cNvPr id="111619" name="Zástupný symbol pro obsah 2"/>
          <p:cNvSpPr>
            <a:spLocks noGrp="1"/>
          </p:cNvSpPr>
          <p:nvPr>
            <p:ph idx="1"/>
          </p:nvPr>
        </p:nvSpPr>
        <p:spPr>
          <a:xfrm>
            <a:off x="0" y="785813"/>
            <a:ext cx="3962400" cy="5554662"/>
          </a:xfrm>
        </p:spPr>
        <p:txBody>
          <a:bodyPr/>
          <a:lstStyle/>
          <a:p>
            <a:r>
              <a:rPr lang="cs-CZ" sz="2400" dirty="0"/>
              <a:t>Skupiny vzájemně spojených buněk, které se odlišují tvarem a funkcí od jiných skupin buněk.</a:t>
            </a:r>
          </a:p>
          <a:p>
            <a:r>
              <a:rPr lang="cs-CZ" sz="2400" dirty="0"/>
              <a:t>Názvová konvence (pletiva rostlin vs. tkáně živočichů) x „</a:t>
            </a:r>
            <a:r>
              <a:rPr lang="cs-CZ" sz="2400" dirty="0" err="1"/>
              <a:t>tissues</a:t>
            </a:r>
            <a:r>
              <a:rPr lang="cs-CZ" sz="2400" dirty="0"/>
              <a:t>“, „</a:t>
            </a:r>
            <a:r>
              <a:rPr lang="cs-CZ" sz="2400" dirty="0" err="1"/>
              <a:t>Gewebe</a:t>
            </a:r>
            <a:r>
              <a:rPr lang="cs-CZ" sz="2400" dirty="0"/>
              <a:t>“</a:t>
            </a:r>
          </a:p>
          <a:p>
            <a:r>
              <a:rPr lang="cs-CZ" sz="2400" dirty="0"/>
              <a:t>Lze různě klasifikovat... př. dle počtu typů buněk</a:t>
            </a:r>
            <a:r>
              <a:rPr lang="cs-CZ" sz="2400" dirty="0">
                <a:solidFill>
                  <a:srgbClr val="FF0000"/>
                </a:solidFill>
              </a:rPr>
              <a:t> jednoduchá </a:t>
            </a:r>
            <a:r>
              <a:rPr lang="cs-CZ" sz="2400" dirty="0"/>
              <a:t>vs.</a:t>
            </a:r>
            <a:r>
              <a:rPr lang="cs-CZ" sz="2400" dirty="0">
                <a:solidFill>
                  <a:srgbClr val="FF0000"/>
                </a:solidFill>
              </a:rPr>
              <a:t> složená</a:t>
            </a:r>
          </a:p>
          <a:p>
            <a:r>
              <a:rPr lang="cs-CZ" sz="2400" dirty="0"/>
              <a:t>Dle stavu ontogeneze </a:t>
            </a:r>
            <a:r>
              <a:rPr lang="cs-CZ" sz="2400" b="1" dirty="0">
                <a:solidFill>
                  <a:srgbClr val="FF0000"/>
                </a:solidFill>
              </a:rPr>
              <a:t>dělivá</a:t>
            </a:r>
            <a:r>
              <a:rPr lang="cs-CZ" sz="2400" dirty="0">
                <a:solidFill>
                  <a:srgbClr val="FF0000"/>
                </a:solidFill>
              </a:rPr>
              <a:t> (</a:t>
            </a:r>
            <a:r>
              <a:rPr lang="cs-CZ" sz="2400" dirty="0" err="1">
                <a:solidFill>
                  <a:srgbClr val="FF0000"/>
                </a:solidFill>
              </a:rPr>
              <a:t>meristemy</a:t>
            </a:r>
            <a:r>
              <a:rPr lang="cs-CZ" sz="2400" dirty="0">
                <a:solidFill>
                  <a:srgbClr val="FF0000"/>
                </a:solidFill>
              </a:rPr>
              <a:t>, kambium) </a:t>
            </a:r>
            <a:r>
              <a:rPr lang="cs-CZ" sz="2400" dirty="0"/>
              <a:t>vs.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</a:rPr>
              <a:t>trvalá</a:t>
            </a:r>
          </a:p>
        </p:txBody>
      </p:sp>
      <p:sp>
        <p:nvSpPr>
          <p:cNvPr id="111620" name="AutoShape 4" descr="view-source:http://kfrserver.natur.cuni.cz/studium/prednasky/anatomie/atlas/img/src/Sambucus_edulus3.jpg"/>
          <p:cNvSpPr>
            <a:spLocks noChangeAspect="1" noChangeArrowheads="1"/>
          </p:cNvSpPr>
          <p:nvPr/>
        </p:nvSpPr>
        <p:spPr bwMode="auto">
          <a:xfrm>
            <a:off x="155575" y="-2430463"/>
            <a:ext cx="6762750" cy="507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1143000"/>
            <a:ext cx="3033713" cy="22336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1622" name="TextovéPole 6"/>
          <p:cNvSpPr txBox="1">
            <a:spLocks noChangeArrowheads="1"/>
          </p:cNvSpPr>
          <p:nvPr/>
        </p:nvSpPr>
        <p:spPr bwMode="auto">
          <a:xfrm>
            <a:off x="6286500" y="714375"/>
            <a:ext cx="2171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Jednoduchá pletiva</a:t>
            </a:r>
          </a:p>
        </p:txBody>
      </p:sp>
      <p:sp>
        <p:nvSpPr>
          <p:cNvPr id="111623" name="TextovéPole 7"/>
          <p:cNvSpPr txBox="1">
            <a:spLocks noChangeArrowheads="1"/>
          </p:cNvSpPr>
          <p:nvPr/>
        </p:nvSpPr>
        <p:spPr bwMode="auto">
          <a:xfrm>
            <a:off x="7072313" y="1571625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/>
              <a:t>parenchym plodu rajčete</a:t>
            </a:r>
          </a:p>
        </p:txBody>
      </p:sp>
      <p:pic>
        <p:nvPicPr>
          <p:cNvPr id="1116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2714625"/>
            <a:ext cx="2743200" cy="20002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1625" name="TextovéPole 9"/>
          <p:cNvSpPr txBox="1">
            <a:spLocks noChangeArrowheads="1"/>
          </p:cNvSpPr>
          <p:nvPr/>
        </p:nvSpPr>
        <p:spPr bwMode="auto">
          <a:xfrm>
            <a:off x="4500563" y="3429000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/>
              <a:t>kolenchym celeru</a:t>
            </a:r>
          </a:p>
        </p:txBody>
      </p:sp>
      <p:pic>
        <p:nvPicPr>
          <p:cNvPr id="11162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4357688"/>
            <a:ext cx="2809875" cy="2057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1627" name="TextovéPole 11"/>
          <p:cNvSpPr txBox="1">
            <a:spLocks noChangeArrowheads="1"/>
          </p:cNvSpPr>
          <p:nvPr/>
        </p:nvSpPr>
        <p:spPr bwMode="auto">
          <a:xfrm>
            <a:off x="6572250" y="5000625"/>
            <a:ext cx="1571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/>
              <a:t>sklerenchym „kamínek“ z hrušky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Nadpis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28688"/>
          </a:xfrm>
        </p:spPr>
        <p:txBody>
          <a:bodyPr/>
          <a:lstStyle/>
          <a:p>
            <a:r>
              <a:rPr lang="cs-CZ">
                <a:solidFill>
                  <a:srgbClr val="FFC000"/>
                </a:solidFill>
              </a:rPr>
              <a:t>Složená trvalá pletiva</a:t>
            </a:r>
          </a:p>
        </p:txBody>
      </p:sp>
      <p:sp>
        <p:nvSpPr>
          <p:cNvPr id="112643" name="Zástupný symbol pro obsah 2"/>
          <p:cNvSpPr>
            <a:spLocks noGrp="1"/>
          </p:cNvSpPr>
          <p:nvPr>
            <p:ph idx="1"/>
          </p:nvPr>
        </p:nvSpPr>
        <p:spPr>
          <a:xfrm>
            <a:off x="428625" y="928688"/>
            <a:ext cx="8229600" cy="542925"/>
          </a:xfrm>
        </p:spPr>
        <p:txBody>
          <a:bodyPr/>
          <a:lstStyle/>
          <a:p>
            <a:r>
              <a:rPr lang="cs-CZ" sz="2400">
                <a:solidFill>
                  <a:schemeClr val="bg1"/>
                </a:solidFill>
              </a:rPr>
              <a:t>Krycí pletivo nadzemní části – pokožka (epidermis)</a:t>
            </a:r>
          </a:p>
        </p:txBody>
      </p:sp>
      <p:sp>
        <p:nvSpPr>
          <p:cNvPr id="112644" name="TextovéPole 4"/>
          <p:cNvSpPr txBox="1">
            <a:spLocks noChangeArrowheads="1"/>
          </p:cNvSpPr>
          <p:nvPr/>
        </p:nvSpPr>
        <p:spPr bwMode="auto">
          <a:xfrm>
            <a:off x="785813" y="6211888"/>
            <a:ext cx="1878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(list Arabidopsis)</a:t>
            </a:r>
          </a:p>
          <a:p>
            <a:endParaRPr lang="cs-CZ">
              <a:solidFill>
                <a:schemeClr val="bg1"/>
              </a:solidFill>
            </a:endParaRPr>
          </a:p>
        </p:txBody>
      </p:sp>
      <p:pic>
        <p:nvPicPr>
          <p:cNvPr id="11264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63817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6" name="TextovéPole 6"/>
          <p:cNvSpPr txBox="1">
            <a:spLocks noChangeArrowheads="1"/>
          </p:cNvSpPr>
          <p:nvPr/>
        </p:nvSpPr>
        <p:spPr bwMode="auto">
          <a:xfrm>
            <a:off x="6786563" y="1928813"/>
            <a:ext cx="20701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trichom</a:t>
            </a:r>
          </a:p>
          <a:p>
            <a:endParaRPr lang="cs-CZ">
              <a:solidFill>
                <a:schemeClr val="bg1"/>
              </a:solidFill>
            </a:endParaRPr>
          </a:p>
          <a:p>
            <a:r>
              <a:rPr lang="cs-CZ">
                <a:solidFill>
                  <a:schemeClr val="bg1"/>
                </a:solidFill>
              </a:rPr>
              <a:t>průduchy</a:t>
            </a:r>
          </a:p>
          <a:p>
            <a:endParaRPr lang="cs-CZ">
              <a:solidFill>
                <a:schemeClr val="bg1"/>
              </a:solidFill>
            </a:endParaRPr>
          </a:p>
          <a:p>
            <a:r>
              <a:rPr lang="cs-CZ">
                <a:solidFill>
                  <a:schemeClr val="bg1"/>
                </a:solidFill>
              </a:rPr>
              <a:t>epidermální buňky</a:t>
            </a:r>
          </a:p>
        </p:txBody>
      </p:sp>
      <p:cxnSp>
        <p:nvCxnSpPr>
          <p:cNvPr id="9" name="Přímá spojovací šipka 8"/>
          <p:cNvCxnSpPr/>
          <p:nvPr/>
        </p:nvCxnSpPr>
        <p:spPr>
          <a:xfrm rot="10800000" flipV="1">
            <a:off x="4786313" y="2143125"/>
            <a:ext cx="2000250" cy="5000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rot="10800000" flipV="1">
            <a:off x="5357813" y="2786063"/>
            <a:ext cx="1500187" cy="9286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rot="10800000" flipV="1">
            <a:off x="4929188" y="2786063"/>
            <a:ext cx="1928812" cy="18573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5400000">
            <a:off x="5965031" y="3393282"/>
            <a:ext cx="1000125" cy="9286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>
            <a:off x="5464969" y="3964782"/>
            <a:ext cx="2071687" cy="857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2" name="TextovéPole 19"/>
          <p:cNvSpPr txBox="1">
            <a:spLocks noChangeArrowheads="1"/>
          </p:cNvSpPr>
          <p:nvPr/>
        </p:nvSpPr>
        <p:spPr bwMode="auto">
          <a:xfrm>
            <a:off x="6929438" y="4572000"/>
            <a:ext cx="2000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Kutikula brání výparu mimo průduchy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800"/>
          </a:xfrm>
        </p:spPr>
        <p:txBody>
          <a:bodyPr/>
          <a:lstStyle/>
          <a:p>
            <a:r>
              <a:rPr lang="cs-CZ" sz="3200"/>
              <a:t>Průduch (stoma) typické dvouděložné rostliny</a:t>
            </a:r>
          </a:p>
        </p:txBody>
      </p:sp>
      <p:sp>
        <p:nvSpPr>
          <p:cNvPr id="113667" name="Zástupný symbol pro obsah 2"/>
          <p:cNvSpPr>
            <a:spLocks noGrp="1"/>
          </p:cNvSpPr>
          <p:nvPr>
            <p:ph idx="1"/>
          </p:nvPr>
        </p:nvSpPr>
        <p:spPr>
          <a:xfrm>
            <a:off x="285750" y="4714875"/>
            <a:ext cx="5572125" cy="2143125"/>
          </a:xfrm>
        </p:spPr>
        <p:txBody>
          <a:bodyPr/>
          <a:lstStyle/>
          <a:p>
            <a:r>
              <a:rPr lang="cs-CZ" sz="2000" dirty="0"/>
              <a:t>Symplastická izolace – svěrací buňky nekomunikují se sousedy (nemají funkční </a:t>
            </a:r>
            <a:r>
              <a:rPr lang="cs-CZ" sz="2000" dirty="0" err="1"/>
              <a:t>plasmodesmy</a:t>
            </a:r>
            <a:r>
              <a:rPr lang="cs-CZ" sz="2000" dirty="0"/>
              <a:t>)</a:t>
            </a:r>
          </a:p>
          <a:p>
            <a:r>
              <a:rPr lang="cs-CZ" sz="2000" dirty="0"/>
              <a:t>Svěrací buňky mají chloroplasty, zbytek pokožky nezelený</a:t>
            </a:r>
          </a:p>
          <a:p>
            <a:r>
              <a:rPr lang="cs-CZ" sz="2000" dirty="0"/>
              <a:t>Otvírání a zavírání řízeno změnami turgoru</a:t>
            </a:r>
          </a:p>
        </p:txBody>
      </p:sp>
      <p:pic>
        <p:nvPicPr>
          <p:cNvPr id="11366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143000"/>
            <a:ext cx="8320088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4000500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cs-CZ" sz="3600"/>
              <a:t>Krycí pletiva kořene – rhizodermis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285875"/>
            <a:ext cx="53927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TextovéPole 5"/>
          <p:cNvSpPr txBox="1">
            <a:spLocks noChangeArrowheads="1"/>
          </p:cNvSpPr>
          <p:nvPr/>
        </p:nvSpPr>
        <p:spPr bwMode="auto">
          <a:xfrm>
            <a:off x="1143001" y="5572125"/>
            <a:ext cx="3933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/>
              <a:t>Kořen NEMÁ kutikulu </a:t>
            </a:r>
          </a:p>
          <a:p>
            <a:r>
              <a:rPr lang="cs-CZ" sz="2400" dirty="0">
                <a:solidFill>
                  <a:srgbClr val="FF0000"/>
                </a:solidFill>
              </a:rPr>
              <a:t>(… i když…).</a:t>
            </a:r>
          </a:p>
        </p:txBody>
      </p:sp>
      <p:pic>
        <p:nvPicPr>
          <p:cNvPr id="114693" name="Picture 4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388" y="928688"/>
            <a:ext cx="31146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4" name="TextovéPole 7"/>
          <p:cNvSpPr txBox="1">
            <a:spLocks noChangeArrowheads="1"/>
          </p:cNvSpPr>
          <p:nvPr/>
        </p:nvSpPr>
        <p:spPr bwMode="auto">
          <a:xfrm>
            <a:off x="6000750" y="62865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Arabidopsis in vitro</a:t>
            </a:r>
          </a:p>
        </p:txBody>
      </p:sp>
      <p:sp>
        <p:nvSpPr>
          <p:cNvPr id="114695" name="TextovéPole 6"/>
          <p:cNvSpPr txBox="1">
            <a:spLocks noChangeArrowheads="1"/>
          </p:cNvSpPr>
          <p:nvPr/>
        </p:nvSpPr>
        <p:spPr bwMode="auto">
          <a:xfrm>
            <a:off x="4929188" y="3214688"/>
            <a:ext cx="183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kořenové vlásky</a:t>
            </a:r>
          </a:p>
        </p:txBody>
      </p:sp>
      <p:sp>
        <p:nvSpPr>
          <p:cNvPr id="9" name="TextovéPole 6"/>
          <p:cNvSpPr txBox="1">
            <a:spLocks noChangeArrowheads="1"/>
          </p:cNvSpPr>
          <p:nvPr/>
        </p:nvSpPr>
        <p:spPr bwMode="auto">
          <a:xfrm>
            <a:off x="6876256" y="908720"/>
            <a:ext cx="17281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/>
              <a:t>krčkové (hypokotylové)  vlásky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cs-CZ" sz="3600"/>
              <a:t>Krycí pletiva kořene – rhizodermis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285875"/>
            <a:ext cx="53927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TextovéPole 5"/>
          <p:cNvSpPr txBox="1">
            <a:spLocks noChangeArrowheads="1"/>
          </p:cNvSpPr>
          <p:nvPr/>
        </p:nvSpPr>
        <p:spPr bwMode="auto">
          <a:xfrm>
            <a:off x="1143001" y="5572125"/>
            <a:ext cx="3933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/>
              <a:t>Kořen NEMÁ kutikulu </a:t>
            </a:r>
          </a:p>
          <a:p>
            <a:r>
              <a:rPr lang="cs-CZ" sz="2400" dirty="0">
                <a:solidFill>
                  <a:srgbClr val="FF0000"/>
                </a:solidFill>
              </a:rPr>
              <a:t>(… i když…).</a:t>
            </a:r>
          </a:p>
        </p:txBody>
      </p:sp>
      <p:pic>
        <p:nvPicPr>
          <p:cNvPr id="114693" name="Picture 4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388" y="928688"/>
            <a:ext cx="31146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4" name="TextovéPole 7"/>
          <p:cNvSpPr txBox="1">
            <a:spLocks noChangeArrowheads="1"/>
          </p:cNvSpPr>
          <p:nvPr/>
        </p:nvSpPr>
        <p:spPr bwMode="auto">
          <a:xfrm>
            <a:off x="6000750" y="62865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Arabidopsis in vitro</a:t>
            </a:r>
          </a:p>
        </p:txBody>
      </p:sp>
      <p:sp>
        <p:nvSpPr>
          <p:cNvPr id="114695" name="TextovéPole 6"/>
          <p:cNvSpPr txBox="1">
            <a:spLocks noChangeArrowheads="1"/>
          </p:cNvSpPr>
          <p:nvPr/>
        </p:nvSpPr>
        <p:spPr bwMode="auto">
          <a:xfrm>
            <a:off x="4929188" y="3214688"/>
            <a:ext cx="183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kořenové vlásky</a:t>
            </a:r>
          </a:p>
        </p:txBody>
      </p:sp>
      <p:sp>
        <p:nvSpPr>
          <p:cNvPr id="9" name="TextovéPole 6"/>
          <p:cNvSpPr txBox="1">
            <a:spLocks noChangeArrowheads="1"/>
          </p:cNvSpPr>
          <p:nvPr/>
        </p:nvSpPr>
        <p:spPr bwMode="auto">
          <a:xfrm>
            <a:off x="6876256" y="908720"/>
            <a:ext cx="17281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/>
              <a:t>krčkové (hypokotylové)  vlásky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61D0828-B695-4DBF-85CF-B0AE48E46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01" y="1970642"/>
            <a:ext cx="7987862" cy="359149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6C41FA7-97F4-4B22-B941-F5304CA2F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513" y="4897084"/>
            <a:ext cx="3279228" cy="6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6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cs-CZ" sz="3600">
                <a:solidFill>
                  <a:srgbClr val="FFC000"/>
                </a:solidFill>
              </a:rPr>
              <a:t>Krycí pletiva kořene – kořenová čepička</a:t>
            </a:r>
          </a:p>
        </p:txBody>
      </p:sp>
      <p:pic>
        <p:nvPicPr>
          <p:cNvPr id="1157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928688"/>
            <a:ext cx="5929312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143750" cy="857250"/>
          </a:xfrm>
        </p:spPr>
        <p:txBody>
          <a:bodyPr/>
          <a:lstStyle/>
          <a:p>
            <a:r>
              <a:rPr lang="cs-CZ" sz="3200"/>
              <a:t>Vodivá pletiva – xylem (dřevo)</a:t>
            </a:r>
          </a:p>
        </p:txBody>
      </p:sp>
      <p:sp>
        <p:nvSpPr>
          <p:cNvPr id="116739" name="Zástupný symbol pro obsah 2"/>
          <p:cNvSpPr>
            <a:spLocks noGrp="1"/>
          </p:cNvSpPr>
          <p:nvPr>
            <p:ph idx="1"/>
          </p:nvPr>
        </p:nvSpPr>
        <p:spPr>
          <a:xfrm>
            <a:off x="0" y="1285875"/>
            <a:ext cx="3286125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sz="2400"/>
              <a:t>Xylem: </a:t>
            </a:r>
          </a:p>
          <a:p>
            <a:r>
              <a:rPr lang="cs-CZ" sz="2400"/>
              <a:t>vzestupný tok vody/roztoků (kořen/list)</a:t>
            </a:r>
          </a:p>
          <a:p>
            <a:r>
              <a:rPr lang="cs-CZ" sz="2400"/>
              <a:t>tvořen MRTVÝMI buňkami – </a:t>
            </a:r>
            <a:r>
              <a:rPr lang="cs-CZ" sz="2400">
                <a:solidFill>
                  <a:srgbClr val="FF0000"/>
                </a:solidFill>
              </a:rPr>
              <a:t>patří k apoplastu</a:t>
            </a:r>
          </a:p>
          <a:p>
            <a:r>
              <a:rPr lang="cs-CZ" sz="2400"/>
              <a:t>cévy (tracheje) a cévice (tracheidy)</a:t>
            </a:r>
          </a:p>
        </p:txBody>
      </p:sp>
      <p:pic>
        <p:nvPicPr>
          <p:cNvPr id="1167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00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642938"/>
            <a:ext cx="2643188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2857500"/>
            <a:ext cx="4762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215188" cy="857250"/>
          </a:xfrm>
        </p:spPr>
        <p:txBody>
          <a:bodyPr/>
          <a:lstStyle/>
          <a:p>
            <a:r>
              <a:rPr lang="cs-CZ" sz="3200"/>
              <a:t>Vodivá pletiva – floem (lýko)</a:t>
            </a:r>
          </a:p>
        </p:txBody>
      </p:sp>
      <p:sp>
        <p:nvSpPr>
          <p:cNvPr id="117763" name="Zástupný symbol pro obsah 2"/>
          <p:cNvSpPr>
            <a:spLocks noGrp="1"/>
          </p:cNvSpPr>
          <p:nvPr>
            <p:ph idx="1"/>
          </p:nvPr>
        </p:nvSpPr>
        <p:spPr>
          <a:xfrm>
            <a:off x="214313" y="1143000"/>
            <a:ext cx="4071937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sz="2400"/>
              <a:t>Floem: </a:t>
            </a:r>
          </a:p>
          <a:p>
            <a:r>
              <a:rPr lang="cs-CZ" sz="2400"/>
              <a:t>rozvod asimilátů živými pletivy</a:t>
            </a:r>
          </a:p>
          <a:p>
            <a:r>
              <a:rPr lang="cs-CZ" sz="2400"/>
              <a:t>tvořen živými bezjadernými terminálně diferencovanými  buňkami – </a:t>
            </a:r>
            <a:r>
              <a:rPr lang="cs-CZ" sz="2400">
                <a:solidFill>
                  <a:srgbClr val="FF0000"/>
                </a:solidFill>
              </a:rPr>
              <a:t>patří k symplastu</a:t>
            </a:r>
          </a:p>
          <a:p>
            <a:r>
              <a:rPr lang="cs-CZ" sz="2400"/>
              <a:t>sítkovice a průvodní buňky</a:t>
            </a:r>
          </a:p>
        </p:txBody>
      </p:sp>
      <p:pic>
        <p:nvPicPr>
          <p:cNvPr id="1177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142875"/>
            <a:ext cx="19288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425" y="4000500"/>
            <a:ext cx="44735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928688"/>
            <a:ext cx="1847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4786313"/>
            <a:ext cx="3000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cs-CZ" sz="3600"/>
              <a:t>Uspořádání vodivých pletiv – cévní svazky</a:t>
            </a:r>
          </a:p>
        </p:txBody>
      </p:sp>
      <p:pic>
        <p:nvPicPr>
          <p:cNvPr id="11878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857250"/>
            <a:ext cx="3714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8" name="TextovéPole 4"/>
          <p:cNvSpPr txBox="1">
            <a:spLocks noChangeArrowheads="1"/>
          </p:cNvSpPr>
          <p:nvPr/>
        </p:nvSpPr>
        <p:spPr bwMode="auto">
          <a:xfrm>
            <a:off x="1143000" y="3630613"/>
            <a:ext cx="2557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vojtěška (dvouděložné)</a:t>
            </a:r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071938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0" name="TextovéPole 6"/>
          <p:cNvSpPr txBox="1">
            <a:spLocks noChangeArrowheads="1"/>
          </p:cNvSpPr>
          <p:nvPr/>
        </p:nvSpPr>
        <p:spPr bwMode="auto">
          <a:xfrm>
            <a:off x="1571625" y="6488113"/>
            <a:ext cx="208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lípa (dvouděložné)</a:t>
            </a:r>
          </a:p>
        </p:txBody>
      </p:sp>
      <p:sp>
        <p:nvSpPr>
          <p:cNvPr id="118791" name="TextovéPole 7"/>
          <p:cNvSpPr txBox="1">
            <a:spLocks noChangeArrowheads="1"/>
          </p:cNvSpPr>
          <p:nvPr/>
        </p:nvSpPr>
        <p:spPr bwMode="auto">
          <a:xfrm>
            <a:off x="3857625" y="1357313"/>
            <a:ext cx="78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xylem</a:t>
            </a:r>
          </a:p>
          <a:p>
            <a:endParaRPr lang="cs-CZ"/>
          </a:p>
          <a:p>
            <a:r>
              <a:rPr lang="cs-CZ"/>
              <a:t>floem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 rot="10800000" flipV="1">
            <a:off x="2786063" y="1571625"/>
            <a:ext cx="1071562" cy="142875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rot="10800000">
            <a:off x="3286125" y="1785938"/>
            <a:ext cx="642938" cy="285750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79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1214438"/>
            <a:ext cx="2857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5" name="TextovéPole 18"/>
          <p:cNvSpPr txBox="1">
            <a:spLocks noChangeArrowheads="1"/>
          </p:cNvSpPr>
          <p:nvPr/>
        </p:nvSpPr>
        <p:spPr bwMode="auto">
          <a:xfrm>
            <a:off x="6000750" y="3643313"/>
            <a:ext cx="2595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bambus (jednoděložné)</a:t>
            </a:r>
          </a:p>
        </p:txBody>
      </p:sp>
      <p:pic>
        <p:nvPicPr>
          <p:cNvPr id="11879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3319463"/>
            <a:ext cx="3071812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7" name="TextovéPole 12"/>
          <p:cNvSpPr txBox="1">
            <a:spLocks noChangeArrowheads="1"/>
          </p:cNvSpPr>
          <p:nvPr/>
        </p:nvSpPr>
        <p:spPr bwMode="auto">
          <a:xfrm>
            <a:off x="5500688" y="3429000"/>
            <a:ext cx="2659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bambus (jednoděložné)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Nadpis 1"/>
          <p:cNvSpPr>
            <a:spLocks noGrp="1"/>
          </p:cNvSpPr>
          <p:nvPr>
            <p:ph type="title"/>
          </p:nvPr>
        </p:nvSpPr>
        <p:spPr>
          <a:xfrm>
            <a:off x="5786438" y="142875"/>
            <a:ext cx="2943225" cy="1143000"/>
          </a:xfrm>
        </p:spPr>
        <p:txBody>
          <a:bodyPr/>
          <a:lstStyle/>
          <a:p>
            <a:r>
              <a:rPr lang="cs-CZ" sz="3200"/>
              <a:t>Rostlinné orgány</a:t>
            </a:r>
          </a:p>
        </p:txBody>
      </p:sp>
      <p:pic>
        <p:nvPicPr>
          <p:cNvPr id="119811" name="Picture 2" descr="1_4Rostli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7188"/>
            <a:ext cx="6143625" cy="6362700"/>
          </a:xfrm>
          <a:noFill/>
        </p:spPr>
      </p:pic>
      <p:sp>
        <p:nvSpPr>
          <p:cNvPr id="119812" name="TextovéPole 4"/>
          <p:cNvSpPr txBox="1">
            <a:spLocks noChangeArrowheads="1"/>
          </p:cNvSpPr>
          <p:nvPr/>
        </p:nvSpPr>
        <p:spPr bwMode="auto">
          <a:xfrm>
            <a:off x="6072188" y="1928813"/>
            <a:ext cx="27146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/>
              <a:t>Mohou být v principu vytvářeny po celý život, ale ne všechny kdykoli.</a:t>
            </a:r>
          </a:p>
          <a:p>
            <a:endParaRPr lang="cs-CZ" sz="2400" b="1"/>
          </a:p>
          <a:p>
            <a:r>
              <a:rPr lang="cs-CZ" sz="2400" b="1"/>
              <a:t>Kontinuální organogeneze souvisí s přisedlým životem.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cs-CZ" sz="3600"/>
              <a:t>Modelová semenná rostlina ... např. rajče (nebo </a:t>
            </a:r>
            <a:r>
              <a:rPr lang="cs-CZ" sz="3600" i="1"/>
              <a:t>Arabidopsis</a:t>
            </a:r>
            <a:r>
              <a:rPr lang="cs-CZ" sz="3600"/>
              <a:t>)</a:t>
            </a:r>
          </a:p>
        </p:txBody>
      </p:sp>
      <p:sp>
        <p:nvSpPr>
          <p:cNvPr id="104451" name="Zástupný symbol pro obsah 2"/>
          <p:cNvSpPr>
            <a:spLocks noGrp="1"/>
          </p:cNvSpPr>
          <p:nvPr>
            <p:ph idx="1"/>
          </p:nvPr>
        </p:nvSpPr>
        <p:spPr>
          <a:xfrm>
            <a:off x="4500563" y="1214438"/>
            <a:ext cx="4214812" cy="5286375"/>
          </a:xfrm>
        </p:spPr>
        <p:txBody>
          <a:bodyPr/>
          <a:lstStyle/>
          <a:p>
            <a:r>
              <a:rPr lang="cs-CZ"/>
              <a:t>Proměnlivý, otevřený, „neukončený“ tělní plán</a:t>
            </a:r>
          </a:p>
          <a:p>
            <a:r>
              <a:rPr lang="cs-CZ"/>
              <a:t>(Konvenční) hierarchie úrovní popisu</a:t>
            </a:r>
          </a:p>
          <a:p>
            <a:pPr lvl="1"/>
            <a:r>
              <a:rPr lang="cs-CZ"/>
              <a:t>Orgány</a:t>
            </a:r>
          </a:p>
          <a:p>
            <a:pPr lvl="2"/>
            <a:r>
              <a:rPr lang="cs-CZ"/>
              <a:t>Pletiva</a:t>
            </a:r>
          </a:p>
          <a:p>
            <a:pPr lvl="3"/>
            <a:r>
              <a:rPr lang="cs-CZ"/>
              <a:t>Buňky</a:t>
            </a:r>
          </a:p>
        </p:txBody>
      </p:sp>
      <p:pic>
        <p:nvPicPr>
          <p:cNvPr id="1044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214438"/>
            <a:ext cx="4146550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929688" cy="1143000"/>
          </a:xfrm>
        </p:spPr>
        <p:txBody>
          <a:bodyPr/>
          <a:lstStyle/>
          <a:p>
            <a:r>
              <a:rPr lang="cs-CZ"/>
              <a:t>Modulární stavba nadzemní části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6188" y="1928813"/>
            <a:ext cx="4929187" cy="1571625"/>
          </a:xfrm>
        </p:spPr>
        <p:txBody>
          <a:bodyPr/>
          <a:lstStyle/>
          <a:p>
            <a:pPr>
              <a:defRPr/>
            </a:pPr>
            <a:r>
              <a:rPr lang="cs-CZ" dirty="0"/>
              <a:t>zdrojem </a:t>
            </a:r>
            <a:r>
              <a:rPr lang="cs-CZ" dirty="0" err="1"/>
              <a:t>fytomer</a:t>
            </a:r>
            <a:r>
              <a:rPr lang="cs-CZ" dirty="0"/>
              <a:t> je dělivé pletivo -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meristem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08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35671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2" descr="Apik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7213" y="3857625"/>
            <a:ext cx="6046787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572000"/>
            <a:ext cx="28400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Tunica-corp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857250"/>
            <a:ext cx="53292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Text Box 4"/>
          <p:cNvSpPr txBox="1">
            <a:spLocks noChangeArrowheads="1"/>
          </p:cNvSpPr>
          <p:nvPr/>
        </p:nvSpPr>
        <p:spPr bwMode="auto">
          <a:xfrm>
            <a:off x="1143000" y="0"/>
            <a:ext cx="7453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2400" b="1">
              <a:solidFill>
                <a:srgbClr val="000000"/>
              </a:solidFill>
              <a:cs typeface="Arial" charset="0"/>
            </a:endParaRPr>
          </a:p>
          <a:p>
            <a:r>
              <a:rPr lang="cs-CZ" sz="24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2400" b="1">
                <a:solidFill>
                  <a:srgbClr val="FF0000"/>
                </a:solidFill>
                <a:cs typeface="Arial" charset="0"/>
              </a:rPr>
              <a:t>Stavba vrcholového meristemu – vzrostný vrchol</a:t>
            </a:r>
          </a:p>
          <a:p>
            <a:endParaRPr lang="cs-CZ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1860" name="TextovéPole 5"/>
          <p:cNvSpPr txBox="1">
            <a:spLocks noChangeArrowheads="1"/>
          </p:cNvSpPr>
          <p:nvPr/>
        </p:nvSpPr>
        <p:spPr bwMode="auto">
          <a:xfrm>
            <a:off x="0" y="1357313"/>
            <a:ext cx="3429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22300" algn="l"/>
              </a:tabLst>
            </a:pPr>
            <a:r>
              <a:rPr lang="cs-CZ" sz="2400"/>
              <a:t>Tunika (L1,L2*):</a:t>
            </a:r>
          </a:p>
          <a:p>
            <a:pPr>
              <a:tabLst>
                <a:tab pos="622300" algn="l"/>
              </a:tabLst>
            </a:pPr>
            <a:r>
              <a:rPr lang="cs-CZ" sz="2400"/>
              <a:t>dělení kolmá k povrchu</a:t>
            </a:r>
          </a:p>
          <a:p>
            <a:pPr>
              <a:tabLst>
                <a:tab pos="622300" algn="l"/>
              </a:tabLst>
            </a:pPr>
            <a:endParaRPr lang="cs-CZ" sz="2400"/>
          </a:p>
          <a:p>
            <a:pPr>
              <a:tabLst>
                <a:tab pos="622300" algn="l"/>
              </a:tabLst>
            </a:pPr>
            <a:r>
              <a:rPr lang="cs-CZ" sz="2400"/>
              <a:t>Korpus (L3):</a:t>
            </a:r>
          </a:p>
          <a:p>
            <a:pPr>
              <a:tabLst>
                <a:tab pos="622300" algn="l"/>
              </a:tabLst>
            </a:pPr>
            <a:r>
              <a:rPr lang="cs-CZ" sz="2400"/>
              <a:t>dělení více směry</a:t>
            </a:r>
          </a:p>
          <a:p>
            <a:pPr>
              <a:tabLst>
                <a:tab pos="622300" algn="l"/>
              </a:tabLst>
            </a:pPr>
            <a:endParaRPr lang="cs-CZ" sz="2400"/>
          </a:p>
          <a:p>
            <a:pPr>
              <a:tabLst>
                <a:tab pos="622300" algn="l"/>
              </a:tabLst>
            </a:pPr>
            <a:r>
              <a:rPr lang="cs-CZ" sz="2400"/>
              <a:t>*u trav jen 1 vrstva</a:t>
            </a:r>
          </a:p>
        </p:txBody>
      </p:sp>
      <p:pic>
        <p:nvPicPr>
          <p:cNvPr id="121861" name="Picture 2" descr="TunKorp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3938588"/>
            <a:ext cx="600075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11_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739298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3891" name="Comment 3"/>
          <p:cNvSpPr>
            <a:spLocks noChangeArrowheads="1"/>
          </p:cNvSpPr>
          <p:nvPr/>
        </p:nvSpPr>
        <p:spPr bwMode="auto">
          <a:xfrm>
            <a:off x="304800" y="0"/>
            <a:ext cx="8518525" cy="1443038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400" b="1" dirty="0">
                <a:solidFill>
                  <a:srgbClr val="000000"/>
                </a:solidFill>
              </a:rPr>
              <a:t>Vliv ploidie na velikost buněk u </a:t>
            </a:r>
            <a:r>
              <a:rPr lang="cs-CZ" sz="2400" b="1" dirty="0">
                <a:solidFill>
                  <a:srgbClr val="FF0000"/>
                </a:solidFill>
              </a:rPr>
              <a:t>periklinálních </a:t>
            </a:r>
            <a:r>
              <a:rPr lang="cs-CZ" sz="2400" b="1" dirty="0">
                <a:solidFill>
                  <a:srgbClr val="000000"/>
                </a:solidFill>
              </a:rPr>
              <a:t>meristémových </a:t>
            </a:r>
            <a:r>
              <a:rPr lang="cs-CZ" sz="2400" b="1" dirty="0">
                <a:solidFill>
                  <a:srgbClr val="FF0000"/>
                </a:solidFill>
              </a:rPr>
              <a:t>chimér</a:t>
            </a:r>
            <a:r>
              <a:rPr lang="cs-CZ" sz="2400" b="1" dirty="0">
                <a:solidFill>
                  <a:srgbClr val="000000"/>
                </a:solidFill>
              </a:rPr>
              <a:t>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cs-CZ" sz="1600" b="1" dirty="0">
                <a:solidFill>
                  <a:srgbClr val="FF0000"/>
                </a:solidFill>
              </a:rPr>
              <a:t>Buněčné vrstvy mají schopnost kompenzovat změny ve velikosti buněk v sousedních vrstvách</a:t>
            </a:r>
            <a:r>
              <a:rPr lang="cs-CZ" sz="1600" b="1" dirty="0">
                <a:solidFill>
                  <a:srgbClr val="000000"/>
                </a:solidFill>
              </a:rPr>
              <a:t>  = důkaz komunikace a </a:t>
            </a:r>
            <a:r>
              <a:rPr lang="cs-CZ" sz="1600" b="1" dirty="0">
                <a:solidFill>
                  <a:srgbClr val="000000"/>
                </a:solidFill>
                <a:highlight>
                  <a:srgbClr val="00FFFF"/>
                </a:highlight>
              </a:rPr>
              <a:t>celistvosti</a:t>
            </a:r>
            <a:endParaRPr lang="cs-CZ" sz="1600" dirty="0">
              <a:solidFill>
                <a:srgbClr val="000000"/>
              </a:solidFill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Nadpis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96925"/>
          </a:xfrm>
        </p:spPr>
        <p:txBody>
          <a:bodyPr/>
          <a:lstStyle/>
          <a:p>
            <a:r>
              <a:rPr lang="cs-CZ" sz="4000"/>
              <a:t>Anatomie listu dvouděložné rostliny</a:t>
            </a:r>
          </a:p>
        </p:txBody>
      </p:sp>
      <p:pic>
        <p:nvPicPr>
          <p:cNvPr id="12493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8829675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TextovéPole 4"/>
          <p:cNvSpPr txBox="1">
            <a:spLocks noChangeArrowheads="1"/>
          </p:cNvSpPr>
          <p:nvPr/>
        </p:nvSpPr>
        <p:spPr bwMode="auto">
          <a:xfrm>
            <a:off x="857250" y="6072188"/>
            <a:ext cx="7246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Epidermis</a:t>
            </a:r>
            <a:r>
              <a:rPr lang="cs-CZ"/>
              <a:t>, </a:t>
            </a:r>
            <a:r>
              <a:rPr lang="cs-CZ">
                <a:solidFill>
                  <a:srgbClr val="FFC000"/>
                </a:solidFill>
              </a:rPr>
              <a:t>průduchy</a:t>
            </a:r>
            <a:r>
              <a:rPr lang="cs-CZ"/>
              <a:t>, </a:t>
            </a:r>
            <a:r>
              <a:rPr lang="cs-CZ">
                <a:solidFill>
                  <a:srgbClr val="00B050"/>
                </a:solidFill>
              </a:rPr>
              <a:t>palisádový</a:t>
            </a:r>
            <a:r>
              <a:rPr lang="cs-CZ"/>
              <a:t> a </a:t>
            </a:r>
            <a:r>
              <a:rPr lang="cs-CZ">
                <a:solidFill>
                  <a:srgbClr val="92D050"/>
                </a:solidFill>
              </a:rPr>
              <a:t>houbový parenchym</a:t>
            </a:r>
            <a:r>
              <a:rPr lang="cs-CZ"/>
              <a:t>, </a:t>
            </a:r>
            <a:r>
              <a:rPr lang="cs-CZ">
                <a:solidFill>
                  <a:srgbClr val="00B0F0"/>
                </a:solidFill>
              </a:rPr>
              <a:t>xylem</a:t>
            </a:r>
            <a:r>
              <a:rPr lang="cs-CZ"/>
              <a:t>, </a:t>
            </a:r>
            <a:r>
              <a:rPr lang="cs-CZ">
                <a:solidFill>
                  <a:srgbClr val="CC00CC"/>
                </a:solidFill>
              </a:rPr>
              <a:t>floem</a:t>
            </a:r>
          </a:p>
        </p:txBody>
      </p:sp>
      <p:sp>
        <p:nvSpPr>
          <p:cNvPr id="7" name="Volný tvar 6"/>
          <p:cNvSpPr/>
          <p:nvPr/>
        </p:nvSpPr>
        <p:spPr>
          <a:xfrm>
            <a:off x="5719763" y="3359150"/>
            <a:ext cx="2290762" cy="831850"/>
          </a:xfrm>
          <a:custGeom>
            <a:avLst/>
            <a:gdLst>
              <a:gd name="connsiteX0" fmla="*/ 732678 w 2290962"/>
              <a:gd name="connsiteY0" fmla="*/ 13228 h 832531"/>
              <a:gd name="connsiteX1" fmla="*/ 520538 w 2290962"/>
              <a:gd name="connsiteY1" fmla="*/ 20543 h 832531"/>
              <a:gd name="connsiteX2" fmla="*/ 476646 w 2290962"/>
              <a:gd name="connsiteY2" fmla="*/ 27859 h 832531"/>
              <a:gd name="connsiteX3" fmla="*/ 308397 w 2290962"/>
              <a:gd name="connsiteY3" fmla="*/ 35174 h 832531"/>
              <a:gd name="connsiteX4" fmla="*/ 147462 w 2290962"/>
              <a:gd name="connsiteY4" fmla="*/ 49804 h 832531"/>
              <a:gd name="connsiteX5" fmla="*/ 125517 w 2290962"/>
              <a:gd name="connsiteY5" fmla="*/ 57119 h 832531"/>
              <a:gd name="connsiteX6" fmla="*/ 81626 w 2290962"/>
              <a:gd name="connsiteY6" fmla="*/ 64435 h 832531"/>
              <a:gd name="connsiteX7" fmla="*/ 37734 w 2290962"/>
              <a:gd name="connsiteY7" fmla="*/ 86380 h 832531"/>
              <a:gd name="connsiteX8" fmla="*/ 23104 w 2290962"/>
              <a:gd name="connsiteY8" fmla="*/ 101011 h 832531"/>
              <a:gd name="connsiteX9" fmla="*/ 1158 w 2290962"/>
              <a:gd name="connsiteY9" fmla="*/ 144902 h 832531"/>
              <a:gd name="connsiteX10" fmla="*/ 15789 w 2290962"/>
              <a:gd name="connsiteY10" fmla="*/ 261945 h 832531"/>
              <a:gd name="connsiteX11" fmla="*/ 30419 w 2290962"/>
              <a:gd name="connsiteY11" fmla="*/ 283891 h 832531"/>
              <a:gd name="connsiteX12" fmla="*/ 59680 w 2290962"/>
              <a:gd name="connsiteY12" fmla="*/ 305836 h 832531"/>
              <a:gd name="connsiteX13" fmla="*/ 118202 w 2290962"/>
              <a:gd name="connsiteY13" fmla="*/ 320467 h 832531"/>
              <a:gd name="connsiteX14" fmla="*/ 227930 w 2290962"/>
              <a:gd name="connsiteY14" fmla="*/ 305836 h 832531"/>
              <a:gd name="connsiteX15" fmla="*/ 249875 w 2290962"/>
              <a:gd name="connsiteY15" fmla="*/ 291206 h 832531"/>
              <a:gd name="connsiteX16" fmla="*/ 286451 w 2290962"/>
              <a:gd name="connsiteY16" fmla="*/ 283891 h 832531"/>
              <a:gd name="connsiteX17" fmla="*/ 301082 w 2290962"/>
              <a:gd name="connsiteY17" fmla="*/ 269260 h 832531"/>
              <a:gd name="connsiteX18" fmla="*/ 337658 w 2290962"/>
              <a:gd name="connsiteY18" fmla="*/ 239999 h 832531"/>
              <a:gd name="connsiteX19" fmla="*/ 579059 w 2290962"/>
              <a:gd name="connsiteY19" fmla="*/ 254630 h 832531"/>
              <a:gd name="connsiteX20" fmla="*/ 615635 w 2290962"/>
              <a:gd name="connsiteY20" fmla="*/ 283891 h 832531"/>
              <a:gd name="connsiteX21" fmla="*/ 630266 w 2290962"/>
              <a:gd name="connsiteY21" fmla="*/ 305836 h 832531"/>
              <a:gd name="connsiteX22" fmla="*/ 644896 w 2290962"/>
              <a:gd name="connsiteY22" fmla="*/ 320467 h 832531"/>
              <a:gd name="connsiteX23" fmla="*/ 681472 w 2290962"/>
              <a:gd name="connsiteY23" fmla="*/ 357043 h 832531"/>
              <a:gd name="connsiteX24" fmla="*/ 732678 w 2290962"/>
              <a:gd name="connsiteY24" fmla="*/ 371673 h 832531"/>
              <a:gd name="connsiteX25" fmla="*/ 754624 w 2290962"/>
              <a:gd name="connsiteY25" fmla="*/ 378988 h 832531"/>
              <a:gd name="connsiteX26" fmla="*/ 1017971 w 2290962"/>
              <a:gd name="connsiteY26" fmla="*/ 393619 h 832531"/>
              <a:gd name="connsiteX27" fmla="*/ 1039917 w 2290962"/>
              <a:gd name="connsiteY27" fmla="*/ 400934 h 832531"/>
              <a:gd name="connsiteX28" fmla="*/ 1061862 w 2290962"/>
              <a:gd name="connsiteY28" fmla="*/ 444825 h 832531"/>
              <a:gd name="connsiteX29" fmla="*/ 1098438 w 2290962"/>
              <a:gd name="connsiteY29" fmla="*/ 474086 h 832531"/>
              <a:gd name="connsiteX30" fmla="*/ 1127699 w 2290962"/>
              <a:gd name="connsiteY30" fmla="*/ 481401 h 832531"/>
              <a:gd name="connsiteX31" fmla="*/ 1186221 w 2290962"/>
              <a:gd name="connsiteY31" fmla="*/ 510662 h 832531"/>
              <a:gd name="connsiteX32" fmla="*/ 1274003 w 2290962"/>
              <a:gd name="connsiteY32" fmla="*/ 532607 h 832531"/>
              <a:gd name="connsiteX33" fmla="*/ 1310579 w 2290962"/>
              <a:gd name="connsiteY33" fmla="*/ 539923 h 832531"/>
              <a:gd name="connsiteX34" fmla="*/ 1471514 w 2290962"/>
              <a:gd name="connsiteY34" fmla="*/ 547238 h 832531"/>
              <a:gd name="connsiteX35" fmla="*/ 1515405 w 2290962"/>
              <a:gd name="connsiteY35" fmla="*/ 561868 h 832531"/>
              <a:gd name="connsiteX36" fmla="*/ 1559296 w 2290962"/>
              <a:gd name="connsiteY36" fmla="*/ 591129 h 832531"/>
              <a:gd name="connsiteX37" fmla="*/ 1617818 w 2290962"/>
              <a:gd name="connsiteY37" fmla="*/ 605759 h 832531"/>
              <a:gd name="connsiteX38" fmla="*/ 1639763 w 2290962"/>
              <a:gd name="connsiteY38" fmla="*/ 613075 h 832531"/>
              <a:gd name="connsiteX39" fmla="*/ 1756806 w 2290962"/>
              <a:gd name="connsiteY39" fmla="*/ 627705 h 832531"/>
              <a:gd name="connsiteX40" fmla="*/ 1778752 w 2290962"/>
              <a:gd name="connsiteY40" fmla="*/ 642335 h 832531"/>
              <a:gd name="connsiteX41" fmla="*/ 1808013 w 2290962"/>
              <a:gd name="connsiteY41" fmla="*/ 671596 h 832531"/>
              <a:gd name="connsiteX42" fmla="*/ 1829958 w 2290962"/>
              <a:gd name="connsiteY42" fmla="*/ 686227 h 832531"/>
              <a:gd name="connsiteX43" fmla="*/ 1851904 w 2290962"/>
              <a:gd name="connsiteY43" fmla="*/ 708172 h 832531"/>
              <a:gd name="connsiteX44" fmla="*/ 1903110 w 2290962"/>
              <a:gd name="connsiteY44" fmla="*/ 730118 h 832531"/>
              <a:gd name="connsiteX45" fmla="*/ 2012838 w 2290962"/>
              <a:gd name="connsiteY45" fmla="*/ 737433 h 832531"/>
              <a:gd name="connsiteX46" fmla="*/ 2034784 w 2290962"/>
              <a:gd name="connsiteY46" fmla="*/ 752063 h 832531"/>
              <a:gd name="connsiteX47" fmla="*/ 2056730 w 2290962"/>
              <a:gd name="connsiteY47" fmla="*/ 759379 h 832531"/>
              <a:gd name="connsiteX48" fmla="*/ 2078675 w 2290962"/>
              <a:gd name="connsiteY48" fmla="*/ 781324 h 832531"/>
              <a:gd name="connsiteX49" fmla="*/ 2085990 w 2290962"/>
              <a:gd name="connsiteY49" fmla="*/ 803270 h 832531"/>
              <a:gd name="connsiteX50" fmla="*/ 2151827 w 2290962"/>
              <a:gd name="connsiteY50" fmla="*/ 825215 h 832531"/>
              <a:gd name="connsiteX51" fmla="*/ 2173773 w 2290962"/>
              <a:gd name="connsiteY51" fmla="*/ 832531 h 832531"/>
              <a:gd name="connsiteX52" fmla="*/ 2195718 w 2290962"/>
              <a:gd name="connsiteY52" fmla="*/ 554553 h 832531"/>
              <a:gd name="connsiteX53" fmla="*/ 2137197 w 2290962"/>
              <a:gd name="connsiteY53" fmla="*/ 539923 h 832531"/>
              <a:gd name="connsiteX54" fmla="*/ 2085990 w 2290962"/>
              <a:gd name="connsiteY54" fmla="*/ 525292 h 832531"/>
              <a:gd name="connsiteX55" fmla="*/ 2042099 w 2290962"/>
              <a:gd name="connsiteY55" fmla="*/ 510662 h 832531"/>
              <a:gd name="connsiteX56" fmla="*/ 1998208 w 2290962"/>
              <a:gd name="connsiteY56" fmla="*/ 503347 h 832531"/>
              <a:gd name="connsiteX57" fmla="*/ 1954317 w 2290962"/>
              <a:gd name="connsiteY57" fmla="*/ 488716 h 832531"/>
              <a:gd name="connsiteX58" fmla="*/ 1932371 w 2290962"/>
              <a:gd name="connsiteY58" fmla="*/ 474086 h 832531"/>
              <a:gd name="connsiteX59" fmla="*/ 1917741 w 2290962"/>
              <a:gd name="connsiteY59" fmla="*/ 459455 h 832531"/>
              <a:gd name="connsiteX60" fmla="*/ 1851904 w 2290962"/>
              <a:gd name="connsiteY60" fmla="*/ 437510 h 832531"/>
              <a:gd name="connsiteX61" fmla="*/ 1829958 w 2290962"/>
              <a:gd name="connsiteY61" fmla="*/ 430195 h 832531"/>
              <a:gd name="connsiteX62" fmla="*/ 1669024 w 2290962"/>
              <a:gd name="connsiteY62" fmla="*/ 422879 h 832531"/>
              <a:gd name="connsiteX63" fmla="*/ 1603187 w 2290962"/>
              <a:gd name="connsiteY63" fmla="*/ 386303 h 832531"/>
              <a:gd name="connsiteX64" fmla="*/ 1581242 w 2290962"/>
              <a:gd name="connsiteY64" fmla="*/ 371673 h 832531"/>
              <a:gd name="connsiteX65" fmla="*/ 1559296 w 2290962"/>
              <a:gd name="connsiteY65" fmla="*/ 357043 h 832531"/>
              <a:gd name="connsiteX66" fmla="*/ 1522720 w 2290962"/>
              <a:gd name="connsiteY66" fmla="*/ 327782 h 832531"/>
              <a:gd name="connsiteX67" fmla="*/ 1508090 w 2290962"/>
              <a:gd name="connsiteY67" fmla="*/ 305836 h 832531"/>
              <a:gd name="connsiteX68" fmla="*/ 1464198 w 2290962"/>
              <a:gd name="connsiteY68" fmla="*/ 283891 h 832531"/>
              <a:gd name="connsiteX69" fmla="*/ 1391046 w 2290962"/>
              <a:gd name="connsiteY69" fmla="*/ 239999 h 832531"/>
              <a:gd name="connsiteX70" fmla="*/ 1369101 w 2290962"/>
              <a:gd name="connsiteY70" fmla="*/ 225369 h 832531"/>
              <a:gd name="connsiteX71" fmla="*/ 1310579 w 2290962"/>
              <a:gd name="connsiteY71" fmla="*/ 210739 h 832531"/>
              <a:gd name="connsiteX72" fmla="*/ 1281318 w 2290962"/>
              <a:gd name="connsiteY72" fmla="*/ 203423 h 832531"/>
              <a:gd name="connsiteX73" fmla="*/ 1259373 w 2290962"/>
              <a:gd name="connsiteY73" fmla="*/ 196108 h 832531"/>
              <a:gd name="connsiteX74" fmla="*/ 1186221 w 2290962"/>
              <a:gd name="connsiteY74" fmla="*/ 188793 h 832531"/>
              <a:gd name="connsiteX75" fmla="*/ 1156960 w 2290962"/>
              <a:gd name="connsiteY75" fmla="*/ 181478 h 832531"/>
              <a:gd name="connsiteX76" fmla="*/ 1091123 w 2290962"/>
              <a:gd name="connsiteY76" fmla="*/ 159532 h 832531"/>
              <a:gd name="connsiteX77" fmla="*/ 1039917 w 2290962"/>
              <a:gd name="connsiteY77" fmla="*/ 122956 h 832531"/>
              <a:gd name="connsiteX78" fmla="*/ 1025286 w 2290962"/>
              <a:gd name="connsiteY78" fmla="*/ 108326 h 832531"/>
              <a:gd name="connsiteX79" fmla="*/ 1003341 w 2290962"/>
              <a:gd name="connsiteY79" fmla="*/ 93695 h 832531"/>
              <a:gd name="connsiteX80" fmla="*/ 988710 w 2290962"/>
              <a:gd name="connsiteY80" fmla="*/ 79065 h 832531"/>
              <a:gd name="connsiteX81" fmla="*/ 944819 w 2290962"/>
              <a:gd name="connsiteY81" fmla="*/ 49804 h 832531"/>
              <a:gd name="connsiteX82" fmla="*/ 922874 w 2290962"/>
              <a:gd name="connsiteY82" fmla="*/ 35174 h 832531"/>
              <a:gd name="connsiteX83" fmla="*/ 900928 w 2290962"/>
              <a:gd name="connsiteY83" fmla="*/ 20543 h 832531"/>
              <a:gd name="connsiteX84" fmla="*/ 857037 w 2290962"/>
              <a:gd name="connsiteY84" fmla="*/ 5913 h 832531"/>
              <a:gd name="connsiteX85" fmla="*/ 315712 w 2290962"/>
              <a:gd name="connsiteY85" fmla="*/ 20543 h 832531"/>
              <a:gd name="connsiteX86" fmla="*/ 257190 w 2290962"/>
              <a:gd name="connsiteY86" fmla="*/ 35174 h 832531"/>
              <a:gd name="connsiteX87" fmla="*/ 125517 w 2290962"/>
              <a:gd name="connsiteY87" fmla="*/ 42489 h 832531"/>
              <a:gd name="connsiteX88" fmla="*/ 118202 w 2290962"/>
              <a:gd name="connsiteY88" fmla="*/ 79065 h 83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90962" h="832531">
                <a:moveTo>
                  <a:pt x="732678" y="13228"/>
                </a:moveTo>
                <a:cubicBezTo>
                  <a:pt x="661965" y="15666"/>
                  <a:pt x="591178" y="16506"/>
                  <a:pt x="520538" y="20543"/>
                </a:cubicBezTo>
                <a:cubicBezTo>
                  <a:pt x="505730" y="21389"/>
                  <a:pt x="491443" y="26838"/>
                  <a:pt x="476646" y="27859"/>
                </a:cubicBezTo>
                <a:cubicBezTo>
                  <a:pt x="420643" y="31721"/>
                  <a:pt x="364480" y="32736"/>
                  <a:pt x="308397" y="35174"/>
                </a:cubicBezTo>
                <a:cubicBezTo>
                  <a:pt x="238588" y="58443"/>
                  <a:pt x="317314" y="34363"/>
                  <a:pt x="147462" y="49804"/>
                </a:cubicBezTo>
                <a:cubicBezTo>
                  <a:pt x="139783" y="50502"/>
                  <a:pt x="133044" y="55446"/>
                  <a:pt x="125517" y="57119"/>
                </a:cubicBezTo>
                <a:cubicBezTo>
                  <a:pt x="111038" y="60337"/>
                  <a:pt x="96105" y="61217"/>
                  <a:pt x="81626" y="64435"/>
                </a:cubicBezTo>
                <a:cubicBezTo>
                  <a:pt x="62905" y="68595"/>
                  <a:pt x="52910" y="74239"/>
                  <a:pt x="37734" y="86380"/>
                </a:cubicBezTo>
                <a:cubicBezTo>
                  <a:pt x="32348" y="90688"/>
                  <a:pt x="27412" y="95625"/>
                  <a:pt x="23104" y="101011"/>
                </a:cubicBezTo>
                <a:cubicBezTo>
                  <a:pt x="6898" y="121269"/>
                  <a:pt x="8885" y="121723"/>
                  <a:pt x="1158" y="144902"/>
                </a:cubicBezTo>
                <a:cubicBezTo>
                  <a:pt x="2554" y="163051"/>
                  <a:pt x="0" y="230365"/>
                  <a:pt x="15789" y="261945"/>
                </a:cubicBezTo>
                <a:cubicBezTo>
                  <a:pt x="19721" y="269809"/>
                  <a:pt x="24202" y="277674"/>
                  <a:pt x="30419" y="283891"/>
                </a:cubicBezTo>
                <a:cubicBezTo>
                  <a:pt x="39040" y="292512"/>
                  <a:pt x="49094" y="299787"/>
                  <a:pt x="59680" y="305836"/>
                </a:cubicBezTo>
                <a:cubicBezTo>
                  <a:pt x="71790" y="312756"/>
                  <a:pt x="108944" y="318615"/>
                  <a:pt x="118202" y="320467"/>
                </a:cubicBezTo>
                <a:cubicBezTo>
                  <a:pt x="154778" y="315590"/>
                  <a:pt x="191909" y="313841"/>
                  <a:pt x="227930" y="305836"/>
                </a:cubicBezTo>
                <a:cubicBezTo>
                  <a:pt x="236512" y="303929"/>
                  <a:pt x="241643" y="294293"/>
                  <a:pt x="249875" y="291206"/>
                </a:cubicBezTo>
                <a:cubicBezTo>
                  <a:pt x="261517" y="286840"/>
                  <a:pt x="274259" y="286329"/>
                  <a:pt x="286451" y="283891"/>
                </a:cubicBezTo>
                <a:cubicBezTo>
                  <a:pt x="291328" y="279014"/>
                  <a:pt x="295696" y="273569"/>
                  <a:pt x="301082" y="269260"/>
                </a:cubicBezTo>
                <a:cubicBezTo>
                  <a:pt x="347223" y="232347"/>
                  <a:pt x="302331" y="275326"/>
                  <a:pt x="337658" y="239999"/>
                </a:cubicBezTo>
                <a:cubicBezTo>
                  <a:pt x="418125" y="244876"/>
                  <a:pt x="511983" y="209914"/>
                  <a:pt x="579059" y="254630"/>
                </a:cubicBezTo>
                <a:cubicBezTo>
                  <a:pt x="595359" y="265496"/>
                  <a:pt x="603720" y="268997"/>
                  <a:pt x="615635" y="283891"/>
                </a:cubicBezTo>
                <a:cubicBezTo>
                  <a:pt x="621127" y="290756"/>
                  <a:pt x="624774" y="298971"/>
                  <a:pt x="630266" y="305836"/>
                </a:cubicBezTo>
                <a:cubicBezTo>
                  <a:pt x="634574" y="311222"/>
                  <a:pt x="640588" y="315081"/>
                  <a:pt x="644896" y="320467"/>
                </a:cubicBezTo>
                <a:cubicBezTo>
                  <a:pt x="664402" y="344850"/>
                  <a:pt x="652212" y="342413"/>
                  <a:pt x="681472" y="357043"/>
                </a:cubicBezTo>
                <a:cubicBezTo>
                  <a:pt x="693163" y="362888"/>
                  <a:pt x="721743" y="368549"/>
                  <a:pt x="732678" y="371673"/>
                </a:cubicBezTo>
                <a:cubicBezTo>
                  <a:pt x="740092" y="373791"/>
                  <a:pt x="747143" y="377118"/>
                  <a:pt x="754624" y="378988"/>
                </a:cubicBezTo>
                <a:cubicBezTo>
                  <a:pt x="839933" y="400314"/>
                  <a:pt x="933448" y="390892"/>
                  <a:pt x="1017971" y="393619"/>
                </a:cubicBezTo>
                <a:cubicBezTo>
                  <a:pt x="1025286" y="396057"/>
                  <a:pt x="1033896" y="396117"/>
                  <a:pt x="1039917" y="400934"/>
                </a:cubicBezTo>
                <a:cubicBezTo>
                  <a:pt x="1061262" y="418009"/>
                  <a:pt x="1049629" y="424437"/>
                  <a:pt x="1061862" y="444825"/>
                </a:cubicBezTo>
                <a:cubicBezTo>
                  <a:pt x="1067306" y="453898"/>
                  <a:pt x="1090390" y="470637"/>
                  <a:pt x="1098438" y="474086"/>
                </a:cubicBezTo>
                <a:cubicBezTo>
                  <a:pt x="1107679" y="478046"/>
                  <a:pt x="1118419" y="477534"/>
                  <a:pt x="1127699" y="481401"/>
                </a:cubicBezTo>
                <a:cubicBezTo>
                  <a:pt x="1147831" y="489789"/>
                  <a:pt x="1165530" y="503765"/>
                  <a:pt x="1186221" y="510662"/>
                </a:cubicBezTo>
                <a:cubicBezTo>
                  <a:pt x="1250334" y="532032"/>
                  <a:pt x="1208985" y="520785"/>
                  <a:pt x="1274003" y="532607"/>
                </a:cubicBezTo>
                <a:cubicBezTo>
                  <a:pt x="1286236" y="534831"/>
                  <a:pt x="1298179" y="539004"/>
                  <a:pt x="1310579" y="539923"/>
                </a:cubicBezTo>
                <a:cubicBezTo>
                  <a:pt x="1364133" y="543890"/>
                  <a:pt x="1417869" y="544800"/>
                  <a:pt x="1471514" y="547238"/>
                </a:cubicBezTo>
                <a:cubicBezTo>
                  <a:pt x="1486144" y="552115"/>
                  <a:pt x="1502573" y="553314"/>
                  <a:pt x="1515405" y="561868"/>
                </a:cubicBezTo>
                <a:cubicBezTo>
                  <a:pt x="1530035" y="571622"/>
                  <a:pt x="1542237" y="586865"/>
                  <a:pt x="1559296" y="591129"/>
                </a:cubicBezTo>
                <a:cubicBezTo>
                  <a:pt x="1578803" y="596006"/>
                  <a:pt x="1598742" y="599400"/>
                  <a:pt x="1617818" y="605759"/>
                </a:cubicBezTo>
                <a:cubicBezTo>
                  <a:pt x="1625133" y="608198"/>
                  <a:pt x="1632236" y="611402"/>
                  <a:pt x="1639763" y="613075"/>
                </a:cubicBezTo>
                <a:cubicBezTo>
                  <a:pt x="1676883" y="621324"/>
                  <a:pt x="1720019" y="624026"/>
                  <a:pt x="1756806" y="627705"/>
                </a:cubicBezTo>
                <a:cubicBezTo>
                  <a:pt x="1764121" y="632582"/>
                  <a:pt x="1772077" y="636613"/>
                  <a:pt x="1778752" y="642335"/>
                </a:cubicBezTo>
                <a:cubicBezTo>
                  <a:pt x="1789225" y="651312"/>
                  <a:pt x="1796536" y="663944"/>
                  <a:pt x="1808013" y="671596"/>
                </a:cubicBezTo>
                <a:cubicBezTo>
                  <a:pt x="1815328" y="676473"/>
                  <a:pt x="1823204" y="680599"/>
                  <a:pt x="1829958" y="686227"/>
                </a:cubicBezTo>
                <a:cubicBezTo>
                  <a:pt x="1837905" y="692850"/>
                  <a:pt x="1843486" y="702159"/>
                  <a:pt x="1851904" y="708172"/>
                </a:cubicBezTo>
                <a:cubicBezTo>
                  <a:pt x="1858392" y="712806"/>
                  <a:pt x="1891798" y="728861"/>
                  <a:pt x="1903110" y="730118"/>
                </a:cubicBezTo>
                <a:cubicBezTo>
                  <a:pt x="1939543" y="734166"/>
                  <a:pt x="1976262" y="734995"/>
                  <a:pt x="2012838" y="737433"/>
                </a:cubicBezTo>
                <a:cubicBezTo>
                  <a:pt x="2020153" y="742310"/>
                  <a:pt x="2026920" y="748131"/>
                  <a:pt x="2034784" y="752063"/>
                </a:cubicBezTo>
                <a:cubicBezTo>
                  <a:pt x="2041681" y="755512"/>
                  <a:pt x="2050314" y="755102"/>
                  <a:pt x="2056730" y="759379"/>
                </a:cubicBezTo>
                <a:cubicBezTo>
                  <a:pt x="2065338" y="765117"/>
                  <a:pt x="2071360" y="774009"/>
                  <a:pt x="2078675" y="781324"/>
                </a:cubicBezTo>
                <a:cubicBezTo>
                  <a:pt x="2081113" y="788639"/>
                  <a:pt x="2081173" y="797249"/>
                  <a:pt x="2085990" y="803270"/>
                </a:cubicBezTo>
                <a:cubicBezTo>
                  <a:pt x="2101814" y="823050"/>
                  <a:pt x="2130412" y="821646"/>
                  <a:pt x="2151827" y="825215"/>
                </a:cubicBezTo>
                <a:cubicBezTo>
                  <a:pt x="2159142" y="827654"/>
                  <a:pt x="2166062" y="832531"/>
                  <a:pt x="2173773" y="832531"/>
                </a:cubicBezTo>
                <a:cubicBezTo>
                  <a:pt x="2290962" y="832531"/>
                  <a:pt x="2199991" y="573068"/>
                  <a:pt x="2195718" y="554553"/>
                </a:cubicBezTo>
                <a:cubicBezTo>
                  <a:pt x="2191197" y="534961"/>
                  <a:pt x="2156272" y="546282"/>
                  <a:pt x="2137197" y="539923"/>
                </a:cubicBezTo>
                <a:cubicBezTo>
                  <a:pt x="2063491" y="515352"/>
                  <a:pt x="2177781" y="552829"/>
                  <a:pt x="2085990" y="525292"/>
                </a:cubicBezTo>
                <a:cubicBezTo>
                  <a:pt x="2071219" y="520861"/>
                  <a:pt x="2057311" y="513197"/>
                  <a:pt x="2042099" y="510662"/>
                </a:cubicBezTo>
                <a:lnTo>
                  <a:pt x="1998208" y="503347"/>
                </a:lnTo>
                <a:cubicBezTo>
                  <a:pt x="1983578" y="498470"/>
                  <a:pt x="1967149" y="497270"/>
                  <a:pt x="1954317" y="488716"/>
                </a:cubicBezTo>
                <a:cubicBezTo>
                  <a:pt x="1947002" y="483839"/>
                  <a:pt x="1939236" y="479578"/>
                  <a:pt x="1932371" y="474086"/>
                </a:cubicBezTo>
                <a:cubicBezTo>
                  <a:pt x="1926985" y="469778"/>
                  <a:pt x="1923910" y="462539"/>
                  <a:pt x="1917741" y="459455"/>
                </a:cubicBezTo>
                <a:cubicBezTo>
                  <a:pt x="1917739" y="459454"/>
                  <a:pt x="1862878" y="441168"/>
                  <a:pt x="1851904" y="437510"/>
                </a:cubicBezTo>
                <a:cubicBezTo>
                  <a:pt x="1844589" y="435072"/>
                  <a:pt x="1837661" y="430545"/>
                  <a:pt x="1829958" y="430195"/>
                </a:cubicBezTo>
                <a:lnTo>
                  <a:pt x="1669024" y="422879"/>
                </a:lnTo>
                <a:cubicBezTo>
                  <a:pt x="1630397" y="410004"/>
                  <a:pt x="1653494" y="419841"/>
                  <a:pt x="1603187" y="386303"/>
                </a:cubicBezTo>
                <a:lnTo>
                  <a:pt x="1581242" y="371673"/>
                </a:lnTo>
                <a:cubicBezTo>
                  <a:pt x="1573927" y="366796"/>
                  <a:pt x="1565513" y="363260"/>
                  <a:pt x="1559296" y="357043"/>
                </a:cubicBezTo>
                <a:cubicBezTo>
                  <a:pt x="1538449" y="336195"/>
                  <a:pt x="1550405" y="346238"/>
                  <a:pt x="1522720" y="327782"/>
                </a:cubicBezTo>
                <a:cubicBezTo>
                  <a:pt x="1517843" y="320467"/>
                  <a:pt x="1514307" y="312053"/>
                  <a:pt x="1508090" y="305836"/>
                </a:cubicBezTo>
                <a:cubicBezTo>
                  <a:pt x="1493910" y="291656"/>
                  <a:pt x="1482046" y="289840"/>
                  <a:pt x="1464198" y="283891"/>
                </a:cubicBezTo>
                <a:cubicBezTo>
                  <a:pt x="1423920" y="243610"/>
                  <a:pt x="1488076" y="304685"/>
                  <a:pt x="1391046" y="239999"/>
                </a:cubicBezTo>
                <a:cubicBezTo>
                  <a:pt x="1383731" y="235122"/>
                  <a:pt x="1376964" y="229301"/>
                  <a:pt x="1369101" y="225369"/>
                </a:cubicBezTo>
                <a:cubicBezTo>
                  <a:pt x="1353415" y="217526"/>
                  <a:pt x="1325603" y="214078"/>
                  <a:pt x="1310579" y="210739"/>
                </a:cubicBezTo>
                <a:cubicBezTo>
                  <a:pt x="1300765" y="208558"/>
                  <a:pt x="1290985" y="206185"/>
                  <a:pt x="1281318" y="203423"/>
                </a:cubicBezTo>
                <a:cubicBezTo>
                  <a:pt x="1273904" y="201305"/>
                  <a:pt x="1266994" y="197280"/>
                  <a:pt x="1259373" y="196108"/>
                </a:cubicBezTo>
                <a:cubicBezTo>
                  <a:pt x="1235152" y="192382"/>
                  <a:pt x="1210605" y="191231"/>
                  <a:pt x="1186221" y="188793"/>
                </a:cubicBezTo>
                <a:cubicBezTo>
                  <a:pt x="1176467" y="186355"/>
                  <a:pt x="1166498" y="184657"/>
                  <a:pt x="1156960" y="181478"/>
                </a:cubicBezTo>
                <a:cubicBezTo>
                  <a:pt x="1074321" y="153931"/>
                  <a:pt x="1161244" y="177062"/>
                  <a:pt x="1091123" y="159532"/>
                </a:cubicBezTo>
                <a:cubicBezTo>
                  <a:pt x="1043202" y="111611"/>
                  <a:pt x="1097684" y="161467"/>
                  <a:pt x="1039917" y="122956"/>
                </a:cubicBezTo>
                <a:cubicBezTo>
                  <a:pt x="1034178" y="119130"/>
                  <a:pt x="1030672" y="112634"/>
                  <a:pt x="1025286" y="108326"/>
                </a:cubicBezTo>
                <a:cubicBezTo>
                  <a:pt x="1018421" y="102834"/>
                  <a:pt x="1010206" y="99187"/>
                  <a:pt x="1003341" y="93695"/>
                </a:cubicBezTo>
                <a:cubicBezTo>
                  <a:pt x="997955" y="89387"/>
                  <a:pt x="994228" y="83203"/>
                  <a:pt x="988710" y="79065"/>
                </a:cubicBezTo>
                <a:cubicBezTo>
                  <a:pt x="974643" y="68515"/>
                  <a:pt x="959449" y="59558"/>
                  <a:pt x="944819" y="49804"/>
                </a:cubicBezTo>
                <a:lnTo>
                  <a:pt x="922874" y="35174"/>
                </a:lnTo>
                <a:cubicBezTo>
                  <a:pt x="915559" y="30297"/>
                  <a:pt x="909269" y="23323"/>
                  <a:pt x="900928" y="20543"/>
                </a:cubicBezTo>
                <a:lnTo>
                  <a:pt x="857037" y="5913"/>
                </a:lnTo>
                <a:cubicBezTo>
                  <a:pt x="555562" y="26011"/>
                  <a:pt x="973074" y="0"/>
                  <a:pt x="315712" y="20543"/>
                </a:cubicBezTo>
                <a:cubicBezTo>
                  <a:pt x="185553" y="24611"/>
                  <a:pt x="344281" y="26880"/>
                  <a:pt x="257190" y="35174"/>
                </a:cubicBezTo>
                <a:cubicBezTo>
                  <a:pt x="213429" y="39342"/>
                  <a:pt x="169408" y="40051"/>
                  <a:pt x="125517" y="42489"/>
                </a:cubicBezTo>
                <a:cubicBezTo>
                  <a:pt x="116660" y="69061"/>
                  <a:pt x="118202" y="56724"/>
                  <a:pt x="118202" y="79065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4805363" y="1565275"/>
            <a:ext cx="3148012" cy="987425"/>
          </a:xfrm>
          <a:custGeom>
            <a:avLst/>
            <a:gdLst>
              <a:gd name="connsiteX0" fmla="*/ 0 w 3147610"/>
              <a:gd name="connsiteY0" fmla="*/ 395021 h 987552"/>
              <a:gd name="connsiteX1" fmla="*/ 21946 w 3147610"/>
              <a:gd name="connsiteY1" fmla="*/ 380390 h 987552"/>
              <a:gd name="connsiteX2" fmla="*/ 270663 w 3147610"/>
              <a:gd name="connsiteY2" fmla="*/ 351129 h 987552"/>
              <a:gd name="connsiteX3" fmla="*/ 314554 w 3147610"/>
              <a:gd name="connsiteY3" fmla="*/ 336499 h 987552"/>
              <a:gd name="connsiteX4" fmla="*/ 358445 w 3147610"/>
              <a:gd name="connsiteY4" fmla="*/ 314553 h 987552"/>
              <a:gd name="connsiteX5" fmla="*/ 373076 w 3147610"/>
              <a:gd name="connsiteY5" fmla="*/ 299923 h 987552"/>
              <a:gd name="connsiteX6" fmla="*/ 416967 w 3147610"/>
              <a:gd name="connsiteY6" fmla="*/ 285293 h 987552"/>
              <a:gd name="connsiteX7" fmla="*/ 599847 w 3147610"/>
              <a:gd name="connsiteY7" fmla="*/ 270662 h 987552"/>
              <a:gd name="connsiteX8" fmla="*/ 643738 w 3147610"/>
              <a:gd name="connsiteY8" fmla="*/ 241401 h 987552"/>
              <a:gd name="connsiteX9" fmla="*/ 665684 w 3147610"/>
              <a:gd name="connsiteY9" fmla="*/ 226771 h 987552"/>
              <a:gd name="connsiteX10" fmla="*/ 687629 w 3147610"/>
              <a:gd name="connsiteY10" fmla="*/ 204825 h 987552"/>
              <a:gd name="connsiteX11" fmla="*/ 709575 w 3147610"/>
              <a:gd name="connsiteY11" fmla="*/ 197510 h 987552"/>
              <a:gd name="connsiteX12" fmla="*/ 892455 w 3147610"/>
              <a:gd name="connsiteY12" fmla="*/ 190195 h 987552"/>
              <a:gd name="connsiteX13" fmla="*/ 914400 w 3147610"/>
              <a:gd name="connsiteY13" fmla="*/ 160934 h 987552"/>
              <a:gd name="connsiteX14" fmla="*/ 936346 w 3147610"/>
              <a:gd name="connsiteY14" fmla="*/ 146304 h 987552"/>
              <a:gd name="connsiteX15" fmla="*/ 943661 w 3147610"/>
              <a:gd name="connsiteY15" fmla="*/ 124358 h 987552"/>
              <a:gd name="connsiteX16" fmla="*/ 980237 w 3147610"/>
              <a:gd name="connsiteY16" fmla="*/ 102413 h 987552"/>
              <a:gd name="connsiteX17" fmla="*/ 994868 w 3147610"/>
              <a:gd name="connsiteY17" fmla="*/ 87782 h 987552"/>
              <a:gd name="connsiteX18" fmla="*/ 1119226 w 3147610"/>
              <a:gd name="connsiteY18" fmla="*/ 87782 h 987552"/>
              <a:gd name="connsiteX19" fmla="*/ 1207008 w 3147610"/>
              <a:gd name="connsiteY19" fmla="*/ 80467 h 987552"/>
              <a:gd name="connsiteX20" fmla="*/ 1250900 w 3147610"/>
              <a:gd name="connsiteY20" fmla="*/ 65837 h 987552"/>
              <a:gd name="connsiteX21" fmla="*/ 1272845 w 3147610"/>
              <a:gd name="connsiteY21" fmla="*/ 58521 h 987552"/>
              <a:gd name="connsiteX22" fmla="*/ 1309421 w 3147610"/>
              <a:gd name="connsiteY22" fmla="*/ 29261 h 987552"/>
              <a:gd name="connsiteX23" fmla="*/ 1367943 w 3147610"/>
              <a:gd name="connsiteY23" fmla="*/ 14630 h 987552"/>
              <a:gd name="connsiteX24" fmla="*/ 1411834 w 3147610"/>
              <a:gd name="connsiteY24" fmla="*/ 0 h 987552"/>
              <a:gd name="connsiteX25" fmla="*/ 1484986 w 3147610"/>
              <a:gd name="connsiteY25" fmla="*/ 14630 h 987552"/>
              <a:gd name="connsiteX26" fmla="*/ 1521562 w 3147610"/>
              <a:gd name="connsiteY26" fmla="*/ 36576 h 987552"/>
              <a:gd name="connsiteX27" fmla="*/ 1550823 w 3147610"/>
              <a:gd name="connsiteY27" fmla="*/ 65837 h 987552"/>
              <a:gd name="connsiteX28" fmla="*/ 1572768 w 3147610"/>
              <a:gd name="connsiteY28" fmla="*/ 73152 h 987552"/>
              <a:gd name="connsiteX29" fmla="*/ 1689812 w 3147610"/>
              <a:gd name="connsiteY29" fmla="*/ 80467 h 987552"/>
              <a:gd name="connsiteX30" fmla="*/ 1770279 w 3147610"/>
              <a:gd name="connsiteY30" fmla="*/ 95097 h 987552"/>
              <a:gd name="connsiteX31" fmla="*/ 1850746 w 3147610"/>
              <a:gd name="connsiteY31" fmla="*/ 109728 h 987552"/>
              <a:gd name="connsiteX32" fmla="*/ 1880007 w 3147610"/>
              <a:gd name="connsiteY32" fmla="*/ 124358 h 987552"/>
              <a:gd name="connsiteX33" fmla="*/ 1901952 w 3147610"/>
              <a:gd name="connsiteY33" fmla="*/ 131673 h 987552"/>
              <a:gd name="connsiteX34" fmla="*/ 1923898 w 3147610"/>
              <a:gd name="connsiteY34" fmla="*/ 146304 h 987552"/>
              <a:gd name="connsiteX35" fmla="*/ 1982420 w 3147610"/>
              <a:gd name="connsiteY35" fmla="*/ 160934 h 987552"/>
              <a:gd name="connsiteX36" fmla="*/ 2004365 w 3147610"/>
              <a:gd name="connsiteY36" fmla="*/ 168249 h 987552"/>
              <a:gd name="connsiteX37" fmla="*/ 2084832 w 3147610"/>
              <a:gd name="connsiteY37" fmla="*/ 234086 h 987552"/>
              <a:gd name="connsiteX38" fmla="*/ 2128724 w 3147610"/>
              <a:gd name="connsiteY38" fmla="*/ 263347 h 987552"/>
              <a:gd name="connsiteX39" fmla="*/ 2157984 w 3147610"/>
              <a:gd name="connsiteY39" fmla="*/ 270662 h 987552"/>
              <a:gd name="connsiteX40" fmla="*/ 2282343 w 3147610"/>
              <a:gd name="connsiteY40" fmla="*/ 277977 h 987552"/>
              <a:gd name="connsiteX41" fmla="*/ 2326234 w 3147610"/>
              <a:gd name="connsiteY41" fmla="*/ 292608 h 987552"/>
              <a:gd name="connsiteX42" fmla="*/ 2355495 w 3147610"/>
              <a:gd name="connsiteY42" fmla="*/ 299923 h 987552"/>
              <a:gd name="connsiteX43" fmla="*/ 2399386 w 3147610"/>
              <a:gd name="connsiteY43" fmla="*/ 314553 h 987552"/>
              <a:gd name="connsiteX44" fmla="*/ 2421332 w 3147610"/>
              <a:gd name="connsiteY44" fmla="*/ 321869 h 987552"/>
              <a:gd name="connsiteX45" fmla="*/ 2435962 w 3147610"/>
              <a:gd name="connsiteY45" fmla="*/ 343814 h 987552"/>
              <a:gd name="connsiteX46" fmla="*/ 2501799 w 3147610"/>
              <a:gd name="connsiteY46" fmla="*/ 395021 h 987552"/>
              <a:gd name="connsiteX47" fmla="*/ 2523744 w 3147610"/>
              <a:gd name="connsiteY47" fmla="*/ 402336 h 987552"/>
              <a:gd name="connsiteX48" fmla="*/ 2567636 w 3147610"/>
              <a:gd name="connsiteY48" fmla="*/ 424281 h 987552"/>
              <a:gd name="connsiteX49" fmla="*/ 2618842 w 3147610"/>
              <a:gd name="connsiteY49" fmla="*/ 431597 h 987552"/>
              <a:gd name="connsiteX50" fmla="*/ 2662733 w 3147610"/>
              <a:gd name="connsiteY50" fmla="*/ 446227 h 987552"/>
              <a:gd name="connsiteX51" fmla="*/ 2684679 w 3147610"/>
              <a:gd name="connsiteY51" fmla="*/ 460857 h 987552"/>
              <a:gd name="connsiteX52" fmla="*/ 2713940 w 3147610"/>
              <a:gd name="connsiteY52" fmla="*/ 468173 h 987552"/>
              <a:gd name="connsiteX53" fmla="*/ 2750516 w 3147610"/>
              <a:gd name="connsiteY53" fmla="*/ 482803 h 987552"/>
              <a:gd name="connsiteX54" fmla="*/ 2779776 w 3147610"/>
              <a:gd name="connsiteY54" fmla="*/ 497433 h 987552"/>
              <a:gd name="connsiteX55" fmla="*/ 2830983 w 3147610"/>
              <a:gd name="connsiteY55" fmla="*/ 504749 h 987552"/>
              <a:gd name="connsiteX56" fmla="*/ 2874874 w 3147610"/>
              <a:gd name="connsiteY56" fmla="*/ 526694 h 987552"/>
              <a:gd name="connsiteX57" fmla="*/ 2889504 w 3147610"/>
              <a:gd name="connsiteY57" fmla="*/ 541325 h 987552"/>
              <a:gd name="connsiteX58" fmla="*/ 2933396 w 3147610"/>
              <a:gd name="connsiteY58" fmla="*/ 555955 h 987552"/>
              <a:gd name="connsiteX59" fmla="*/ 2969972 w 3147610"/>
              <a:gd name="connsiteY59" fmla="*/ 585216 h 987552"/>
              <a:gd name="connsiteX60" fmla="*/ 2991917 w 3147610"/>
              <a:gd name="connsiteY60" fmla="*/ 599846 h 987552"/>
              <a:gd name="connsiteX61" fmla="*/ 3006548 w 3147610"/>
              <a:gd name="connsiteY61" fmla="*/ 614477 h 987552"/>
              <a:gd name="connsiteX62" fmla="*/ 3028493 w 3147610"/>
              <a:gd name="connsiteY62" fmla="*/ 621792 h 987552"/>
              <a:gd name="connsiteX63" fmla="*/ 3108960 w 3147610"/>
              <a:gd name="connsiteY63" fmla="*/ 643737 h 987552"/>
              <a:gd name="connsiteX64" fmla="*/ 3116276 w 3147610"/>
              <a:gd name="connsiteY64" fmla="*/ 665683 h 987552"/>
              <a:gd name="connsiteX65" fmla="*/ 3116276 w 3147610"/>
              <a:gd name="connsiteY65" fmla="*/ 987552 h 987552"/>
              <a:gd name="connsiteX66" fmla="*/ 3057754 w 3147610"/>
              <a:gd name="connsiteY66" fmla="*/ 980237 h 987552"/>
              <a:gd name="connsiteX67" fmla="*/ 3006548 w 3147610"/>
              <a:gd name="connsiteY67" fmla="*/ 950976 h 987552"/>
              <a:gd name="connsiteX68" fmla="*/ 2984602 w 3147610"/>
              <a:gd name="connsiteY68" fmla="*/ 929030 h 987552"/>
              <a:gd name="connsiteX69" fmla="*/ 2911450 w 3147610"/>
              <a:gd name="connsiteY69" fmla="*/ 907085 h 987552"/>
              <a:gd name="connsiteX70" fmla="*/ 2889504 w 3147610"/>
              <a:gd name="connsiteY70" fmla="*/ 899769 h 987552"/>
              <a:gd name="connsiteX71" fmla="*/ 2845613 w 3147610"/>
              <a:gd name="connsiteY71" fmla="*/ 870509 h 987552"/>
              <a:gd name="connsiteX72" fmla="*/ 2830983 w 3147610"/>
              <a:gd name="connsiteY72" fmla="*/ 855878 h 987552"/>
              <a:gd name="connsiteX73" fmla="*/ 2801722 w 3147610"/>
              <a:gd name="connsiteY73" fmla="*/ 841248 h 987552"/>
              <a:gd name="connsiteX74" fmla="*/ 2757831 w 3147610"/>
              <a:gd name="connsiteY74" fmla="*/ 826617 h 987552"/>
              <a:gd name="connsiteX75" fmla="*/ 2706624 w 3147610"/>
              <a:gd name="connsiteY75" fmla="*/ 811987 h 987552"/>
              <a:gd name="connsiteX76" fmla="*/ 2677364 w 3147610"/>
              <a:gd name="connsiteY76" fmla="*/ 797357 h 987552"/>
              <a:gd name="connsiteX77" fmla="*/ 2633472 w 3147610"/>
              <a:gd name="connsiteY77" fmla="*/ 760781 h 987552"/>
              <a:gd name="connsiteX78" fmla="*/ 2611527 w 3147610"/>
              <a:gd name="connsiteY78" fmla="*/ 746150 h 987552"/>
              <a:gd name="connsiteX79" fmla="*/ 2596896 w 3147610"/>
              <a:gd name="connsiteY79" fmla="*/ 731520 h 987552"/>
              <a:gd name="connsiteX80" fmla="*/ 2567636 w 3147610"/>
              <a:gd name="connsiteY80" fmla="*/ 724205 h 987552"/>
              <a:gd name="connsiteX81" fmla="*/ 2531060 w 3147610"/>
              <a:gd name="connsiteY81" fmla="*/ 702259 h 987552"/>
              <a:gd name="connsiteX82" fmla="*/ 2443277 w 3147610"/>
              <a:gd name="connsiteY82" fmla="*/ 672998 h 987552"/>
              <a:gd name="connsiteX83" fmla="*/ 2414016 w 3147610"/>
              <a:gd name="connsiteY83" fmla="*/ 665683 h 987552"/>
              <a:gd name="connsiteX84" fmla="*/ 2384756 w 3147610"/>
              <a:gd name="connsiteY84" fmla="*/ 651053 h 987552"/>
              <a:gd name="connsiteX85" fmla="*/ 2362810 w 3147610"/>
              <a:gd name="connsiteY85" fmla="*/ 643737 h 987552"/>
              <a:gd name="connsiteX86" fmla="*/ 2340864 w 3147610"/>
              <a:gd name="connsiteY86" fmla="*/ 629107 h 987552"/>
              <a:gd name="connsiteX87" fmla="*/ 2311604 w 3147610"/>
              <a:gd name="connsiteY87" fmla="*/ 614477 h 987552"/>
              <a:gd name="connsiteX88" fmla="*/ 2289658 w 3147610"/>
              <a:gd name="connsiteY88" fmla="*/ 599846 h 987552"/>
              <a:gd name="connsiteX89" fmla="*/ 2245767 w 3147610"/>
              <a:gd name="connsiteY89" fmla="*/ 585216 h 987552"/>
              <a:gd name="connsiteX90" fmla="*/ 2150669 w 3147610"/>
              <a:gd name="connsiteY90" fmla="*/ 563270 h 987552"/>
              <a:gd name="connsiteX91" fmla="*/ 2121408 w 3147610"/>
              <a:gd name="connsiteY91" fmla="*/ 555955 h 987552"/>
              <a:gd name="connsiteX92" fmla="*/ 2084832 w 3147610"/>
              <a:gd name="connsiteY92" fmla="*/ 548640 h 987552"/>
              <a:gd name="connsiteX93" fmla="*/ 2026311 w 3147610"/>
              <a:gd name="connsiteY93" fmla="*/ 534009 h 987552"/>
              <a:gd name="connsiteX94" fmla="*/ 1880007 w 3147610"/>
              <a:gd name="connsiteY94" fmla="*/ 526694 h 987552"/>
              <a:gd name="connsiteX95" fmla="*/ 1836116 w 3147610"/>
              <a:gd name="connsiteY95" fmla="*/ 497433 h 987552"/>
              <a:gd name="connsiteX96" fmla="*/ 1770279 w 3147610"/>
              <a:gd name="connsiteY96" fmla="*/ 460857 h 987552"/>
              <a:gd name="connsiteX97" fmla="*/ 1711757 w 3147610"/>
              <a:gd name="connsiteY97" fmla="*/ 446227 h 987552"/>
              <a:gd name="connsiteX98" fmla="*/ 1689812 w 3147610"/>
              <a:gd name="connsiteY98" fmla="*/ 431597 h 987552"/>
              <a:gd name="connsiteX99" fmla="*/ 1616660 w 3147610"/>
              <a:gd name="connsiteY99" fmla="*/ 409651 h 987552"/>
              <a:gd name="connsiteX100" fmla="*/ 1550823 w 3147610"/>
              <a:gd name="connsiteY100" fmla="*/ 365760 h 987552"/>
              <a:gd name="connsiteX101" fmla="*/ 1506932 w 3147610"/>
              <a:gd name="connsiteY101" fmla="*/ 336499 h 987552"/>
              <a:gd name="connsiteX102" fmla="*/ 1484986 w 3147610"/>
              <a:gd name="connsiteY102" fmla="*/ 329184 h 987552"/>
              <a:gd name="connsiteX103" fmla="*/ 1455725 w 3147610"/>
              <a:gd name="connsiteY103" fmla="*/ 336499 h 987552"/>
              <a:gd name="connsiteX104" fmla="*/ 1433780 w 3147610"/>
              <a:gd name="connsiteY104" fmla="*/ 343814 h 987552"/>
              <a:gd name="connsiteX105" fmla="*/ 1309421 w 3147610"/>
              <a:gd name="connsiteY105" fmla="*/ 351129 h 987552"/>
              <a:gd name="connsiteX106" fmla="*/ 1221639 w 3147610"/>
              <a:gd name="connsiteY106" fmla="*/ 373075 h 987552"/>
              <a:gd name="connsiteX107" fmla="*/ 1155802 w 3147610"/>
              <a:gd name="connsiteY107" fmla="*/ 395021 h 987552"/>
              <a:gd name="connsiteX108" fmla="*/ 1111911 w 3147610"/>
              <a:gd name="connsiteY108" fmla="*/ 409651 h 987552"/>
              <a:gd name="connsiteX109" fmla="*/ 1068020 w 3147610"/>
              <a:gd name="connsiteY109" fmla="*/ 438912 h 987552"/>
              <a:gd name="connsiteX110" fmla="*/ 1053389 w 3147610"/>
              <a:gd name="connsiteY110" fmla="*/ 453542 h 987552"/>
              <a:gd name="connsiteX111" fmla="*/ 1031444 w 3147610"/>
              <a:gd name="connsiteY111" fmla="*/ 460857 h 987552"/>
              <a:gd name="connsiteX112" fmla="*/ 972922 w 3147610"/>
              <a:gd name="connsiteY112" fmla="*/ 468173 h 987552"/>
              <a:gd name="connsiteX113" fmla="*/ 907085 w 3147610"/>
              <a:gd name="connsiteY113" fmla="*/ 482803 h 987552"/>
              <a:gd name="connsiteX114" fmla="*/ 855879 w 3147610"/>
              <a:gd name="connsiteY114" fmla="*/ 490118 h 987552"/>
              <a:gd name="connsiteX115" fmla="*/ 658368 w 3147610"/>
              <a:gd name="connsiteY115" fmla="*/ 497433 h 987552"/>
              <a:gd name="connsiteX116" fmla="*/ 482804 w 3147610"/>
              <a:gd name="connsiteY116" fmla="*/ 504749 h 987552"/>
              <a:gd name="connsiteX117" fmla="*/ 438912 w 3147610"/>
              <a:gd name="connsiteY117" fmla="*/ 519379 h 987552"/>
              <a:gd name="connsiteX118" fmla="*/ 416967 w 3147610"/>
              <a:gd name="connsiteY118" fmla="*/ 534009 h 987552"/>
              <a:gd name="connsiteX119" fmla="*/ 373076 w 3147610"/>
              <a:gd name="connsiteY119" fmla="*/ 548640 h 987552"/>
              <a:gd name="connsiteX120" fmla="*/ 329184 w 3147610"/>
              <a:gd name="connsiteY120" fmla="*/ 563270 h 98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3147610" h="987552">
                <a:moveTo>
                  <a:pt x="0" y="395021"/>
                </a:moveTo>
                <a:cubicBezTo>
                  <a:pt x="7315" y="390144"/>
                  <a:pt x="13554" y="383012"/>
                  <a:pt x="21946" y="380390"/>
                </a:cubicBezTo>
                <a:cubicBezTo>
                  <a:pt x="122236" y="349050"/>
                  <a:pt x="155081" y="356634"/>
                  <a:pt x="270663" y="351129"/>
                </a:cubicBezTo>
                <a:cubicBezTo>
                  <a:pt x="285293" y="346252"/>
                  <a:pt x="301722" y="345053"/>
                  <a:pt x="314554" y="336499"/>
                </a:cubicBezTo>
                <a:cubicBezTo>
                  <a:pt x="342916" y="317592"/>
                  <a:pt x="328159" y="324650"/>
                  <a:pt x="358445" y="314553"/>
                </a:cubicBezTo>
                <a:cubicBezTo>
                  <a:pt x="363322" y="309676"/>
                  <a:pt x="366907" y="303007"/>
                  <a:pt x="373076" y="299923"/>
                </a:cubicBezTo>
                <a:cubicBezTo>
                  <a:pt x="386870" y="293026"/>
                  <a:pt x="402337" y="290170"/>
                  <a:pt x="416967" y="285293"/>
                </a:cubicBezTo>
                <a:cubicBezTo>
                  <a:pt x="489865" y="260993"/>
                  <a:pt x="431147" y="278330"/>
                  <a:pt x="599847" y="270662"/>
                </a:cubicBezTo>
                <a:lnTo>
                  <a:pt x="643738" y="241401"/>
                </a:lnTo>
                <a:cubicBezTo>
                  <a:pt x="651053" y="236524"/>
                  <a:pt x="659467" y="232988"/>
                  <a:pt x="665684" y="226771"/>
                </a:cubicBezTo>
                <a:cubicBezTo>
                  <a:pt x="672999" y="219456"/>
                  <a:pt x="679021" y="210564"/>
                  <a:pt x="687629" y="204825"/>
                </a:cubicBezTo>
                <a:cubicBezTo>
                  <a:pt x="694045" y="200548"/>
                  <a:pt x="701884" y="198059"/>
                  <a:pt x="709575" y="197510"/>
                </a:cubicBezTo>
                <a:cubicBezTo>
                  <a:pt x="770429" y="193163"/>
                  <a:pt x="831495" y="192633"/>
                  <a:pt x="892455" y="190195"/>
                </a:cubicBezTo>
                <a:cubicBezTo>
                  <a:pt x="899770" y="180441"/>
                  <a:pt x="905779" y="169555"/>
                  <a:pt x="914400" y="160934"/>
                </a:cubicBezTo>
                <a:cubicBezTo>
                  <a:pt x="920617" y="154717"/>
                  <a:pt x="930854" y="153169"/>
                  <a:pt x="936346" y="146304"/>
                </a:cubicBezTo>
                <a:cubicBezTo>
                  <a:pt x="941163" y="140283"/>
                  <a:pt x="939694" y="130970"/>
                  <a:pt x="943661" y="124358"/>
                </a:cubicBezTo>
                <a:cubicBezTo>
                  <a:pt x="953702" y="107623"/>
                  <a:pt x="962977" y="108166"/>
                  <a:pt x="980237" y="102413"/>
                </a:cubicBezTo>
                <a:cubicBezTo>
                  <a:pt x="985114" y="97536"/>
                  <a:pt x="988529" y="90499"/>
                  <a:pt x="994868" y="87782"/>
                </a:cubicBezTo>
                <a:cubicBezTo>
                  <a:pt x="1031047" y="72276"/>
                  <a:pt x="1087983" y="85179"/>
                  <a:pt x="1119226" y="87782"/>
                </a:cubicBezTo>
                <a:cubicBezTo>
                  <a:pt x="1148487" y="85344"/>
                  <a:pt x="1178045" y="85294"/>
                  <a:pt x="1207008" y="80467"/>
                </a:cubicBezTo>
                <a:cubicBezTo>
                  <a:pt x="1222220" y="77932"/>
                  <a:pt x="1236269" y="70714"/>
                  <a:pt x="1250900" y="65837"/>
                </a:cubicBezTo>
                <a:lnTo>
                  <a:pt x="1272845" y="58521"/>
                </a:lnTo>
                <a:cubicBezTo>
                  <a:pt x="1283350" y="48017"/>
                  <a:pt x="1294921" y="34534"/>
                  <a:pt x="1309421" y="29261"/>
                </a:cubicBezTo>
                <a:cubicBezTo>
                  <a:pt x="1328318" y="22389"/>
                  <a:pt x="1348867" y="20988"/>
                  <a:pt x="1367943" y="14630"/>
                </a:cubicBezTo>
                <a:lnTo>
                  <a:pt x="1411834" y="0"/>
                </a:lnTo>
                <a:cubicBezTo>
                  <a:pt x="1420710" y="1268"/>
                  <a:pt x="1469028" y="5055"/>
                  <a:pt x="1484986" y="14630"/>
                </a:cubicBezTo>
                <a:cubicBezTo>
                  <a:pt x="1535193" y="44755"/>
                  <a:pt x="1459392" y="15854"/>
                  <a:pt x="1521562" y="36576"/>
                </a:cubicBezTo>
                <a:cubicBezTo>
                  <a:pt x="1531316" y="46330"/>
                  <a:pt x="1539599" y="57819"/>
                  <a:pt x="1550823" y="65837"/>
                </a:cubicBezTo>
                <a:cubicBezTo>
                  <a:pt x="1557097" y="70319"/>
                  <a:pt x="1565100" y="72345"/>
                  <a:pt x="1572768" y="73152"/>
                </a:cubicBezTo>
                <a:cubicBezTo>
                  <a:pt x="1611644" y="77244"/>
                  <a:pt x="1650797" y="78029"/>
                  <a:pt x="1689812" y="80467"/>
                </a:cubicBezTo>
                <a:cubicBezTo>
                  <a:pt x="1732842" y="94810"/>
                  <a:pt x="1697899" y="84757"/>
                  <a:pt x="1770279" y="95097"/>
                </a:cubicBezTo>
                <a:cubicBezTo>
                  <a:pt x="1803019" y="99774"/>
                  <a:pt x="1819255" y="103430"/>
                  <a:pt x="1850746" y="109728"/>
                </a:cubicBezTo>
                <a:cubicBezTo>
                  <a:pt x="1860500" y="114605"/>
                  <a:pt x="1869984" y="120062"/>
                  <a:pt x="1880007" y="124358"/>
                </a:cubicBezTo>
                <a:cubicBezTo>
                  <a:pt x="1887094" y="127395"/>
                  <a:pt x="1895055" y="128225"/>
                  <a:pt x="1901952" y="131673"/>
                </a:cubicBezTo>
                <a:cubicBezTo>
                  <a:pt x="1909816" y="135605"/>
                  <a:pt x="1916034" y="142372"/>
                  <a:pt x="1923898" y="146304"/>
                </a:cubicBezTo>
                <a:cubicBezTo>
                  <a:pt x="1940618" y="154664"/>
                  <a:pt x="1965728" y="156761"/>
                  <a:pt x="1982420" y="160934"/>
                </a:cubicBezTo>
                <a:cubicBezTo>
                  <a:pt x="1989900" y="162804"/>
                  <a:pt x="1997050" y="165811"/>
                  <a:pt x="2004365" y="168249"/>
                </a:cubicBezTo>
                <a:cubicBezTo>
                  <a:pt x="2053375" y="217259"/>
                  <a:pt x="2026594" y="195260"/>
                  <a:pt x="2084832" y="234086"/>
                </a:cubicBezTo>
                <a:cubicBezTo>
                  <a:pt x="2084834" y="234088"/>
                  <a:pt x="2128721" y="263346"/>
                  <a:pt x="2128724" y="263347"/>
                </a:cubicBezTo>
                <a:cubicBezTo>
                  <a:pt x="2138477" y="265785"/>
                  <a:pt x="2147976" y="269709"/>
                  <a:pt x="2157984" y="270662"/>
                </a:cubicBezTo>
                <a:cubicBezTo>
                  <a:pt x="2199322" y="274599"/>
                  <a:pt x="2240890" y="275539"/>
                  <a:pt x="2282343" y="277977"/>
                </a:cubicBezTo>
                <a:cubicBezTo>
                  <a:pt x="2296973" y="282854"/>
                  <a:pt x="2311273" y="288868"/>
                  <a:pt x="2326234" y="292608"/>
                </a:cubicBezTo>
                <a:cubicBezTo>
                  <a:pt x="2335988" y="295046"/>
                  <a:pt x="2345865" y="297034"/>
                  <a:pt x="2355495" y="299923"/>
                </a:cubicBezTo>
                <a:cubicBezTo>
                  <a:pt x="2370266" y="304354"/>
                  <a:pt x="2384756" y="309676"/>
                  <a:pt x="2399386" y="314553"/>
                </a:cubicBezTo>
                <a:lnTo>
                  <a:pt x="2421332" y="321869"/>
                </a:lnTo>
                <a:cubicBezTo>
                  <a:pt x="2426209" y="329184"/>
                  <a:pt x="2430334" y="337060"/>
                  <a:pt x="2435962" y="343814"/>
                </a:cubicBezTo>
                <a:cubicBezTo>
                  <a:pt x="2450527" y="361292"/>
                  <a:pt x="2482977" y="388747"/>
                  <a:pt x="2501799" y="395021"/>
                </a:cubicBezTo>
                <a:cubicBezTo>
                  <a:pt x="2509114" y="397459"/>
                  <a:pt x="2516847" y="398888"/>
                  <a:pt x="2523744" y="402336"/>
                </a:cubicBezTo>
                <a:cubicBezTo>
                  <a:pt x="2552516" y="416722"/>
                  <a:pt x="2536990" y="418151"/>
                  <a:pt x="2567636" y="424281"/>
                </a:cubicBezTo>
                <a:cubicBezTo>
                  <a:pt x="2584543" y="427663"/>
                  <a:pt x="2601773" y="429158"/>
                  <a:pt x="2618842" y="431597"/>
                </a:cubicBezTo>
                <a:cubicBezTo>
                  <a:pt x="2633472" y="436474"/>
                  <a:pt x="2649901" y="437673"/>
                  <a:pt x="2662733" y="446227"/>
                </a:cubicBezTo>
                <a:cubicBezTo>
                  <a:pt x="2670048" y="451104"/>
                  <a:pt x="2676598" y="457394"/>
                  <a:pt x="2684679" y="460857"/>
                </a:cubicBezTo>
                <a:cubicBezTo>
                  <a:pt x="2693920" y="464817"/>
                  <a:pt x="2704402" y="464994"/>
                  <a:pt x="2713940" y="468173"/>
                </a:cubicBezTo>
                <a:cubicBezTo>
                  <a:pt x="2726397" y="472325"/>
                  <a:pt x="2738517" y="477470"/>
                  <a:pt x="2750516" y="482803"/>
                </a:cubicBezTo>
                <a:cubicBezTo>
                  <a:pt x="2760481" y="487232"/>
                  <a:pt x="2769256" y="494564"/>
                  <a:pt x="2779776" y="497433"/>
                </a:cubicBezTo>
                <a:cubicBezTo>
                  <a:pt x="2796411" y="501970"/>
                  <a:pt x="2813914" y="502310"/>
                  <a:pt x="2830983" y="504749"/>
                </a:cubicBezTo>
                <a:cubicBezTo>
                  <a:pt x="2854160" y="512475"/>
                  <a:pt x="2854618" y="510489"/>
                  <a:pt x="2874874" y="526694"/>
                </a:cubicBezTo>
                <a:cubicBezTo>
                  <a:pt x="2880260" y="531002"/>
                  <a:pt x="2883335" y="538241"/>
                  <a:pt x="2889504" y="541325"/>
                </a:cubicBezTo>
                <a:cubicBezTo>
                  <a:pt x="2903298" y="548222"/>
                  <a:pt x="2933396" y="555955"/>
                  <a:pt x="2933396" y="555955"/>
                </a:cubicBezTo>
                <a:cubicBezTo>
                  <a:pt x="3000938" y="600983"/>
                  <a:pt x="2917855" y="543522"/>
                  <a:pt x="2969972" y="585216"/>
                </a:cubicBezTo>
                <a:cubicBezTo>
                  <a:pt x="2976837" y="590708"/>
                  <a:pt x="2985052" y="594354"/>
                  <a:pt x="2991917" y="599846"/>
                </a:cubicBezTo>
                <a:cubicBezTo>
                  <a:pt x="2997303" y="604155"/>
                  <a:pt x="3000634" y="610928"/>
                  <a:pt x="3006548" y="614477"/>
                </a:cubicBezTo>
                <a:cubicBezTo>
                  <a:pt x="3013160" y="618444"/>
                  <a:pt x="3021406" y="618755"/>
                  <a:pt x="3028493" y="621792"/>
                </a:cubicBezTo>
                <a:cubicBezTo>
                  <a:pt x="3084345" y="645728"/>
                  <a:pt x="3029298" y="632357"/>
                  <a:pt x="3108960" y="643737"/>
                </a:cubicBezTo>
                <a:cubicBezTo>
                  <a:pt x="3111399" y="651052"/>
                  <a:pt x="3114158" y="658269"/>
                  <a:pt x="3116276" y="665683"/>
                </a:cubicBezTo>
                <a:cubicBezTo>
                  <a:pt x="3147610" y="775348"/>
                  <a:pt x="3120385" y="823176"/>
                  <a:pt x="3116276" y="987552"/>
                </a:cubicBezTo>
                <a:cubicBezTo>
                  <a:pt x="3096769" y="985114"/>
                  <a:pt x="3076826" y="985005"/>
                  <a:pt x="3057754" y="980237"/>
                </a:cubicBezTo>
                <a:cubicBezTo>
                  <a:pt x="3047534" y="977682"/>
                  <a:pt x="3015876" y="958750"/>
                  <a:pt x="3006548" y="950976"/>
                </a:cubicBezTo>
                <a:cubicBezTo>
                  <a:pt x="2998600" y="944353"/>
                  <a:pt x="2993375" y="934513"/>
                  <a:pt x="2984602" y="929030"/>
                </a:cubicBezTo>
                <a:cubicBezTo>
                  <a:pt x="2958390" y="912648"/>
                  <a:pt x="2940158" y="914262"/>
                  <a:pt x="2911450" y="907085"/>
                </a:cubicBezTo>
                <a:cubicBezTo>
                  <a:pt x="2903969" y="905215"/>
                  <a:pt x="2896819" y="902208"/>
                  <a:pt x="2889504" y="899769"/>
                </a:cubicBezTo>
                <a:cubicBezTo>
                  <a:pt x="2861035" y="857066"/>
                  <a:pt x="2892851" y="894129"/>
                  <a:pt x="2845613" y="870509"/>
                </a:cubicBezTo>
                <a:cubicBezTo>
                  <a:pt x="2839444" y="867425"/>
                  <a:pt x="2836722" y="859704"/>
                  <a:pt x="2830983" y="855878"/>
                </a:cubicBezTo>
                <a:cubicBezTo>
                  <a:pt x="2821910" y="849829"/>
                  <a:pt x="2811847" y="845298"/>
                  <a:pt x="2801722" y="841248"/>
                </a:cubicBezTo>
                <a:cubicBezTo>
                  <a:pt x="2787403" y="835520"/>
                  <a:pt x="2772792" y="830357"/>
                  <a:pt x="2757831" y="826617"/>
                </a:cubicBezTo>
                <a:cubicBezTo>
                  <a:pt x="2742984" y="822905"/>
                  <a:pt x="2721315" y="818283"/>
                  <a:pt x="2706624" y="811987"/>
                </a:cubicBezTo>
                <a:cubicBezTo>
                  <a:pt x="2696601" y="807692"/>
                  <a:pt x="2686832" y="802767"/>
                  <a:pt x="2677364" y="797357"/>
                </a:cubicBezTo>
                <a:cubicBezTo>
                  <a:pt x="2642695" y="777546"/>
                  <a:pt x="2666478" y="788286"/>
                  <a:pt x="2633472" y="760781"/>
                </a:cubicBezTo>
                <a:cubicBezTo>
                  <a:pt x="2626718" y="755153"/>
                  <a:pt x="2618392" y="751642"/>
                  <a:pt x="2611527" y="746150"/>
                </a:cubicBezTo>
                <a:cubicBezTo>
                  <a:pt x="2606141" y="741842"/>
                  <a:pt x="2603065" y="734604"/>
                  <a:pt x="2596896" y="731520"/>
                </a:cubicBezTo>
                <a:cubicBezTo>
                  <a:pt x="2587904" y="727024"/>
                  <a:pt x="2577389" y="726643"/>
                  <a:pt x="2567636" y="724205"/>
                </a:cubicBezTo>
                <a:cubicBezTo>
                  <a:pt x="2543306" y="699875"/>
                  <a:pt x="2564296" y="716503"/>
                  <a:pt x="2531060" y="702259"/>
                </a:cubicBezTo>
                <a:cubicBezTo>
                  <a:pt x="2464918" y="673913"/>
                  <a:pt x="2547221" y="698984"/>
                  <a:pt x="2443277" y="672998"/>
                </a:cubicBezTo>
                <a:lnTo>
                  <a:pt x="2414016" y="665683"/>
                </a:lnTo>
                <a:cubicBezTo>
                  <a:pt x="2404263" y="660806"/>
                  <a:pt x="2394779" y="655349"/>
                  <a:pt x="2384756" y="651053"/>
                </a:cubicBezTo>
                <a:cubicBezTo>
                  <a:pt x="2377668" y="648015"/>
                  <a:pt x="2369707" y="647186"/>
                  <a:pt x="2362810" y="643737"/>
                </a:cubicBezTo>
                <a:cubicBezTo>
                  <a:pt x="2354946" y="639805"/>
                  <a:pt x="2348497" y="633469"/>
                  <a:pt x="2340864" y="629107"/>
                </a:cubicBezTo>
                <a:cubicBezTo>
                  <a:pt x="2331396" y="623697"/>
                  <a:pt x="2321072" y="619887"/>
                  <a:pt x="2311604" y="614477"/>
                </a:cubicBezTo>
                <a:cubicBezTo>
                  <a:pt x="2303970" y="610115"/>
                  <a:pt x="2297692" y="603417"/>
                  <a:pt x="2289658" y="599846"/>
                </a:cubicBezTo>
                <a:cubicBezTo>
                  <a:pt x="2275565" y="593583"/>
                  <a:pt x="2260728" y="588956"/>
                  <a:pt x="2245767" y="585216"/>
                </a:cubicBezTo>
                <a:cubicBezTo>
                  <a:pt x="2102396" y="549372"/>
                  <a:pt x="2251970" y="585781"/>
                  <a:pt x="2150669" y="563270"/>
                </a:cubicBezTo>
                <a:cubicBezTo>
                  <a:pt x="2140855" y="561089"/>
                  <a:pt x="2131222" y="558136"/>
                  <a:pt x="2121408" y="555955"/>
                </a:cubicBezTo>
                <a:cubicBezTo>
                  <a:pt x="2109271" y="553258"/>
                  <a:pt x="2096947" y="551436"/>
                  <a:pt x="2084832" y="548640"/>
                </a:cubicBezTo>
                <a:cubicBezTo>
                  <a:pt x="2065240" y="544119"/>
                  <a:pt x="2046393" y="535013"/>
                  <a:pt x="2026311" y="534009"/>
                </a:cubicBezTo>
                <a:lnTo>
                  <a:pt x="1880007" y="526694"/>
                </a:lnTo>
                <a:cubicBezTo>
                  <a:pt x="1841438" y="513838"/>
                  <a:pt x="1872648" y="527876"/>
                  <a:pt x="1836116" y="497433"/>
                </a:cubicBezTo>
                <a:cubicBezTo>
                  <a:pt x="1821353" y="485130"/>
                  <a:pt x="1783348" y="465524"/>
                  <a:pt x="1770279" y="460857"/>
                </a:cubicBezTo>
                <a:cubicBezTo>
                  <a:pt x="1751343" y="454094"/>
                  <a:pt x="1711757" y="446227"/>
                  <a:pt x="1711757" y="446227"/>
                </a:cubicBezTo>
                <a:cubicBezTo>
                  <a:pt x="1704442" y="441350"/>
                  <a:pt x="1697846" y="435168"/>
                  <a:pt x="1689812" y="431597"/>
                </a:cubicBezTo>
                <a:cubicBezTo>
                  <a:pt x="1666912" y="421419"/>
                  <a:pt x="1640980" y="415731"/>
                  <a:pt x="1616660" y="409651"/>
                </a:cubicBezTo>
                <a:lnTo>
                  <a:pt x="1550823" y="365760"/>
                </a:lnTo>
                <a:lnTo>
                  <a:pt x="1506932" y="336499"/>
                </a:lnTo>
                <a:lnTo>
                  <a:pt x="1484986" y="329184"/>
                </a:lnTo>
                <a:cubicBezTo>
                  <a:pt x="1475232" y="331622"/>
                  <a:pt x="1465392" y="333737"/>
                  <a:pt x="1455725" y="336499"/>
                </a:cubicBezTo>
                <a:cubicBezTo>
                  <a:pt x="1448311" y="338617"/>
                  <a:pt x="1441452" y="343047"/>
                  <a:pt x="1433780" y="343814"/>
                </a:cubicBezTo>
                <a:cubicBezTo>
                  <a:pt x="1392461" y="347946"/>
                  <a:pt x="1350874" y="348691"/>
                  <a:pt x="1309421" y="351129"/>
                </a:cubicBezTo>
                <a:cubicBezTo>
                  <a:pt x="1190023" y="390930"/>
                  <a:pt x="1339829" y="343528"/>
                  <a:pt x="1221639" y="373075"/>
                </a:cubicBezTo>
                <a:cubicBezTo>
                  <a:pt x="1221610" y="373082"/>
                  <a:pt x="1166789" y="391359"/>
                  <a:pt x="1155802" y="395021"/>
                </a:cubicBezTo>
                <a:cubicBezTo>
                  <a:pt x="1155801" y="395021"/>
                  <a:pt x="1111912" y="409650"/>
                  <a:pt x="1111911" y="409651"/>
                </a:cubicBezTo>
                <a:cubicBezTo>
                  <a:pt x="1097281" y="419405"/>
                  <a:pt x="1080454" y="426479"/>
                  <a:pt x="1068020" y="438912"/>
                </a:cubicBezTo>
                <a:cubicBezTo>
                  <a:pt x="1063143" y="443789"/>
                  <a:pt x="1059303" y="449994"/>
                  <a:pt x="1053389" y="453542"/>
                </a:cubicBezTo>
                <a:cubicBezTo>
                  <a:pt x="1046777" y="457509"/>
                  <a:pt x="1039030" y="459478"/>
                  <a:pt x="1031444" y="460857"/>
                </a:cubicBezTo>
                <a:cubicBezTo>
                  <a:pt x="1012102" y="464374"/>
                  <a:pt x="992353" y="465184"/>
                  <a:pt x="972922" y="468173"/>
                </a:cubicBezTo>
                <a:cubicBezTo>
                  <a:pt x="878510" y="482698"/>
                  <a:pt x="987203" y="468236"/>
                  <a:pt x="907085" y="482803"/>
                </a:cubicBezTo>
                <a:cubicBezTo>
                  <a:pt x="890121" y="485887"/>
                  <a:pt x="873091" y="489106"/>
                  <a:pt x="855879" y="490118"/>
                </a:cubicBezTo>
                <a:cubicBezTo>
                  <a:pt x="790111" y="493987"/>
                  <a:pt x="724200" y="494851"/>
                  <a:pt x="658368" y="497433"/>
                </a:cubicBezTo>
                <a:lnTo>
                  <a:pt x="482804" y="504749"/>
                </a:lnTo>
                <a:cubicBezTo>
                  <a:pt x="468173" y="509626"/>
                  <a:pt x="451744" y="510824"/>
                  <a:pt x="438912" y="519379"/>
                </a:cubicBezTo>
                <a:cubicBezTo>
                  <a:pt x="431597" y="524256"/>
                  <a:pt x="425001" y="530438"/>
                  <a:pt x="416967" y="534009"/>
                </a:cubicBezTo>
                <a:cubicBezTo>
                  <a:pt x="402874" y="540272"/>
                  <a:pt x="373076" y="548640"/>
                  <a:pt x="373076" y="548640"/>
                </a:cubicBezTo>
                <a:cubicBezTo>
                  <a:pt x="351548" y="570167"/>
                  <a:pt x="365342" y="563270"/>
                  <a:pt x="329184" y="56327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5313363" y="3514725"/>
            <a:ext cx="204787" cy="239713"/>
          </a:xfrm>
          <a:custGeom>
            <a:avLst/>
            <a:gdLst>
              <a:gd name="connsiteX0" fmla="*/ 19969 w 205009"/>
              <a:gd name="connsiteY0" fmla="*/ 32918 h 239888"/>
              <a:gd name="connsiteX1" fmla="*/ 27284 w 205009"/>
              <a:gd name="connsiteY1" fmla="*/ 215798 h 239888"/>
              <a:gd name="connsiteX2" fmla="*/ 107751 w 205009"/>
              <a:gd name="connsiteY2" fmla="*/ 208483 h 239888"/>
              <a:gd name="connsiteX3" fmla="*/ 173588 w 205009"/>
              <a:gd name="connsiteY3" fmla="*/ 179222 h 239888"/>
              <a:gd name="connsiteX4" fmla="*/ 180903 w 205009"/>
              <a:gd name="connsiteY4" fmla="*/ 47548 h 239888"/>
              <a:gd name="connsiteX5" fmla="*/ 158958 w 205009"/>
              <a:gd name="connsiteY5" fmla="*/ 32918 h 239888"/>
              <a:gd name="connsiteX6" fmla="*/ 115066 w 205009"/>
              <a:gd name="connsiteY6" fmla="*/ 18288 h 239888"/>
              <a:gd name="connsiteX7" fmla="*/ 19969 w 205009"/>
              <a:gd name="connsiteY7" fmla="*/ 32918 h 23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009" h="239888">
                <a:moveTo>
                  <a:pt x="19969" y="32918"/>
                </a:moveTo>
                <a:cubicBezTo>
                  <a:pt x="5339" y="65836"/>
                  <a:pt x="0" y="161230"/>
                  <a:pt x="27284" y="215798"/>
                </a:cubicBezTo>
                <a:cubicBezTo>
                  <a:pt x="39329" y="239888"/>
                  <a:pt x="81228" y="213164"/>
                  <a:pt x="107751" y="208483"/>
                </a:cubicBezTo>
                <a:cubicBezTo>
                  <a:pt x="143266" y="202215"/>
                  <a:pt x="148340" y="196053"/>
                  <a:pt x="173588" y="179222"/>
                </a:cubicBezTo>
                <a:cubicBezTo>
                  <a:pt x="205009" y="132089"/>
                  <a:pt x="203572" y="143894"/>
                  <a:pt x="180903" y="47548"/>
                </a:cubicBezTo>
                <a:cubicBezTo>
                  <a:pt x="178889" y="38990"/>
                  <a:pt x="166992" y="36488"/>
                  <a:pt x="158958" y="32918"/>
                </a:cubicBezTo>
                <a:cubicBezTo>
                  <a:pt x="144865" y="26655"/>
                  <a:pt x="115066" y="18288"/>
                  <a:pt x="115066" y="18288"/>
                </a:cubicBezTo>
                <a:cubicBezTo>
                  <a:pt x="22424" y="26008"/>
                  <a:pt x="34599" y="0"/>
                  <a:pt x="19969" y="32918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5581650" y="3502025"/>
            <a:ext cx="200025" cy="198438"/>
          </a:xfrm>
          <a:custGeom>
            <a:avLst/>
            <a:gdLst>
              <a:gd name="connsiteX0" fmla="*/ 117043 w 199426"/>
              <a:gd name="connsiteY0" fmla="*/ 24126 h 198314"/>
              <a:gd name="connsiteX1" fmla="*/ 21945 w 199426"/>
              <a:gd name="connsiteY1" fmla="*/ 46072 h 198314"/>
              <a:gd name="connsiteX2" fmla="*/ 7315 w 199426"/>
              <a:gd name="connsiteY2" fmla="*/ 68018 h 198314"/>
              <a:gd name="connsiteX3" fmla="*/ 0 w 199426"/>
              <a:gd name="connsiteY3" fmla="*/ 89963 h 198314"/>
              <a:gd name="connsiteX4" fmla="*/ 7315 w 199426"/>
              <a:gd name="connsiteY4" fmla="*/ 155800 h 198314"/>
              <a:gd name="connsiteX5" fmla="*/ 14630 w 199426"/>
              <a:gd name="connsiteY5" fmla="*/ 177746 h 198314"/>
              <a:gd name="connsiteX6" fmla="*/ 43891 w 199426"/>
              <a:gd name="connsiteY6" fmla="*/ 185061 h 198314"/>
              <a:gd name="connsiteX7" fmla="*/ 175564 w 199426"/>
              <a:gd name="connsiteY7" fmla="*/ 177746 h 198314"/>
              <a:gd name="connsiteX8" fmla="*/ 153619 w 199426"/>
              <a:gd name="connsiteY8" fmla="*/ 97278 h 198314"/>
              <a:gd name="connsiteX9" fmla="*/ 138988 w 199426"/>
              <a:gd name="connsiteY9" fmla="*/ 82648 h 198314"/>
              <a:gd name="connsiteX10" fmla="*/ 124358 w 199426"/>
              <a:gd name="connsiteY10" fmla="*/ 38757 h 198314"/>
              <a:gd name="connsiteX11" fmla="*/ 102412 w 199426"/>
              <a:gd name="connsiteY11" fmla="*/ 2181 h 198314"/>
              <a:gd name="connsiteX12" fmla="*/ 117043 w 199426"/>
              <a:gd name="connsiteY12" fmla="*/ 24126 h 1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426" h="198314">
                <a:moveTo>
                  <a:pt x="117043" y="24126"/>
                </a:moveTo>
                <a:cubicBezTo>
                  <a:pt x="103632" y="31441"/>
                  <a:pt x="48600" y="19417"/>
                  <a:pt x="21945" y="46072"/>
                </a:cubicBezTo>
                <a:cubicBezTo>
                  <a:pt x="15728" y="52289"/>
                  <a:pt x="11247" y="60154"/>
                  <a:pt x="7315" y="68018"/>
                </a:cubicBezTo>
                <a:cubicBezTo>
                  <a:pt x="3867" y="74915"/>
                  <a:pt x="2438" y="82648"/>
                  <a:pt x="0" y="89963"/>
                </a:cubicBezTo>
                <a:cubicBezTo>
                  <a:pt x="2438" y="111909"/>
                  <a:pt x="3685" y="134020"/>
                  <a:pt x="7315" y="155800"/>
                </a:cubicBezTo>
                <a:cubicBezTo>
                  <a:pt x="8583" y="163406"/>
                  <a:pt x="8609" y="172929"/>
                  <a:pt x="14630" y="177746"/>
                </a:cubicBezTo>
                <a:cubicBezTo>
                  <a:pt x="22481" y="184027"/>
                  <a:pt x="34137" y="182623"/>
                  <a:pt x="43891" y="185061"/>
                </a:cubicBezTo>
                <a:cubicBezTo>
                  <a:pt x="87782" y="182623"/>
                  <a:pt x="136714" y="198314"/>
                  <a:pt x="175564" y="177746"/>
                </a:cubicBezTo>
                <a:cubicBezTo>
                  <a:pt x="199426" y="165113"/>
                  <a:pt x="164723" y="111158"/>
                  <a:pt x="153619" y="97278"/>
                </a:cubicBezTo>
                <a:cubicBezTo>
                  <a:pt x="149311" y="91892"/>
                  <a:pt x="143865" y="87525"/>
                  <a:pt x="138988" y="82648"/>
                </a:cubicBezTo>
                <a:lnTo>
                  <a:pt x="124358" y="38757"/>
                </a:lnTo>
                <a:cubicBezTo>
                  <a:pt x="119352" y="23739"/>
                  <a:pt x="118480" y="10215"/>
                  <a:pt x="102412" y="2181"/>
                </a:cubicBezTo>
                <a:cubicBezTo>
                  <a:pt x="98050" y="0"/>
                  <a:pt x="130454" y="16811"/>
                  <a:pt x="117043" y="24126"/>
                </a:cubicBezTo>
                <a:close/>
              </a:path>
            </a:pathLst>
          </a:cu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5026025" y="1946275"/>
            <a:ext cx="2914650" cy="1125538"/>
          </a:xfrm>
          <a:custGeom>
            <a:avLst/>
            <a:gdLst>
              <a:gd name="connsiteX0" fmla="*/ 0 w 2914736"/>
              <a:gd name="connsiteY0" fmla="*/ 534010 h 1126541"/>
              <a:gd name="connsiteX1" fmla="*/ 7316 w 2914736"/>
              <a:gd name="connsiteY1" fmla="*/ 804672 h 1126541"/>
              <a:gd name="connsiteX2" fmla="*/ 21946 w 2914736"/>
              <a:gd name="connsiteY2" fmla="*/ 826618 h 1126541"/>
              <a:gd name="connsiteX3" fmla="*/ 43892 w 2914736"/>
              <a:gd name="connsiteY3" fmla="*/ 833933 h 1126541"/>
              <a:gd name="connsiteX4" fmla="*/ 65837 w 2914736"/>
              <a:gd name="connsiteY4" fmla="*/ 855879 h 1126541"/>
              <a:gd name="connsiteX5" fmla="*/ 95098 w 2914736"/>
              <a:gd name="connsiteY5" fmla="*/ 870509 h 1126541"/>
              <a:gd name="connsiteX6" fmla="*/ 117044 w 2914736"/>
              <a:gd name="connsiteY6" fmla="*/ 885139 h 1126541"/>
              <a:gd name="connsiteX7" fmla="*/ 204826 w 2914736"/>
              <a:gd name="connsiteY7" fmla="*/ 877824 h 1126541"/>
              <a:gd name="connsiteX8" fmla="*/ 241402 w 2914736"/>
              <a:gd name="connsiteY8" fmla="*/ 841248 h 1126541"/>
              <a:gd name="connsiteX9" fmla="*/ 285293 w 2914736"/>
              <a:gd name="connsiteY9" fmla="*/ 775411 h 1126541"/>
              <a:gd name="connsiteX10" fmla="*/ 307239 w 2914736"/>
              <a:gd name="connsiteY10" fmla="*/ 724205 h 1126541"/>
              <a:gd name="connsiteX11" fmla="*/ 329184 w 2914736"/>
              <a:gd name="connsiteY11" fmla="*/ 738835 h 1126541"/>
              <a:gd name="connsiteX12" fmla="*/ 358445 w 2914736"/>
              <a:gd name="connsiteY12" fmla="*/ 760781 h 1126541"/>
              <a:gd name="connsiteX13" fmla="*/ 380391 w 2914736"/>
              <a:gd name="connsiteY13" fmla="*/ 811987 h 1126541"/>
              <a:gd name="connsiteX14" fmla="*/ 395021 w 2914736"/>
              <a:gd name="connsiteY14" fmla="*/ 826618 h 1126541"/>
              <a:gd name="connsiteX15" fmla="*/ 402336 w 2914736"/>
              <a:gd name="connsiteY15" fmla="*/ 848563 h 1126541"/>
              <a:gd name="connsiteX16" fmla="*/ 446228 w 2914736"/>
              <a:gd name="connsiteY16" fmla="*/ 877824 h 1126541"/>
              <a:gd name="connsiteX17" fmla="*/ 512064 w 2914736"/>
              <a:gd name="connsiteY17" fmla="*/ 855879 h 1126541"/>
              <a:gd name="connsiteX18" fmla="*/ 526695 w 2914736"/>
              <a:gd name="connsiteY18" fmla="*/ 811987 h 1126541"/>
              <a:gd name="connsiteX19" fmla="*/ 534010 w 2914736"/>
              <a:gd name="connsiteY19" fmla="*/ 790042 h 1126541"/>
              <a:gd name="connsiteX20" fmla="*/ 541325 w 2914736"/>
              <a:gd name="connsiteY20" fmla="*/ 738835 h 1126541"/>
              <a:gd name="connsiteX21" fmla="*/ 548640 w 2914736"/>
              <a:gd name="connsiteY21" fmla="*/ 709575 h 1126541"/>
              <a:gd name="connsiteX22" fmla="*/ 570586 w 2914736"/>
              <a:gd name="connsiteY22" fmla="*/ 716890 h 1126541"/>
              <a:gd name="connsiteX23" fmla="*/ 607162 w 2914736"/>
              <a:gd name="connsiteY23" fmla="*/ 738835 h 1126541"/>
              <a:gd name="connsiteX24" fmla="*/ 621792 w 2914736"/>
              <a:gd name="connsiteY24" fmla="*/ 753466 h 1126541"/>
              <a:gd name="connsiteX25" fmla="*/ 672999 w 2914736"/>
              <a:gd name="connsiteY25" fmla="*/ 768096 h 1126541"/>
              <a:gd name="connsiteX26" fmla="*/ 731520 w 2914736"/>
              <a:gd name="connsiteY26" fmla="*/ 694944 h 1126541"/>
              <a:gd name="connsiteX27" fmla="*/ 746151 w 2914736"/>
              <a:gd name="connsiteY27" fmla="*/ 672999 h 1126541"/>
              <a:gd name="connsiteX28" fmla="*/ 768096 w 2914736"/>
              <a:gd name="connsiteY28" fmla="*/ 607162 h 1126541"/>
              <a:gd name="connsiteX29" fmla="*/ 790042 w 2914736"/>
              <a:gd name="connsiteY29" fmla="*/ 482803 h 1126541"/>
              <a:gd name="connsiteX30" fmla="*/ 870509 w 2914736"/>
              <a:gd name="connsiteY30" fmla="*/ 497434 h 1126541"/>
              <a:gd name="connsiteX31" fmla="*/ 914400 w 2914736"/>
              <a:gd name="connsiteY31" fmla="*/ 512064 h 1126541"/>
              <a:gd name="connsiteX32" fmla="*/ 994868 w 2914736"/>
              <a:gd name="connsiteY32" fmla="*/ 519379 h 1126541"/>
              <a:gd name="connsiteX33" fmla="*/ 1009498 w 2914736"/>
              <a:gd name="connsiteY33" fmla="*/ 724205 h 1126541"/>
              <a:gd name="connsiteX34" fmla="*/ 1038759 w 2914736"/>
              <a:gd name="connsiteY34" fmla="*/ 753466 h 1126541"/>
              <a:gd name="connsiteX35" fmla="*/ 1089965 w 2914736"/>
              <a:gd name="connsiteY35" fmla="*/ 738835 h 1126541"/>
              <a:gd name="connsiteX36" fmla="*/ 1119226 w 2914736"/>
              <a:gd name="connsiteY36" fmla="*/ 731520 h 1126541"/>
              <a:gd name="connsiteX37" fmla="*/ 1185063 w 2914736"/>
              <a:gd name="connsiteY37" fmla="*/ 672999 h 1126541"/>
              <a:gd name="connsiteX38" fmla="*/ 1250900 w 2914736"/>
              <a:gd name="connsiteY38" fmla="*/ 636423 h 1126541"/>
              <a:gd name="connsiteX39" fmla="*/ 1287476 w 2914736"/>
              <a:gd name="connsiteY39" fmla="*/ 599847 h 1126541"/>
              <a:gd name="connsiteX40" fmla="*/ 1331367 w 2914736"/>
              <a:gd name="connsiteY40" fmla="*/ 585216 h 1126541"/>
              <a:gd name="connsiteX41" fmla="*/ 1353312 w 2914736"/>
              <a:gd name="connsiteY41" fmla="*/ 577901 h 1126541"/>
              <a:gd name="connsiteX42" fmla="*/ 1441095 w 2914736"/>
              <a:gd name="connsiteY42" fmla="*/ 585216 h 1126541"/>
              <a:gd name="connsiteX43" fmla="*/ 1463040 w 2914736"/>
              <a:gd name="connsiteY43" fmla="*/ 592531 h 1126541"/>
              <a:gd name="connsiteX44" fmla="*/ 1477671 w 2914736"/>
              <a:gd name="connsiteY44" fmla="*/ 607162 h 1126541"/>
              <a:gd name="connsiteX45" fmla="*/ 1484986 w 2914736"/>
              <a:gd name="connsiteY45" fmla="*/ 651053 h 1126541"/>
              <a:gd name="connsiteX46" fmla="*/ 1631290 w 2914736"/>
              <a:gd name="connsiteY46" fmla="*/ 702259 h 1126541"/>
              <a:gd name="connsiteX47" fmla="*/ 1645920 w 2914736"/>
              <a:gd name="connsiteY47" fmla="*/ 716890 h 1126541"/>
              <a:gd name="connsiteX48" fmla="*/ 1675181 w 2914736"/>
              <a:gd name="connsiteY48" fmla="*/ 753466 h 1126541"/>
              <a:gd name="connsiteX49" fmla="*/ 1682496 w 2914736"/>
              <a:gd name="connsiteY49" fmla="*/ 775411 h 1126541"/>
              <a:gd name="connsiteX50" fmla="*/ 1784909 w 2914736"/>
              <a:gd name="connsiteY50" fmla="*/ 797357 h 1126541"/>
              <a:gd name="connsiteX51" fmla="*/ 1814170 w 2914736"/>
              <a:gd name="connsiteY51" fmla="*/ 804672 h 1126541"/>
              <a:gd name="connsiteX52" fmla="*/ 1836116 w 2914736"/>
              <a:gd name="connsiteY52" fmla="*/ 811987 h 1126541"/>
              <a:gd name="connsiteX53" fmla="*/ 1887322 w 2914736"/>
              <a:gd name="connsiteY53" fmla="*/ 819303 h 1126541"/>
              <a:gd name="connsiteX54" fmla="*/ 1931213 w 2914736"/>
              <a:gd name="connsiteY54" fmla="*/ 848563 h 1126541"/>
              <a:gd name="connsiteX55" fmla="*/ 1953159 w 2914736"/>
              <a:gd name="connsiteY55" fmla="*/ 855879 h 1126541"/>
              <a:gd name="connsiteX56" fmla="*/ 2033626 w 2914736"/>
              <a:gd name="connsiteY56" fmla="*/ 877824 h 1126541"/>
              <a:gd name="connsiteX57" fmla="*/ 2165300 w 2914736"/>
              <a:gd name="connsiteY57" fmla="*/ 870509 h 1126541"/>
              <a:gd name="connsiteX58" fmla="*/ 2209191 w 2914736"/>
              <a:gd name="connsiteY58" fmla="*/ 855879 h 1126541"/>
              <a:gd name="connsiteX59" fmla="*/ 2231136 w 2914736"/>
              <a:gd name="connsiteY59" fmla="*/ 848563 h 1126541"/>
              <a:gd name="connsiteX60" fmla="*/ 2399386 w 2914736"/>
              <a:gd name="connsiteY60" fmla="*/ 855879 h 1126541"/>
              <a:gd name="connsiteX61" fmla="*/ 2421332 w 2914736"/>
              <a:gd name="connsiteY61" fmla="*/ 870509 h 1126541"/>
              <a:gd name="connsiteX62" fmla="*/ 2450592 w 2914736"/>
              <a:gd name="connsiteY62" fmla="*/ 914400 h 1126541"/>
              <a:gd name="connsiteX63" fmla="*/ 2465223 w 2914736"/>
              <a:gd name="connsiteY63" fmla="*/ 936346 h 1126541"/>
              <a:gd name="connsiteX64" fmla="*/ 2516429 w 2914736"/>
              <a:gd name="connsiteY64" fmla="*/ 958291 h 1126541"/>
              <a:gd name="connsiteX65" fmla="*/ 2560320 w 2914736"/>
              <a:gd name="connsiteY65" fmla="*/ 972922 h 1126541"/>
              <a:gd name="connsiteX66" fmla="*/ 2582266 w 2914736"/>
              <a:gd name="connsiteY66" fmla="*/ 1016813 h 1126541"/>
              <a:gd name="connsiteX67" fmla="*/ 2604212 w 2914736"/>
              <a:gd name="connsiteY67" fmla="*/ 1038759 h 1126541"/>
              <a:gd name="connsiteX68" fmla="*/ 2618842 w 2914736"/>
              <a:gd name="connsiteY68" fmla="*/ 1068019 h 1126541"/>
              <a:gd name="connsiteX69" fmla="*/ 2662733 w 2914736"/>
              <a:gd name="connsiteY69" fmla="*/ 1104595 h 1126541"/>
              <a:gd name="connsiteX70" fmla="*/ 2691994 w 2914736"/>
              <a:gd name="connsiteY70" fmla="*/ 1126541 h 1126541"/>
              <a:gd name="connsiteX71" fmla="*/ 2860244 w 2914736"/>
              <a:gd name="connsiteY71" fmla="*/ 1119226 h 1126541"/>
              <a:gd name="connsiteX72" fmla="*/ 2889504 w 2914736"/>
              <a:gd name="connsiteY72" fmla="*/ 1111911 h 1126541"/>
              <a:gd name="connsiteX73" fmla="*/ 2904135 w 2914736"/>
              <a:gd name="connsiteY73" fmla="*/ 972922 h 1126541"/>
              <a:gd name="connsiteX74" fmla="*/ 2889504 w 2914736"/>
              <a:gd name="connsiteY74" fmla="*/ 651053 h 1126541"/>
              <a:gd name="connsiteX75" fmla="*/ 2882189 w 2914736"/>
              <a:gd name="connsiteY75" fmla="*/ 629107 h 1126541"/>
              <a:gd name="connsiteX76" fmla="*/ 2852928 w 2914736"/>
              <a:gd name="connsiteY76" fmla="*/ 636423 h 1126541"/>
              <a:gd name="connsiteX77" fmla="*/ 2830983 w 2914736"/>
              <a:gd name="connsiteY77" fmla="*/ 643738 h 1126541"/>
              <a:gd name="connsiteX78" fmla="*/ 2765146 w 2914736"/>
              <a:gd name="connsiteY78" fmla="*/ 636423 h 1126541"/>
              <a:gd name="connsiteX79" fmla="*/ 2721255 w 2914736"/>
              <a:gd name="connsiteY79" fmla="*/ 621792 h 1126541"/>
              <a:gd name="connsiteX80" fmla="*/ 2670048 w 2914736"/>
              <a:gd name="connsiteY80" fmla="*/ 585216 h 1126541"/>
              <a:gd name="connsiteX81" fmla="*/ 2655418 w 2914736"/>
              <a:gd name="connsiteY81" fmla="*/ 563271 h 1126541"/>
              <a:gd name="connsiteX82" fmla="*/ 2604212 w 2914736"/>
              <a:gd name="connsiteY82" fmla="*/ 548640 h 1126541"/>
              <a:gd name="connsiteX83" fmla="*/ 2582266 w 2914736"/>
              <a:gd name="connsiteY83" fmla="*/ 541325 h 1126541"/>
              <a:gd name="connsiteX84" fmla="*/ 2560320 w 2914736"/>
              <a:gd name="connsiteY84" fmla="*/ 526695 h 1126541"/>
              <a:gd name="connsiteX85" fmla="*/ 2479853 w 2914736"/>
              <a:gd name="connsiteY85" fmla="*/ 519379 h 1126541"/>
              <a:gd name="connsiteX86" fmla="*/ 2457908 w 2914736"/>
              <a:gd name="connsiteY86" fmla="*/ 548640 h 1126541"/>
              <a:gd name="connsiteX87" fmla="*/ 2443277 w 2914736"/>
              <a:gd name="connsiteY87" fmla="*/ 563271 h 1126541"/>
              <a:gd name="connsiteX88" fmla="*/ 2450592 w 2914736"/>
              <a:gd name="connsiteY88" fmla="*/ 497434 h 1126541"/>
              <a:gd name="connsiteX89" fmla="*/ 2340864 w 2914736"/>
              <a:gd name="connsiteY89" fmla="*/ 475488 h 1126541"/>
              <a:gd name="connsiteX90" fmla="*/ 2296973 w 2914736"/>
              <a:gd name="connsiteY90" fmla="*/ 453543 h 1126541"/>
              <a:gd name="connsiteX91" fmla="*/ 2275028 w 2914736"/>
              <a:gd name="connsiteY91" fmla="*/ 446227 h 1126541"/>
              <a:gd name="connsiteX92" fmla="*/ 2223821 w 2914736"/>
              <a:gd name="connsiteY92" fmla="*/ 424282 h 1126541"/>
              <a:gd name="connsiteX93" fmla="*/ 2194560 w 2914736"/>
              <a:gd name="connsiteY93" fmla="*/ 409651 h 1126541"/>
              <a:gd name="connsiteX94" fmla="*/ 2172615 w 2914736"/>
              <a:gd name="connsiteY94" fmla="*/ 395021 h 1126541"/>
              <a:gd name="connsiteX95" fmla="*/ 2084832 w 2914736"/>
              <a:gd name="connsiteY95" fmla="*/ 365760 h 1126541"/>
              <a:gd name="connsiteX96" fmla="*/ 2048256 w 2914736"/>
              <a:gd name="connsiteY96" fmla="*/ 336499 h 1126541"/>
              <a:gd name="connsiteX97" fmla="*/ 2026311 w 2914736"/>
              <a:gd name="connsiteY97" fmla="*/ 329184 h 1126541"/>
              <a:gd name="connsiteX98" fmla="*/ 1982420 w 2914736"/>
              <a:gd name="connsiteY98" fmla="*/ 299923 h 1126541"/>
              <a:gd name="connsiteX99" fmla="*/ 1938528 w 2914736"/>
              <a:gd name="connsiteY99" fmla="*/ 270663 h 1126541"/>
              <a:gd name="connsiteX100" fmla="*/ 1916583 w 2914736"/>
              <a:gd name="connsiteY100" fmla="*/ 263347 h 1126541"/>
              <a:gd name="connsiteX101" fmla="*/ 1858061 w 2914736"/>
              <a:gd name="connsiteY101" fmla="*/ 234087 h 1126541"/>
              <a:gd name="connsiteX102" fmla="*/ 1843431 w 2914736"/>
              <a:gd name="connsiteY102" fmla="*/ 219456 h 1126541"/>
              <a:gd name="connsiteX103" fmla="*/ 1792224 w 2914736"/>
              <a:gd name="connsiteY103" fmla="*/ 204826 h 1126541"/>
              <a:gd name="connsiteX104" fmla="*/ 1755648 w 2914736"/>
              <a:gd name="connsiteY104" fmla="*/ 190195 h 1126541"/>
              <a:gd name="connsiteX105" fmla="*/ 1733703 w 2914736"/>
              <a:gd name="connsiteY105" fmla="*/ 182880 h 1126541"/>
              <a:gd name="connsiteX106" fmla="*/ 1704442 w 2914736"/>
              <a:gd name="connsiteY106" fmla="*/ 160935 h 1126541"/>
              <a:gd name="connsiteX107" fmla="*/ 1616660 w 2914736"/>
              <a:gd name="connsiteY107" fmla="*/ 131674 h 1126541"/>
              <a:gd name="connsiteX108" fmla="*/ 1594714 w 2914736"/>
              <a:gd name="connsiteY108" fmla="*/ 117043 h 1126541"/>
              <a:gd name="connsiteX109" fmla="*/ 1506932 w 2914736"/>
              <a:gd name="connsiteY109" fmla="*/ 102413 h 1126541"/>
              <a:gd name="connsiteX110" fmla="*/ 1448410 w 2914736"/>
              <a:gd name="connsiteY110" fmla="*/ 87783 h 1126541"/>
              <a:gd name="connsiteX111" fmla="*/ 1419149 w 2914736"/>
              <a:gd name="connsiteY111" fmla="*/ 80467 h 1126541"/>
              <a:gd name="connsiteX112" fmla="*/ 1397204 w 2914736"/>
              <a:gd name="connsiteY112" fmla="*/ 73152 h 1126541"/>
              <a:gd name="connsiteX113" fmla="*/ 1316736 w 2914736"/>
              <a:gd name="connsiteY113" fmla="*/ 65837 h 1126541"/>
              <a:gd name="connsiteX114" fmla="*/ 1280160 w 2914736"/>
              <a:gd name="connsiteY114" fmla="*/ 29261 h 1126541"/>
              <a:gd name="connsiteX115" fmla="*/ 1243584 w 2914736"/>
              <a:gd name="connsiteY115" fmla="*/ 0 h 1126541"/>
              <a:gd name="connsiteX116" fmla="*/ 1097280 w 2914736"/>
              <a:gd name="connsiteY116" fmla="*/ 29261 h 1126541"/>
              <a:gd name="connsiteX117" fmla="*/ 1031444 w 2914736"/>
              <a:gd name="connsiteY117" fmla="*/ 58522 h 1126541"/>
              <a:gd name="connsiteX118" fmla="*/ 958292 w 2914736"/>
              <a:gd name="connsiteY118" fmla="*/ 87783 h 1126541"/>
              <a:gd name="connsiteX119" fmla="*/ 907085 w 2914736"/>
              <a:gd name="connsiteY119" fmla="*/ 117043 h 1126541"/>
              <a:gd name="connsiteX120" fmla="*/ 885140 w 2914736"/>
              <a:gd name="connsiteY120" fmla="*/ 131674 h 1126541"/>
              <a:gd name="connsiteX121" fmla="*/ 629108 w 2914736"/>
              <a:gd name="connsiteY121" fmla="*/ 153619 h 1126541"/>
              <a:gd name="connsiteX122" fmla="*/ 460858 w 2914736"/>
              <a:gd name="connsiteY122" fmla="*/ 160935 h 1126541"/>
              <a:gd name="connsiteX123" fmla="*/ 416967 w 2914736"/>
              <a:gd name="connsiteY123" fmla="*/ 182880 h 1126541"/>
              <a:gd name="connsiteX124" fmla="*/ 395021 w 2914736"/>
              <a:gd name="connsiteY124" fmla="*/ 190195 h 1126541"/>
              <a:gd name="connsiteX125" fmla="*/ 307239 w 2914736"/>
              <a:gd name="connsiteY125" fmla="*/ 204826 h 1126541"/>
              <a:gd name="connsiteX126" fmla="*/ 285293 w 2914736"/>
              <a:gd name="connsiteY126" fmla="*/ 219456 h 1126541"/>
              <a:gd name="connsiteX127" fmla="*/ 256032 w 2914736"/>
              <a:gd name="connsiteY127" fmla="*/ 241402 h 112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914736" h="1126541">
                <a:moveTo>
                  <a:pt x="0" y="534010"/>
                </a:moveTo>
                <a:cubicBezTo>
                  <a:pt x="2439" y="624231"/>
                  <a:pt x="566" y="714671"/>
                  <a:pt x="7316" y="804672"/>
                </a:cubicBezTo>
                <a:cubicBezTo>
                  <a:pt x="7974" y="813439"/>
                  <a:pt x="15081" y="821126"/>
                  <a:pt x="21946" y="826618"/>
                </a:cubicBezTo>
                <a:cubicBezTo>
                  <a:pt x="27967" y="831435"/>
                  <a:pt x="36577" y="831495"/>
                  <a:pt x="43892" y="833933"/>
                </a:cubicBezTo>
                <a:cubicBezTo>
                  <a:pt x="51207" y="841248"/>
                  <a:pt x="57419" y="849866"/>
                  <a:pt x="65837" y="855879"/>
                </a:cubicBezTo>
                <a:cubicBezTo>
                  <a:pt x="74711" y="862217"/>
                  <a:pt x="85630" y="865099"/>
                  <a:pt x="95098" y="870509"/>
                </a:cubicBezTo>
                <a:cubicBezTo>
                  <a:pt x="102732" y="874871"/>
                  <a:pt x="109729" y="880262"/>
                  <a:pt x="117044" y="885139"/>
                </a:cubicBezTo>
                <a:cubicBezTo>
                  <a:pt x="146305" y="882701"/>
                  <a:pt x="176034" y="883582"/>
                  <a:pt x="204826" y="877824"/>
                </a:cubicBezTo>
                <a:cubicBezTo>
                  <a:pt x="222942" y="874201"/>
                  <a:pt x="233041" y="854626"/>
                  <a:pt x="241402" y="841248"/>
                </a:cubicBezTo>
                <a:cubicBezTo>
                  <a:pt x="276672" y="784816"/>
                  <a:pt x="248771" y="824109"/>
                  <a:pt x="285293" y="775411"/>
                </a:cubicBezTo>
                <a:cubicBezTo>
                  <a:pt x="286836" y="769241"/>
                  <a:pt x="293944" y="726864"/>
                  <a:pt x="307239" y="724205"/>
                </a:cubicBezTo>
                <a:cubicBezTo>
                  <a:pt x="315860" y="722481"/>
                  <a:pt x="322030" y="733725"/>
                  <a:pt x="329184" y="738835"/>
                </a:cubicBezTo>
                <a:cubicBezTo>
                  <a:pt x="339105" y="745922"/>
                  <a:pt x="348691" y="753466"/>
                  <a:pt x="358445" y="760781"/>
                </a:cubicBezTo>
                <a:cubicBezTo>
                  <a:pt x="364948" y="780291"/>
                  <a:pt x="368336" y="793904"/>
                  <a:pt x="380391" y="811987"/>
                </a:cubicBezTo>
                <a:cubicBezTo>
                  <a:pt x="384217" y="817726"/>
                  <a:pt x="390144" y="821741"/>
                  <a:pt x="395021" y="826618"/>
                </a:cubicBezTo>
                <a:cubicBezTo>
                  <a:pt x="397459" y="833933"/>
                  <a:pt x="398369" y="841951"/>
                  <a:pt x="402336" y="848563"/>
                </a:cubicBezTo>
                <a:cubicBezTo>
                  <a:pt x="411912" y="864522"/>
                  <a:pt x="430983" y="870202"/>
                  <a:pt x="446228" y="877824"/>
                </a:cubicBezTo>
                <a:cubicBezTo>
                  <a:pt x="461125" y="875341"/>
                  <a:pt x="500104" y="875015"/>
                  <a:pt x="512064" y="855879"/>
                </a:cubicBezTo>
                <a:cubicBezTo>
                  <a:pt x="520238" y="842801"/>
                  <a:pt x="521818" y="826618"/>
                  <a:pt x="526695" y="811987"/>
                </a:cubicBezTo>
                <a:lnTo>
                  <a:pt x="534010" y="790042"/>
                </a:lnTo>
                <a:cubicBezTo>
                  <a:pt x="536448" y="772973"/>
                  <a:pt x="538241" y="755799"/>
                  <a:pt x="541325" y="738835"/>
                </a:cubicBezTo>
                <a:cubicBezTo>
                  <a:pt x="543123" y="728944"/>
                  <a:pt x="540597" y="715607"/>
                  <a:pt x="548640" y="709575"/>
                </a:cubicBezTo>
                <a:cubicBezTo>
                  <a:pt x="554809" y="704948"/>
                  <a:pt x="563689" y="713442"/>
                  <a:pt x="570586" y="716890"/>
                </a:cubicBezTo>
                <a:cubicBezTo>
                  <a:pt x="583303" y="723248"/>
                  <a:pt x="595592" y="730571"/>
                  <a:pt x="607162" y="738835"/>
                </a:cubicBezTo>
                <a:cubicBezTo>
                  <a:pt x="612774" y="742844"/>
                  <a:pt x="615878" y="749918"/>
                  <a:pt x="621792" y="753466"/>
                </a:cubicBezTo>
                <a:cubicBezTo>
                  <a:pt x="629287" y="757963"/>
                  <a:pt x="667534" y="766730"/>
                  <a:pt x="672999" y="768096"/>
                </a:cubicBezTo>
                <a:cubicBezTo>
                  <a:pt x="714696" y="726399"/>
                  <a:pt x="694605" y="750316"/>
                  <a:pt x="731520" y="694944"/>
                </a:cubicBezTo>
                <a:lnTo>
                  <a:pt x="746151" y="672999"/>
                </a:lnTo>
                <a:cubicBezTo>
                  <a:pt x="753466" y="651053"/>
                  <a:pt x="766557" y="630243"/>
                  <a:pt x="768096" y="607162"/>
                </a:cubicBezTo>
                <a:cubicBezTo>
                  <a:pt x="775871" y="490552"/>
                  <a:pt x="749492" y="523355"/>
                  <a:pt x="790042" y="482803"/>
                </a:cubicBezTo>
                <a:cubicBezTo>
                  <a:pt x="826102" y="487955"/>
                  <a:pt x="839156" y="488028"/>
                  <a:pt x="870509" y="497434"/>
                </a:cubicBezTo>
                <a:cubicBezTo>
                  <a:pt x="885280" y="501865"/>
                  <a:pt x="899042" y="510668"/>
                  <a:pt x="914400" y="512064"/>
                </a:cubicBezTo>
                <a:lnTo>
                  <a:pt x="994868" y="519379"/>
                </a:lnTo>
                <a:cubicBezTo>
                  <a:pt x="1022438" y="602094"/>
                  <a:pt x="994252" y="510750"/>
                  <a:pt x="1009498" y="724205"/>
                </a:cubicBezTo>
                <a:cubicBezTo>
                  <a:pt x="1011401" y="750850"/>
                  <a:pt x="1017348" y="746329"/>
                  <a:pt x="1038759" y="753466"/>
                </a:cubicBezTo>
                <a:lnTo>
                  <a:pt x="1089965" y="738835"/>
                </a:lnTo>
                <a:cubicBezTo>
                  <a:pt x="1099665" y="736190"/>
                  <a:pt x="1110861" y="737097"/>
                  <a:pt x="1119226" y="731520"/>
                </a:cubicBezTo>
                <a:cubicBezTo>
                  <a:pt x="1193474" y="682022"/>
                  <a:pt x="1121466" y="708331"/>
                  <a:pt x="1185063" y="672999"/>
                </a:cubicBezTo>
                <a:cubicBezTo>
                  <a:pt x="1237460" y="643890"/>
                  <a:pt x="1206954" y="675485"/>
                  <a:pt x="1250900" y="636423"/>
                </a:cubicBezTo>
                <a:cubicBezTo>
                  <a:pt x="1263787" y="624968"/>
                  <a:pt x="1271119" y="605300"/>
                  <a:pt x="1287476" y="599847"/>
                </a:cubicBezTo>
                <a:lnTo>
                  <a:pt x="1331367" y="585216"/>
                </a:lnTo>
                <a:lnTo>
                  <a:pt x="1353312" y="577901"/>
                </a:lnTo>
                <a:cubicBezTo>
                  <a:pt x="1382573" y="580339"/>
                  <a:pt x="1411990" y="581335"/>
                  <a:pt x="1441095" y="585216"/>
                </a:cubicBezTo>
                <a:cubicBezTo>
                  <a:pt x="1448738" y="586235"/>
                  <a:pt x="1456428" y="588564"/>
                  <a:pt x="1463040" y="592531"/>
                </a:cubicBezTo>
                <a:cubicBezTo>
                  <a:pt x="1468954" y="596080"/>
                  <a:pt x="1472794" y="602285"/>
                  <a:pt x="1477671" y="607162"/>
                </a:cubicBezTo>
                <a:cubicBezTo>
                  <a:pt x="1480109" y="621792"/>
                  <a:pt x="1479281" y="637362"/>
                  <a:pt x="1484986" y="651053"/>
                </a:cubicBezTo>
                <a:cubicBezTo>
                  <a:pt x="1516315" y="726243"/>
                  <a:pt x="1540305" y="696573"/>
                  <a:pt x="1631290" y="702259"/>
                </a:cubicBezTo>
                <a:cubicBezTo>
                  <a:pt x="1636167" y="707136"/>
                  <a:pt x="1641612" y="711504"/>
                  <a:pt x="1645920" y="716890"/>
                </a:cubicBezTo>
                <a:cubicBezTo>
                  <a:pt x="1682833" y="763030"/>
                  <a:pt x="1639857" y="718139"/>
                  <a:pt x="1675181" y="753466"/>
                </a:cubicBezTo>
                <a:cubicBezTo>
                  <a:pt x="1677619" y="760781"/>
                  <a:pt x="1678529" y="768799"/>
                  <a:pt x="1682496" y="775411"/>
                </a:cubicBezTo>
                <a:cubicBezTo>
                  <a:pt x="1702987" y="809562"/>
                  <a:pt x="1753694" y="794756"/>
                  <a:pt x="1784909" y="797357"/>
                </a:cubicBezTo>
                <a:cubicBezTo>
                  <a:pt x="1794663" y="799795"/>
                  <a:pt x="1804503" y="801910"/>
                  <a:pt x="1814170" y="804672"/>
                </a:cubicBezTo>
                <a:cubicBezTo>
                  <a:pt x="1821584" y="806790"/>
                  <a:pt x="1828555" y="810475"/>
                  <a:pt x="1836116" y="811987"/>
                </a:cubicBezTo>
                <a:cubicBezTo>
                  <a:pt x="1853023" y="815369"/>
                  <a:pt x="1870253" y="816864"/>
                  <a:pt x="1887322" y="819303"/>
                </a:cubicBezTo>
                <a:cubicBezTo>
                  <a:pt x="1901952" y="829056"/>
                  <a:pt x="1914532" y="843002"/>
                  <a:pt x="1931213" y="848563"/>
                </a:cubicBezTo>
                <a:cubicBezTo>
                  <a:pt x="1938528" y="851002"/>
                  <a:pt x="1945720" y="853850"/>
                  <a:pt x="1953159" y="855879"/>
                </a:cubicBezTo>
                <a:cubicBezTo>
                  <a:pt x="2043931" y="880635"/>
                  <a:pt x="1983105" y="860985"/>
                  <a:pt x="2033626" y="877824"/>
                </a:cubicBezTo>
                <a:cubicBezTo>
                  <a:pt x="2077517" y="875386"/>
                  <a:pt x="2121680" y="875961"/>
                  <a:pt x="2165300" y="870509"/>
                </a:cubicBezTo>
                <a:cubicBezTo>
                  <a:pt x="2180603" y="868596"/>
                  <a:pt x="2194561" y="860756"/>
                  <a:pt x="2209191" y="855879"/>
                </a:cubicBezTo>
                <a:lnTo>
                  <a:pt x="2231136" y="848563"/>
                </a:lnTo>
                <a:cubicBezTo>
                  <a:pt x="2287219" y="851002"/>
                  <a:pt x="2343620" y="849444"/>
                  <a:pt x="2399386" y="855879"/>
                </a:cubicBezTo>
                <a:cubicBezTo>
                  <a:pt x="2408120" y="856887"/>
                  <a:pt x="2415543" y="863892"/>
                  <a:pt x="2421332" y="870509"/>
                </a:cubicBezTo>
                <a:cubicBezTo>
                  <a:pt x="2432911" y="883742"/>
                  <a:pt x="2440839" y="899770"/>
                  <a:pt x="2450592" y="914400"/>
                </a:cubicBezTo>
                <a:cubicBezTo>
                  <a:pt x="2455469" y="921715"/>
                  <a:pt x="2457908" y="931469"/>
                  <a:pt x="2465223" y="936346"/>
                </a:cubicBezTo>
                <a:cubicBezTo>
                  <a:pt x="2500041" y="959558"/>
                  <a:pt x="2473484" y="945407"/>
                  <a:pt x="2516429" y="958291"/>
                </a:cubicBezTo>
                <a:cubicBezTo>
                  <a:pt x="2531200" y="962722"/>
                  <a:pt x="2560320" y="972922"/>
                  <a:pt x="2560320" y="972922"/>
                </a:cubicBezTo>
                <a:cubicBezTo>
                  <a:pt x="2567652" y="994914"/>
                  <a:pt x="2566511" y="997907"/>
                  <a:pt x="2582266" y="1016813"/>
                </a:cubicBezTo>
                <a:cubicBezTo>
                  <a:pt x="2588889" y="1024761"/>
                  <a:pt x="2598199" y="1030341"/>
                  <a:pt x="2604212" y="1038759"/>
                </a:cubicBezTo>
                <a:cubicBezTo>
                  <a:pt x="2610550" y="1047632"/>
                  <a:pt x="2612504" y="1059146"/>
                  <a:pt x="2618842" y="1068019"/>
                </a:cubicBezTo>
                <a:cubicBezTo>
                  <a:pt x="2633074" y="1087943"/>
                  <a:pt x="2644019" y="1091227"/>
                  <a:pt x="2662733" y="1104595"/>
                </a:cubicBezTo>
                <a:cubicBezTo>
                  <a:pt x="2672654" y="1111682"/>
                  <a:pt x="2682240" y="1119226"/>
                  <a:pt x="2691994" y="1126541"/>
                </a:cubicBezTo>
                <a:cubicBezTo>
                  <a:pt x="2748077" y="1124103"/>
                  <a:pt x="2804261" y="1123373"/>
                  <a:pt x="2860244" y="1119226"/>
                </a:cubicBezTo>
                <a:cubicBezTo>
                  <a:pt x="2870270" y="1118483"/>
                  <a:pt x="2886615" y="1121541"/>
                  <a:pt x="2889504" y="1111911"/>
                </a:cubicBezTo>
                <a:cubicBezTo>
                  <a:pt x="2902890" y="1067290"/>
                  <a:pt x="2904135" y="972922"/>
                  <a:pt x="2904135" y="972922"/>
                </a:cubicBezTo>
                <a:cubicBezTo>
                  <a:pt x="2902177" y="896549"/>
                  <a:pt x="2914736" y="751979"/>
                  <a:pt x="2889504" y="651053"/>
                </a:cubicBezTo>
                <a:cubicBezTo>
                  <a:pt x="2887634" y="643572"/>
                  <a:pt x="2884627" y="636422"/>
                  <a:pt x="2882189" y="629107"/>
                </a:cubicBezTo>
                <a:cubicBezTo>
                  <a:pt x="2872435" y="631546"/>
                  <a:pt x="2862595" y="633661"/>
                  <a:pt x="2852928" y="636423"/>
                </a:cubicBezTo>
                <a:cubicBezTo>
                  <a:pt x="2845514" y="638541"/>
                  <a:pt x="2838694" y="643738"/>
                  <a:pt x="2830983" y="643738"/>
                </a:cubicBezTo>
                <a:cubicBezTo>
                  <a:pt x="2808902" y="643738"/>
                  <a:pt x="2787092" y="638861"/>
                  <a:pt x="2765146" y="636423"/>
                </a:cubicBezTo>
                <a:cubicBezTo>
                  <a:pt x="2750516" y="631546"/>
                  <a:pt x="2732160" y="632697"/>
                  <a:pt x="2721255" y="621792"/>
                </a:cubicBezTo>
                <a:cubicBezTo>
                  <a:pt x="2691598" y="592136"/>
                  <a:pt x="2708562" y="604474"/>
                  <a:pt x="2670048" y="585216"/>
                </a:cubicBezTo>
                <a:cubicBezTo>
                  <a:pt x="2665171" y="577901"/>
                  <a:pt x="2662283" y="568763"/>
                  <a:pt x="2655418" y="563271"/>
                </a:cubicBezTo>
                <a:cubicBezTo>
                  <a:pt x="2650544" y="559372"/>
                  <a:pt x="2606260" y="549225"/>
                  <a:pt x="2604212" y="548640"/>
                </a:cubicBezTo>
                <a:cubicBezTo>
                  <a:pt x="2596798" y="546522"/>
                  <a:pt x="2589163" y="544773"/>
                  <a:pt x="2582266" y="541325"/>
                </a:cubicBezTo>
                <a:cubicBezTo>
                  <a:pt x="2574402" y="537393"/>
                  <a:pt x="2568917" y="528537"/>
                  <a:pt x="2560320" y="526695"/>
                </a:cubicBezTo>
                <a:cubicBezTo>
                  <a:pt x="2533985" y="521052"/>
                  <a:pt x="2506675" y="521818"/>
                  <a:pt x="2479853" y="519379"/>
                </a:cubicBezTo>
                <a:cubicBezTo>
                  <a:pt x="2472538" y="529133"/>
                  <a:pt x="2465713" y="539274"/>
                  <a:pt x="2457908" y="548640"/>
                </a:cubicBezTo>
                <a:cubicBezTo>
                  <a:pt x="2453493" y="553939"/>
                  <a:pt x="2444253" y="570099"/>
                  <a:pt x="2443277" y="563271"/>
                </a:cubicBezTo>
                <a:cubicBezTo>
                  <a:pt x="2440154" y="541412"/>
                  <a:pt x="2448154" y="519380"/>
                  <a:pt x="2450592" y="497434"/>
                </a:cubicBezTo>
                <a:cubicBezTo>
                  <a:pt x="2409739" y="456578"/>
                  <a:pt x="2460094" y="500588"/>
                  <a:pt x="2340864" y="475488"/>
                </a:cubicBezTo>
                <a:cubicBezTo>
                  <a:pt x="2324858" y="472118"/>
                  <a:pt x="2311920" y="460186"/>
                  <a:pt x="2296973" y="453543"/>
                </a:cubicBezTo>
                <a:cubicBezTo>
                  <a:pt x="2289927" y="450411"/>
                  <a:pt x="2282187" y="449091"/>
                  <a:pt x="2275028" y="446227"/>
                </a:cubicBezTo>
                <a:cubicBezTo>
                  <a:pt x="2257786" y="439330"/>
                  <a:pt x="2240727" y="431966"/>
                  <a:pt x="2223821" y="424282"/>
                </a:cubicBezTo>
                <a:cubicBezTo>
                  <a:pt x="2213893" y="419770"/>
                  <a:pt x="2204028" y="415061"/>
                  <a:pt x="2194560" y="409651"/>
                </a:cubicBezTo>
                <a:cubicBezTo>
                  <a:pt x="2186927" y="405289"/>
                  <a:pt x="2180778" y="398286"/>
                  <a:pt x="2172615" y="395021"/>
                </a:cubicBezTo>
                <a:cubicBezTo>
                  <a:pt x="2107553" y="368997"/>
                  <a:pt x="2138799" y="392744"/>
                  <a:pt x="2084832" y="365760"/>
                </a:cubicBezTo>
                <a:cubicBezTo>
                  <a:pt x="1996995" y="321841"/>
                  <a:pt x="2116295" y="377323"/>
                  <a:pt x="2048256" y="336499"/>
                </a:cubicBezTo>
                <a:cubicBezTo>
                  <a:pt x="2041644" y="332532"/>
                  <a:pt x="2033626" y="331622"/>
                  <a:pt x="2026311" y="329184"/>
                </a:cubicBezTo>
                <a:cubicBezTo>
                  <a:pt x="1998368" y="301243"/>
                  <a:pt x="2026704" y="326493"/>
                  <a:pt x="1982420" y="299923"/>
                </a:cubicBezTo>
                <a:cubicBezTo>
                  <a:pt x="1967342" y="290876"/>
                  <a:pt x="1955209" y="276224"/>
                  <a:pt x="1938528" y="270663"/>
                </a:cubicBezTo>
                <a:cubicBezTo>
                  <a:pt x="1931213" y="268224"/>
                  <a:pt x="1923603" y="266538"/>
                  <a:pt x="1916583" y="263347"/>
                </a:cubicBezTo>
                <a:cubicBezTo>
                  <a:pt x="1896728" y="254322"/>
                  <a:pt x="1858061" y="234087"/>
                  <a:pt x="1858061" y="234087"/>
                </a:cubicBezTo>
                <a:cubicBezTo>
                  <a:pt x="1853184" y="229210"/>
                  <a:pt x="1849345" y="223004"/>
                  <a:pt x="1843431" y="219456"/>
                </a:cubicBezTo>
                <a:cubicBezTo>
                  <a:pt x="1834626" y="214173"/>
                  <a:pt x="1799396" y="207217"/>
                  <a:pt x="1792224" y="204826"/>
                </a:cubicBezTo>
                <a:cubicBezTo>
                  <a:pt x="1779767" y="200673"/>
                  <a:pt x="1767943" y="194806"/>
                  <a:pt x="1755648" y="190195"/>
                </a:cubicBezTo>
                <a:cubicBezTo>
                  <a:pt x="1748428" y="187488"/>
                  <a:pt x="1741018" y="185318"/>
                  <a:pt x="1733703" y="182880"/>
                </a:cubicBezTo>
                <a:cubicBezTo>
                  <a:pt x="1723949" y="175565"/>
                  <a:pt x="1715100" y="166856"/>
                  <a:pt x="1704442" y="160935"/>
                </a:cubicBezTo>
                <a:cubicBezTo>
                  <a:pt x="1681966" y="148449"/>
                  <a:pt x="1639149" y="138099"/>
                  <a:pt x="1616660" y="131674"/>
                </a:cubicBezTo>
                <a:cubicBezTo>
                  <a:pt x="1609345" y="126797"/>
                  <a:pt x="1602946" y="120130"/>
                  <a:pt x="1594714" y="117043"/>
                </a:cubicBezTo>
                <a:cubicBezTo>
                  <a:pt x="1581550" y="112106"/>
                  <a:pt x="1514534" y="103499"/>
                  <a:pt x="1506932" y="102413"/>
                </a:cubicBezTo>
                <a:cubicBezTo>
                  <a:pt x="1467711" y="89340"/>
                  <a:pt x="1501382" y="99555"/>
                  <a:pt x="1448410" y="87783"/>
                </a:cubicBezTo>
                <a:cubicBezTo>
                  <a:pt x="1438596" y="85602"/>
                  <a:pt x="1428816" y="83229"/>
                  <a:pt x="1419149" y="80467"/>
                </a:cubicBezTo>
                <a:cubicBezTo>
                  <a:pt x="1411735" y="78349"/>
                  <a:pt x="1404837" y="74242"/>
                  <a:pt x="1397204" y="73152"/>
                </a:cubicBezTo>
                <a:cubicBezTo>
                  <a:pt x="1370541" y="69343"/>
                  <a:pt x="1343559" y="68275"/>
                  <a:pt x="1316736" y="65837"/>
                </a:cubicBezTo>
                <a:cubicBezTo>
                  <a:pt x="1304544" y="53645"/>
                  <a:pt x="1294506" y="38825"/>
                  <a:pt x="1280160" y="29261"/>
                </a:cubicBezTo>
                <a:cubicBezTo>
                  <a:pt x="1252476" y="10805"/>
                  <a:pt x="1264432" y="20848"/>
                  <a:pt x="1243584" y="0"/>
                </a:cubicBezTo>
                <a:cubicBezTo>
                  <a:pt x="1209520" y="6194"/>
                  <a:pt x="1133225" y="18991"/>
                  <a:pt x="1097280" y="29261"/>
                </a:cubicBezTo>
                <a:cubicBezTo>
                  <a:pt x="1068887" y="37373"/>
                  <a:pt x="1057245" y="46794"/>
                  <a:pt x="1031444" y="58522"/>
                </a:cubicBezTo>
                <a:cubicBezTo>
                  <a:pt x="985654" y="79335"/>
                  <a:pt x="992662" y="76325"/>
                  <a:pt x="958292" y="87783"/>
                </a:cubicBezTo>
                <a:cubicBezTo>
                  <a:pt x="929859" y="116214"/>
                  <a:pt x="958664" y="91253"/>
                  <a:pt x="907085" y="117043"/>
                </a:cubicBezTo>
                <a:cubicBezTo>
                  <a:pt x="899221" y="120975"/>
                  <a:pt x="892773" y="127312"/>
                  <a:pt x="885140" y="131674"/>
                </a:cubicBezTo>
                <a:cubicBezTo>
                  <a:pt x="800884" y="179821"/>
                  <a:pt x="779040" y="148066"/>
                  <a:pt x="629108" y="153619"/>
                </a:cubicBezTo>
                <a:lnTo>
                  <a:pt x="460858" y="160935"/>
                </a:lnTo>
                <a:cubicBezTo>
                  <a:pt x="405695" y="179322"/>
                  <a:pt x="473690" y="154519"/>
                  <a:pt x="416967" y="182880"/>
                </a:cubicBezTo>
                <a:cubicBezTo>
                  <a:pt x="410070" y="186328"/>
                  <a:pt x="402502" y="188325"/>
                  <a:pt x="395021" y="190195"/>
                </a:cubicBezTo>
                <a:cubicBezTo>
                  <a:pt x="366487" y="197329"/>
                  <a:pt x="336155" y="200695"/>
                  <a:pt x="307239" y="204826"/>
                </a:cubicBezTo>
                <a:cubicBezTo>
                  <a:pt x="299924" y="209703"/>
                  <a:pt x="292158" y="213964"/>
                  <a:pt x="285293" y="219456"/>
                </a:cubicBezTo>
                <a:cubicBezTo>
                  <a:pt x="254482" y="244105"/>
                  <a:pt x="286576" y="226131"/>
                  <a:pt x="256032" y="241402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5310188" y="2571750"/>
            <a:ext cx="1881187" cy="949325"/>
          </a:xfrm>
          <a:custGeom>
            <a:avLst/>
            <a:gdLst>
              <a:gd name="connsiteX0" fmla="*/ 0 w 1880007"/>
              <a:gd name="connsiteY0" fmla="*/ 361435 h 949090"/>
              <a:gd name="connsiteX1" fmla="*/ 109728 w 1880007"/>
              <a:gd name="connsiteY1" fmla="*/ 441902 h 949090"/>
              <a:gd name="connsiteX2" fmla="*/ 146304 w 1880007"/>
              <a:gd name="connsiteY2" fmla="*/ 456533 h 949090"/>
              <a:gd name="connsiteX3" fmla="*/ 190195 w 1880007"/>
              <a:gd name="connsiteY3" fmla="*/ 471163 h 949090"/>
              <a:gd name="connsiteX4" fmla="*/ 212141 w 1880007"/>
              <a:gd name="connsiteY4" fmla="*/ 485794 h 949090"/>
              <a:gd name="connsiteX5" fmla="*/ 248717 w 1880007"/>
              <a:gd name="connsiteY5" fmla="*/ 493109 h 949090"/>
              <a:gd name="connsiteX6" fmla="*/ 299923 w 1880007"/>
              <a:gd name="connsiteY6" fmla="*/ 507739 h 949090"/>
              <a:gd name="connsiteX7" fmla="*/ 307239 w 1880007"/>
              <a:gd name="connsiteY7" fmla="*/ 558946 h 949090"/>
              <a:gd name="connsiteX8" fmla="*/ 343815 w 1880007"/>
              <a:gd name="connsiteY8" fmla="*/ 610152 h 949090"/>
              <a:gd name="connsiteX9" fmla="*/ 373075 w 1880007"/>
              <a:gd name="connsiteY9" fmla="*/ 654043 h 949090"/>
              <a:gd name="connsiteX10" fmla="*/ 402336 w 1880007"/>
              <a:gd name="connsiteY10" fmla="*/ 690619 h 949090"/>
              <a:gd name="connsiteX11" fmla="*/ 409651 w 1880007"/>
              <a:gd name="connsiteY11" fmla="*/ 712565 h 949090"/>
              <a:gd name="connsiteX12" fmla="*/ 446227 w 1880007"/>
              <a:gd name="connsiteY12" fmla="*/ 734510 h 949090"/>
              <a:gd name="connsiteX13" fmla="*/ 687629 w 1880007"/>
              <a:gd name="connsiteY13" fmla="*/ 756456 h 949090"/>
              <a:gd name="connsiteX14" fmla="*/ 746151 w 1880007"/>
              <a:gd name="connsiteY14" fmla="*/ 771086 h 949090"/>
              <a:gd name="connsiteX15" fmla="*/ 790042 w 1880007"/>
              <a:gd name="connsiteY15" fmla="*/ 785717 h 949090"/>
              <a:gd name="connsiteX16" fmla="*/ 972922 w 1880007"/>
              <a:gd name="connsiteY16" fmla="*/ 778402 h 949090"/>
              <a:gd name="connsiteX17" fmla="*/ 1024128 w 1880007"/>
              <a:gd name="connsiteY17" fmla="*/ 763771 h 949090"/>
              <a:gd name="connsiteX18" fmla="*/ 1053389 w 1880007"/>
              <a:gd name="connsiteY18" fmla="*/ 756456 h 949090"/>
              <a:gd name="connsiteX19" fmla="*/ 1097280 w 1880007"/>
              <a:gd name="connsiteY19" fmla="*/ 741826 h 949090"/>
              <a:gd name="connsiteX20" fmla="*/ 1126541 w 1880007"/>
              <a:gd name="connsiteY20" fmla="*/ 734510 h 949090"/>
              <a:gd name="connsiteX21" fmla="*/ 1170432 w 1880007"/>
              <a:gd name="connsiteY21" fmla="*/ 719880 h 949090"/>
              <a:gd name="connsiteX22" fmla="*/ 1177747 w 1880007"/>
              <a:gd name="connsiteY22" fmla="*/ 661358 h 949090"/>
              <a:gd name="connsiteX23" fmla="*/ 1192378 w 1880007"/>
              <a:gd name="connsiteY23" fmla="*/ 675989 h 949090"/>
              <a:gd name="connsiteX24" fmla="*/ 1207008 w 1880007"/>
              <a:gd name="connsiteY24" fmla="*/ 705250 h 949090"/>
              <a:gd name="connsiteX25" fmla="*/ 1243584 w 1880007"/>
              <a:gd name="connsiteY25" fmla="*/ 741826 h 949090"/>
              <a:gd name="connsiteX26" fmla="*/ 1258215 w 1880007"/>
              <a:gd name="connsiteY26" fmla="*/ 763771 h 949090"/>
              <a:gd name="connsiteX27" fmla="*/ 1280160 w 1880007"/>
              <a:gd name="connsiteY27" fmla="*/ 771086 h 949090"/>
              <a:gd name="connsiteX28" fmla="*/ 1331367 w 1880007"/>
              <a:gd name="connsiteY28" fmla="*/ 785717 h 949090"/>
              <a:gd name="connsiteX29" fmla="*/ 1463040 w 1880007"/>
              <a:gd name="connsiteY29" fmla="*/ 778402 h 949090"/>
              <a:gd name="connsiteX30" fmla="*/ 1484986 w 1880007"/>
              <a:gd name="connsiteY30" fmla="*/ 771086 h 949090"/>
              <a:gd name="connsiteX31" fmla="*/ 1521562 w 1880007"/>
              <a:gd name="connsiteY31" fmla="*/ 807662 h 949090"/>
              <a:gd name="connsiteX32" fmla="*/ 1550823 w 1880007"/>
              <a:gd name="connsiteY32" fmla="*/ 836923 h 949090"/>
              <a:gd name="connsiteX33" fmla="*/ 1565453 w 1880007"/>
              <a:gd name="connsiteY33" fmla="*/ 851554 h 949090"/>
              <a:gd name="connsiteX34" fmla="*/ 1660551 w 1880007"/>
              <a:gd name="connsiteY34" fmla="*/ 873499 h 949090"/>
              <a:gd name="connsiteX35" fmla="*/ 1704442 w 1880007"/>
              <a:gd name="connsiteY35" fmla="*/ 902760 h 949090"/>
              <a:gd name="connsiteX36" fmla="*/ 1850746 w 1880007"/>
              <a:gd name="connsiteY36" fmla="*/ 924706 h 949090"/>
              <a:gd name="connsiteX37" fmla="*/ 1858061 w 1880007"/>
              <a:gd name="connsiteY37" fmla="*/ 946651 h 949090"/>
              <a:gd name="connsiteX38" fmla="*/ 1880007 w 1880007"/>
              <a:gd name="connsiteY38" fmla="*/ 880814 h 949090"/>
              <a:gd name="connsiteX39" fmla="*/ 1865376 w 1880007"/>
              <a:gd name="connsiteY39" fmla="*/ 697934 h 949090"/>
              <a:gd name="connsiteX40" fmla="*/ 1858061 w 1880007"/>
              <a:gd name="connsiteY40" fmla="*/ 668674 h 949090"/>
              <a:gd name="connsiteX41" fmla="*/ 1843431 w 1880007"/>
              <a:gd name="connsiteY41" fmla="*/ 624782 h 949090"/>
              <a:gd name="connsiteX42" fmla="*/ 1836115 w 1880007"/>
              <a:gd name="connsiteY42" fmla="*/ 573576 h 949090"/>
              <a:gd name="connsiteX43" fmla="*/ 1828800 w 1880007"/>
              <a:gd name="connsiteY43" fmla="*/ 463848 h 949090"/>
              <a:gd name="connsiteX44" fmla="*/ 1806855 w 1880007"/>
              <a:gd name="connsiteY44" fmla="*/ 419957 h 949090"/>
              <a:gd name="connsiteX45" fmla="*/ 1792224 w 1880007"/>
              <a:gd name="connsiteY45" fmla="*/ 390696 h 949090"/>
              <a:gd name="connsiteX46" fmla="*/ 1770279 w 1880007"/>
              <a:gd name="connsiteY46" fmla="*/ 339490 h 949090"/>
              <a:gd name="connsiteX47" fmla="*/ 1762963 w 1880007"/>
              <a:gd name="connsiteY47" fmla="*/ 317544 h 949090"/>
              <a:gd name="connsiteX48" fmla="*/ 1741018 w 1880007"/>
              <a:gd name="connsiteY48" fmla="*/ 302914 h 949090"/>
              <a:gd name="connsiteX49" fmla="*/ 1682496 w 1880007"/>
              <a:gd name="connsiteY49" fmla="*/ 251707 h 949090"/>
              <a:gd name="connsiteX50" fmla="*/ 1660551 w 1880007"/>
              <a:gd name="connsiteY50" fmla="*/ 237077 h 949090"/>
              <a:gd name="connsiteX51" fmla="*/ 1623975 w 1880007"/>
              <a:gd name="connsiteY51" fmla="*/ 244392 h 949090"/>
              <a:gd name="connsiteX52" fmla="*/ 1609344 w 1880007"/>
              <a:gd name="connsiteY52" fmla="*/ 266338 h 949090"/>
              <a:gd name="connsiteX53" fmla="*/ 1558138 w 1880007"/>
              <a:gd name="connsiteY53" fmla="*/ 339490 h 949090"/>
              <a:gd name="connsiteX54" fmla="*/ 1550823 w 1880007"/>
              <a:gd name="connsiteY54" fmla="*/ 361435 h 949090"/>
              <a:gd name="connsiteX55" fmla="*/ 1536192 w 1880007"/>
              <a:gd name="connsiteY55" fmla="*/ 346805 h 949090"/>
              <a:gd name="connsiteX56" fmla="*/ 1499616 w 1880007"/>
              <a:gd name="connsiteY56" fmla="*/ 273653 h 949090"/>
              <a:gd name="connsiteX57" fmla="*/ 1484986 w 1880007"/>
              <a:gd name="connsiteY57" fmla="*/ 244392 h 949090"/>
              <a:gd name="connsiteX58" fmla="*/ 1477671 w 1880007"/>
              <a:gd name="connsiteY58" fmla="*/ 222446 h 949090"/>
              <a:gd name="connsiteX59" fmla="*/ 1441095 w 1880007"/>
              <a:gd name="connsiteY59" fmla="*/ 193186 h 949090"/>
              <a:gd name="connsiteX60" fmla="*/ 1426464 w 1880007"/>
              <a:gd name="connsiteY60" fmla="*/ 178555 h 949090"/>
              <a:gd name="connsiteX61" fmla="*/ 1382573 w 1880007"/>
              <a:gd name="connsiteY61" fmla="*/ 149294 h 949090"/>
              <a:gd name="connsiteX62" fmla="*/ 1331367 w 1880007"/>
              <a:gd name="connsiteY62" fmla="*/ 120034 h 949090"/>
              <a:gd name="connsiteX63" fmla="*/ 1309421 w 1880007"/>
              <a:gd name="connsiteY63" fmla="*/ 112718 h 949090"/>
              <a:gd name="connsiteX64" fmla="*/ 1265530 w 1880007"/>
              <a:gd name="connsiteY64" fmla="*/ 163925 h 949090"/>
              <a:gd name="connsiteX65" fmla="*/ 1250899 w 1880007"/>
              <a:gd name="connsiteY65" fmla="*/ 215131 h 949090"/>
              <a:gd name="connsiteX66" fmla="*/ 1243584 w 1880007"/>
              <a:gd name="connsiteY66" fmla="*/ 237077 h 949090"/>
              <a:gd name="connsiteX67" fmla="*/ 1236269 w 1880007"/>
              <a:gd name="connsiteY67" fmla="*/ 280968 h 949090"/>
              <a:gd name="connsiteX68" fmla="*/ 1228954 w 1880007"/>
              <a:gd name="connsiteY68" fmla="*/ 310229 h 949090"/>
              <a:gd name="connsiteX69" fmla="*/ 1214323 w 1880007"/>
              <a:gd name="connsiteY69" fmla="*/ 280968 h 949090"/>
              <a:gd name="connsiteX70" fmla="*/ 1207008 w 1880007"/>
              <a:gd name="connsiteY70" fmla="*/ 259022 h 949090"/>
              <a:gd name="connsiteX71" fmla="*/ 1192378 w 1880007"/>
              <a:gd name="connsiteY71" fmla="*/ 207816 h 949090"/>
              <a:gd name="connsiteX72" fmla="*/ 1177747 w 1880007"/>
              <a:gd name="connsiteY72" fmla="*/ 120034 h 949090"/>
              <a:gd name="connsiteX73" fmla="*/ 1170432 w 1880007"/>
              <a:gd name="connsiteY73" fmla="*/ 90773 h 949090"/>
              <a:gd name="connsiteX74" fmla="*/ 1155802 w 1880007"/>
              <a:gd name="connsiteY74" fmla="*/ 61512 h 949090"/>
              <a:gd name="connsiteX75" fmla="*/ 1133856 w 1880007"/>
              <a:gd name="connsiteY75" fmla="*/ 32251 h 949090"/>
              <a:gd name="connsiteX76" fmla="*/ 1097280 w 1880007"/>
              <a:gd name="connsiteY76" fmla="*/ 2990 h 949090"/>
              <a:gd name="connsiteX77" fmla="*/ 994867 w 1880007"/>
              <a:gd name="connsiteY77" fmla="*/ 10306 h 949090"/>
              <a:gd name="connsiteX78" fmla="*/ 958291 w 1880007"/>
              <a:gd name="connsiteY78" fmla="*/ 46882 h 949090"/>
              <a:gd name="connsiteX79" fmla="*/ 936346 w 1880007"/>
              <a:gd name="connsiteY79" fmla="*/ 61512 h 949090"/>
              <a:gd name="connsiteX80" fmla="*/ 921715 w 1880007"/>
              <a:gd name="connsiteY80" fmla="*/ 83458 h 949090"/>
              <a:gd name="connsiteX81" fmla="*/ 921715 w 1880007"/>
              <a:gd name="connsiteY81" fmla="*/ 185870 h 949090"/>
              <a:gd name="connsiteX82" fmla="*/ 914400 w 1880007"/>
              <a:gd name="connsiteY82" fmla="*/ 288283 h 949090"/>
              <a:gd name="connsiteX83" fmla="*/ 899770 w 1880007"/>
              <a:gd name="connsiteY83" fmla="*/ 302914 h 949090"/>
              <a:gd name="connsiteX84" fmla="*/ 819303 w 1880007"/>
              <a:gd name="connsiteY84" fmla="*/ 310229 h 949090"/>
              <a:gd name="connsiteX85" fmla="*/ 804672 w 1880007"/>
              <a:gd name="connsiteY85" fmla="*/ 324859 h 949090"/>
              <a:gd name="connsiteX86" fmla="*/ 782727 w 1880007"/>
              <a:gd name="connsiteY86" fmla="*/ 398011 h 949090"/>
              <a:gd name="connsiteX87" fmla="*/ 775411 w 1880007"/>
              <a:gd name="connsiteY87" fmla="*/ 419957 h 949090"/>
              <a:gd name="connsiteX88" fmla="*/ 753466 w 1880007"/>
              <a:gd name="connsiteY88" fmla="*/ 515054 h 949090"/>
              <a:gd name="connsiteX89" fmla="*/ 731520 w 1880007"/>
              <a:gd name="connsiteY89" fmla="*/ 522370 h 949090"/>
              <a:gd name="connsiteX90" fmla="*/ 702259 w 1880007"/>
              <a:gd name="connsiteY90" fmla="*/ 544315 h 949090"/>
              <a:gd name="connsiteX91" fmla="*/ 694944 w 1880007"/>
              <a:gd name="connsiteY91" fmla="*/ 566261 h 949090"/>
              <a:gd name="connsiteX92" fmla="*/ 651053 w 1880007"/>
              <a:gd name="connsiteY92" fmla="*/ 580891 h 949090"/>
              <a:gd name="connsiteX93" fmla="*/ 519379 w 1880007"/>
              <a:gd name="connsiteY93" fmla="*/ 573576 h 949090"/>
              <a:gd name="connsiteX94" fmla="*/ 475488 w 1880007"/>
              <a:gd name="connsiteY94" fmla="*/ 544315 h 949090"/>
              <a:gd name="connsiteX95" fmla="*/ 453543 w 1880007"/>
              <a:gd name="connsiteY95" fmla="*/ 529685 h 949090"/>
              <a:gd name="connsiteX96" fmla="*/ 438912 w 1880007"/>
              <a:gd name="connsiteY96" fmla="*/ 507739 h 949090"/>
              <a:gd name="connsiteX97" fmla="*/ 416967 w 1880007"/>
              <a:gd name="connsiteY97" fmla="*/ 493109 h 949090"/>
              <a:gd name="connsiteX98" fmla="*/ 402336 w 1880007"/>
              <a:gd name="connsiteY98" fmla="*/ 478478 h 949090"/>
              <a:gd name="connsiteX99" fmla="*/ 395021 w 1880007"/>
              <a:gd name="connsiteY99" fmla="*/ 456533 h 949090"/>
              <a:gd name="connsiteX100" fmla="*/ 358445 w 1880007"/>
              <a:gd name="connsiteY100" fmla="*/ 427272 h 949090"/>
              <a:gd name="connsiteX101" fmla="*/ 314554 w 1880007"/>
              <a:gd name="connsiteY101" fmla="*/ 398011 h 949090"/>
              <a:gd name="connsiteX102" fmla="*/ 307239 w 1880007"/>
              <a:gd name="connsiteY102" fmla="*/ 398011 h 94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880007" h="949090">
                <a:moveTo>
                  <a:pt x="0" y="361435"/>
                </a:moveTo>
                <a:cubicBezTo>
                  <a:pt x="41412" y="402847"/>
                  <a:pt x="31697" y="396001"/>
                  <a:pt x="109728" y="441902"/>
                </a:cubicBezTo>
                <a:cubicBezTo>
                  <a:pt x="121046" y="448560"/>
                  <a:pt x="133963" y="452045"/>
                  <a:pt x="146304" y="456533"/>
                </a:cubicBezTo>
                <a:cubicBezTo>
                  <a:pt x="160797" y="461803"/>
                  <a:pt x="190195" y="471163"/>
                  <a:pt x="190195" y="471163"/>
                </a:cubicBezTo>
                <a:cubicBezTo>
                  <a:pt x="197510" y="476040"/>
                  <a:pt x="203909" y="482707"/>
                  <a:pt x="212141" y="485794"/>
                </a:cubicBezTo>
                <a:cubicBezTo>
                  <a:pt x="223783" y="490160"/>
                  <a:pt x="236580" y="490412"/>
                  <a:pt x="248717" y="493109"/>
                </a:cubicBezTo>
                <a:cubicBezTo>
                  <a:pt x="276274" y="499233"/>
                  <a:pt x="275484" y="499593"/>
                  <a:pt x="299923" y="507739"/>
                </a:cubicBezTo>
                <a:cubicBezTo>
                  <a:pt x="302362" y="524808"/>
                  <a:pt x="302284" y="542431"/>
                  <a:pt x="307239" y="558946"/>
                </a:cubicBezTo>
                <a:cubicBezTo>
                  <a:pt x="309023" y="564892"/>
                  <a:pt x="343788" y="610113"/>
                  <a:pt x="343815" y="610152"/>
                </a:cubicBezTo>
                <a:cubicBezTo>
                  <a:pt x="353898" y="624557"/>
                  <a:pt x="360642" y="641610"/>
                  <a:pt x="373075" y="654043"/>
                </a:cubicBezTo>
                <a:cubicBezTo>
                  <a:pt x="393923" y="674891"/>
                  <a:pt x="383880" y="662935"/>
                  <a:pt x="402336" y="690619"/>
                </a:cubicBezTo>
                <a:cubicBezTo>
                  <a:pt x="404774" y="697934"/>
                  <a:pt x="405684" y="705953"/>
                  <a:pt x="409651" y="712565"/>
                </a:cubicBezTo>
                <a:cubicBezTo>
                  <a:pt x="419692" y="729300"/>
                  <a:pt x="428967" y="728757"/>
                  <a:pt x="446227" y="734510"/>
                </a:cubicBezTo>
                <a:cubicBezTo>
                  <a:pt x="515367" y="803650"/>
                  <a:pt x="442658" y="737613"/>
                  <a:pt x="687629" y="756456"/>
                </a:cubicBezTo>
                <a:cubicBezTo>
                  <a:pt x="707677" y="757998"/>
                  <a:pt x="727075" y="764727"/>
                  <a:pt x="746151" y="771086"/>
                </a:cubicBezTo>
                <a:lnTo>
                  <a:pt x="790042" y="785717"/>
                </a:lnTo>
                <a:cubicBezTo>
                  <a:pt x="851002" y="783279"/>
                  <a:pt x="912058" y="782600"/>
                  <a:pt x="972922" y="778402"/>
                </a:cubicBezTo>
                <a:cubicBezTo>
                  <a:pt x="987991" y="777363"/>
                  <a:pt x="1009266" y="768017"/>
                  <a:pt x="1024128" y="763771"/>
                </a:cubicBezTo>
                <a:cubicBezTo>
                  <a:pt x="1033795" y="761009"/>
                  <a:pt x="1043759" y="759345"/>
                  <a:pt x="1053389" y="756456"/>
                </a:cubicBezTo>
                <a:cubicBezTo>
                  <a:pt x="1068160" y="752025"/>
                  <a:pt x="1082319" y="745567"/>
                  <a:pt x="1097280" y="741826"/>
                </a:cubicBezTo>
                <a:cubicBezTo>
                  <a:pt x="1107034" y="739387"/>
                  <a:pt x="1116911" y="737399"/>
                  <a:pt x="1126541" y="734510"/>
                </a:cubicBezTo>
                <a:cubicBezTo>
                  <a:pt x="1141312" y="730079"/>
                  <a:pt x="1170432" y="719880"/>
                  <a:pt x="1170432" y="719880"/>
                </a:cubicBezTo>
                <a:cubicBezTo>
                  <a:pt x="1172870" y="700373"/>
                  <a:pt x="1168955" y="678942"/>
                  <a:pt x="1177747" y="661358"/>
                </a:cubicBezTo>
                <a:cubicBezTo>
                  <a:pt x="1180832" y="655189"/>
                  <a:pt x="1188552" y="670250"/>
                  <a:pt x="1192378" y="675989"/>
                </a:cubicBezTo>
                <a:cubicBezTo>
                  <a:pt x="1198427" y="685062"/>
                  <a:pt x="1200313" y="696642"/>
                  <a:pt x="1207008" y="705250"/>
                </a:cubicBezTo>
                <a:cubicBezTo>
                  <a:pt x="1217594" y="718860"/>
                  <a:pt x="1234019" y="727480"/>
                  <a:pt x="1243584" y="741826"/>
                </a:cubicBezTo>
                <a:cubicBezTo>
                  <a:pt x="1248461" y="749141"/>
                  <a:pt x="1251350" y="758279"/>
                  <a:pt x="1258215" y="763771"/>
                </a:cubicBezTo>
                <a:cubicBezTo>
                  <a:pt x="1264236" y="768588"/>
                  <a:pt x="1272746" y="768968"/>
                  <a:pt x="1280160" y="771086"/>
                </a:cubicBezTo>
                <a:cubicBezTo>
                  <a:pt x="1344466" y="789460"/>
                  <a:pt x="1278742" y="768176"/>
                  <a:pt x="1331367" y="785717"/>
                </a:cubicBezTo>
                <a:cubicBezTo>
                  <a:pt x="1375258" y="783279"/>
                  <a:pt x="1419279" y="782570"/>
                  <a:pt x="1463040" y="778402"/>
                </a:cubicBezTo>
                <a:cubicBezTo>
                  <a:pt x="1470716" y="777671"/>
                  <a:pt x="1478089" y="767638"/>
                  <a:pt x="1484986" y="771086"/>
                </a:cubicBezTo>
                <a:cubicBezTo>
                  <a:pt x="1500408" y="778797"/>
                  <a:pt x="1509370" y="795470"/>
                  <a:pt x="1521562" y="807662"/>
                </a:cubicBezTo>
                <a:lnTo>
                  <a:pt x="1550823" y="836923"/>
                </a:lnTo>
                <a:cubicBezTo>
                  <a:pt x="1555700" y="841800"/>
                  <a:pt x="1558910" y="849373"/>
                  <a:pt x="1565453" y="851554"/>
                </a:cubicBezTo>
                <a:cubicBezTo>
                  <a:pt x="1610990" y="866732"/>
                  <a:pt x="1579838" y="857357"/>
                  <a:pt x="1660551" y="873499"/>
                </a:cubicBezTo>
                <a:cubicBezTo>
                  <a:pt x="1675181" y="883253"/>
                  <a:pt x="1687383" y="898495"/>
                  <a:pt x="1704442" y="902760"/>
                </a:cubicBezTo>
                <a:cubicBezTo>
                  <a:pt x="1791449" y="924511"/>
                  <a:pt x="1742925" y="915720"/>
                  <a:pt x="1850746" y="924706"/>
                </a:cubicBezTo>
                <a:cubicBezTo>
                  <a:pt x="1853184" y="932021"/>
                  <a:pt x="1850746" y="949090"/>
                  <a:pt x="1858061" y="946651"/>
                </a:cubicBezTo>
                <a:cubicBezTo>
                  <a:pt x="1871039" y="942324"/>
                  <a:pt x="1878775" y="886974"/>
                  <a:pt x="1880007" y="880814"/>
                </a:cubicBezTo>
                <a:cubicBezTo>
                  <a:pt x="1875251" y="790452"/>
                  <a:pt x="1879250" y="767306"/>
                  <a:pt x="1865376" y="697934"/>
                </a:cubicBezTo>
                <a:cubicBezTo>
                  <a:pt x="1863404" y="688076"/>
                  <a:pt x="1860950" y="678304"/>
                  <a:pt x="1858061" y="668674"/>
                </a:cubicBezTo>
                <a:cubicBezTo>
                  <a:pt x="1853630" y="653902"/>
                  <a:pt x="1843431" y="624782"/>
                  <a:pt x="1843431" y="624782"/>
                </a:cubicBezTo>
                <a:cubicBezTo>
                  <a:pt x="1840992" y="607713"/>
                  <a:pt x="1837676" y="590747"/>
                  <a:pt x="1836115" y="573576"/>
                </a:cubicBezTo>
                <a:cubicBezTo>
                  <a:pt x="1832796" y="537069"/>
                  <a:pt x="1832848" y="500281"/>
                  <a:pt x="1828800" y="463848"/>
                </a:cubicBezTo>
                <a:cubicBezTo>
                  <a:pt x="1826488" y="443035"/>
                  <a:pt x="1816889" y="437517"/>
                  <a:pt x="1806855" y="419957"/>
                </a:cubicBezTo>
                <a:cubicBezTo>
                  <a:pt x="1801445" y="410489"/>
                  <a:pt x="1797101" y="400450"/>
                  <a:pt x="1792224" y="390696"/>
                </a:cubicBezTo>
                <a:cubicBezTo>
                  <a:pt x="1777001" y="329801"/>
                  <a:pt x="1795537" y="390004"/>
                  <a:pt x="1770279" y="339490"/>
                </a:cubicBezTo>
                <a:cubicBezTo>
                  <a:pt x="1766830" y="332593"/>
                  <a:pt x="1767780" y="323565"/>
                  <a:pt x="1762963" y="317544"/>
                </a:cubicBezTo>
                <a:cubicBezTo>
                  <a:pt x="1757471" y="310679"/>
                  <a:pt x="1748333" y="307791"/>
                  <a:pt x="1741018" y="302914"/>
                </a:cubicBezTo>
                <a:cubicBezTo>
                  <a:pt x="1716633" y="266338"/>
                  <a:pt x="1733702" y="285845"/>
                  <a:pt x="1682496" y="251707"/>
                </a:cubicBezTo>
                <a:lnTo>
                  <a:pt x="1660551" y="237077"/>
                </a:lnTo>
                <a:cubicBezTo>
                  <a:pt x="1648359" y="239515"/>
                  <a:pt x="1634770" y="238223"/>
                  <a:pt x="1623975" y="244392"/>
                </a:cubicBezTo>
                <a:cubicBezTo>
                  <a:pt x="1616341" y="248754"/>
                  <a:pt x="1614454" y="259184"/>
                  <a:pt x="1609344" y="266338"/>
                </a:cubicBezTo>
                <a:cubicBezTo>
                  <a:pt x="1598910" y="280945"/>
                  <a:pt x="1562343" y="326876"/>
                  <a:pt x="1558138" y="339490"/>
                </a:cubicBezTo>
                <a:lnTo>
                  <a:pt x="1550823" y="361435"/>
                </a:lnTo>
                <a:cubicBezTo>
                  <a:pt x="1545946" y="356558"/>
                  <a:pt x="1540500" y="352191"/>
                  <a:pt x="1536192" y="346805"/>
                </a:cubicBezTo>
                <a:cubicBezTo>
                  <a:pt x="1516136" y="321736"/>
                  <a:pt x="1514728" y="306900"/>
                  <a:pt x="1499616" y="273653"/>
                </a:cubicBezTo>
                <a:cubicBezTo>
                  <a:pt x="1495104" y="263726"/>
                  <a:pt x="1489281" y="254415"/>
                  <a:pt x="1484986" y="244392"/>
                </a:cubicBezTo>
                <a:cubicBezTo>
                  <a:pt x="1481949" y="237304"/>
                  <a:pt x="1481638" y="229058"/>
                  <a:pt x="1477671" y="222446"/>
                </a:cubicBezTo>
                <a:cubicBezTo>
                  <a:pt x="1469520" y="208861"/>
                  <a:pt x="1452594" y="202385"/>
                  <a:pt x="1441095" y="193186"/>
                </a:cubicBezTo>
                <a:cubicBezTo>
                  <a:pt x="1435709" y="188877"/>
                  <a:pt x="1431982" y="182693"/>
                  <a:pt x="1426464" y="178555"/>
                </a:cubicBezTo>
                <a:cubicBezTo>
                  <a:pt x="1412397" y="168005"/>
                  <a:pt x="1397203" y="159048"/>
                  <a:pt x="1382573" y="149294"/>
                </a:cubicBezTo>
                <a:cubicBezTo>
                  <a:pt x="1360536" y="134602"/>
                  <a:pt x="1357350" y="131170"/>
                  <a:pt x="1331367" y="120034"/>
                </a:cubicBezTo>
                <a:cubicBezTo>
                  <a:pt x="1324279" y="116996"/>
                  <a:pt x="1316736" y="115157"/>
                  <a:pt x="1309421" y="112718"/>
                </a:cubicBezTo>
                <a:cubicBezTo>
                  <a:pt x="1291420" y="130719"/>
                  <a:pt x="1276672" y="141641"/>
                  <a:pt x="1265530" y="163925"/>
                </a:cubicBezTo>
                <a:cubicBezTo>
                  <a:pt x="1259685" y="175615"/>
                  <a:pt x="1254023" y="204197"/>
                  <a:pt x="1250899" y="215131"/>
                </a:cubicBezTo>
                <a:cubicBezTo>
                  <a:pt x="1248781" y="222545"/>
                  <a:pt x="1245257" y="229550"/>
                  <a:pt x="1243584" y="237077"/>
                </a:cubicBezTo>
                <a:cubicBezTo>
                  <a:pt x="1240367" y="251556"/>
                  <a:pt x="1239178" y="266424"/>
                  <a:pt x="1236269" y="280968"/>
                </a:cubicBezTo>
                <a:cubicBezTo>
                  <a:pt x="1234297" y="290827"/>
                  <a:pt x="1231392" y="300475"/>
                  <a:pt x="1228954" y="310229"/>
                </a:cubicBezTo>
                <a:cubicBezTo>
                  <a:pt x="1224077" y="300475"/>
                  <a:pt x="1218619" y="290991"/>
                  <a:pt x="1214323" y="280968"/>
                </a:cubicBezTo>
                <a:cubicBezTo>
                  <a:pt x="1211285" y="273880"/>
                  <a:pt x="1209224" y="266408"/>
                  <a:pt x="1207008" y="259022"/>
                </a:cubicBezTo>
                <a:cubicBezTo>
                  <a:pt x="1201907" y="242019"/>
                  <a:pt x="1196035" y="225187"/>
                  <a:pt x="1192378" y="207816"/>
                </a:cubicBezTo>
                <a:cubicBezTo>
                  <a:pt x="1186267" y="178788"/>
                  <a:pt x="1184941" y="148813"/>
                  <a:pt x="1177747" y="120034"/>
                </a:cubicBezTo>
                <a:cubicBezTo>
                  <a:pt x="1175309" y="110280"/>
                  <a:pt x="1173962" y="100187"/>
                  <a:pt x="1170432" y="90773"/>
                </a:cubicBezTo>
                <a:cubicBezTo>
                  <a:pt x="1166603" y="80562"/>
                  <a:pt x="1161582" y="70759"/>
                  <a:pt x="1155802" y="61512"/>
                </a:cubicBezTo>
                <a:cubicBezTo>
                  <a:pt x="1149340" y="51173"/>
                  <a:pt x="1140943" y="42172"/>
                  <a:pt x="1133856" y="32251"/>
                </a:cubicBezTo>
                <a:cubicBezTo>
                  <a:pt x="1113176" y="3299"/>
                  <a:pt x="1129121" y="13605"/>
                  <a:pt x="1097280" y="2990"/>
                </a:cubicBezTo>
                <a:cubicBezTo>
                  <a:pt x="1063142" y="5429"/>
                  <a:pt x="1027503" y="0"/>
                  <a:pt x="994867" y="10306"/>
                </a:cubicBezTo>
                <a:cubicBezTo>
                  <a:pt x="978425" y="15498"/>
                  <a:pt x="972637" y="37318"/>
                  <a:pt x="958291" y="46882"/>
                </a:cubicBezTo>
                <a:lnTo>
                  <a:pt x="936346" y="61512"/>
                </a:lnTo>
                <a:cubicBezTo>
                  <a:pt x="931469" y="68827"/>
                  <a:pt x="925647" y="75594"/>
                  <a:pt x="921715" y="83458"/>
                </a:cubicBezTo>
                <a:cubicBezTo>
                  <a:pt x="904665" y="117557"/>
                  <a:pt x="917956" y="144519"/>
                  <a:pt x="921715" y="185870"/>
                </a:cubicBezTo>
                <a:cubicBezTo>
                  <a:pt x="919277" y="220008"/>
                  <a:pt x="920707" y="254645"/>
                  <a:pt x="914400" y="288283"/>
                </a:cubicBezTo>
                <a:cubicBezTo>
                  <a:pt x="913129" y="295062"/>
                  <a:pt x="906490" y="301363"/>
                  <a:pt x="899770" y="302914"/>
                </a:cubicBezTo>
                <a:cubicBezTo>
                  <a:pt x="873527" y="308970"/>
                  <a:pt x="846125" y="307791"/>
                  <a:pt x="819303" y="310229"/>
                </a:cubicBezTo>
                <a:cubicBezTo>
                  <a:pt x="814426" y="315106"/>
                  <a:pt x="807756" y="318690"/>
                  <a:pt x="804672" y="324859"/>
                </a:cubicBezTo>
                <a:cubicBezTo>
                  <a:pt x="793082" y="348039"/>
                  <a:pt x="789728" y="373509"/>
                  <a:pt x="782727" y="398011"/>
                </a:cubicBezTo>
                <a:cubicBezTo>
                  <a:pt x="780609" y="405425"/>
                  <a:pt x="777850" y="412642"/>
                  <a:pt x="775411" y="419957"/>
                </a:cubicBezTo>
                <a:cubicBezTo>
                  <a:pt x="773094" y="440810"/>
                  <a:pt x="774908" y="493612"/>
                  <a:pt x="753466" y="515054"/>
                </a:cubicBezTo>
                <a:cubicBezTo>
                  <a:pt x="748013" y="520507"/>
                  <a:pt x="738835" y="519931"/>
                  <a:pt x="731520" y="522370"/>
                </a:cubicBezTo>
                <a:cubicBezTo>
                  <a:pt x="721766" y="529685"/>
                  <a:pt x="710064" y="534949"/>
                  <a:pt x="702259" y="544315"/>
                </a:cubicBezTo>
                <a:cubicBezTo>
                  <a:pt x="697323" y="550239"/>
                  <a:pt x="701219" y="561779"/>
                  <a:pt x="694944" y="566261"/>
                </a:cubicBezTo>
                <a:cubicBezTo>
                  <a:pt x="682395" y="575225"/>
                  <a:pt x="651053" y="580891"/>
                  <a:pt x="651053" y="580891"/>
                </a:cubicBezTo>
                <a:cubicBezTo>
                  <a:pt x="607162" y="578453"/>
                  <a:pt x="562935" y="579515"/>
                  <a:pt x="519379" y="573576"/>
                </a:cubicBezTo>
                <a:cubicBezTo>
                  <a:pt x="492718" y="569941"/>
                  <a:pt x="492284" y="557752"/>
                  <a:pt x="475488" y="544315"/>
                </a:cubicBezTo>
                <a:cubicBezTo>
                  <a:pt x="468623" y="538823"/>
                  <a:pt x="460858" y="534562"/>
                  <a:pt x="453543" y="529685"/>
                </a:cubicBezTo>
                <a:cubicBezTo>
                  <a:pt x="448666" y="522370"/>
                  <a:pt x="445129" y="513956"/>
                  <a:pt x="438912" y="507739"/>
                </a:cubicBezTo>
                <a:cubicBezTo>
                  <a:pt x="432695" y="501522"/>
                  <a:pt x="423832" y="498601"/>
                  <a:pt x="416967" y="493109"/>
                </a:cubicBezTo>
                <a:cubicBezTo>
                  <a:pt x="411581" y="488800"/>
                  <a:pt x="407213" y="483355"/>
                  <a:pt x="402336" y="478478"/>
                </a:cubicBezTo>
                <a:cubicBezTo>
                  <a:pt x="399898" y="471163"/>
                  <a:pt x="398988" y="463145"/>
                  <a:pt x="395021" y="456533"/>
                </a:cubicBezTo>
                <a:cubicBezTo>
                  <a:pt x="386506" y="442341"/>
                  <a:pt x="370410" y="437242"/>
                  <a:pt x="358445" y="427272"/>
                </a:cubicBezTo>
                <a:cubicBezTo>
                  <a:pt x="329305" y="402989"/>
                  <a:pt x="347611" y="406275"/>
                  <a:pt x="314554" y="398011"/>
                </a:cubicBezTo>
                <a:cubicBezTo>
                  <a:pt x="312188" y="397420"/>
                  <a:pt x="309677" y="398011"/>
                  <a:pt x="307239" y="398011"/>
                </a:cubicBezTo>
              </a:path>
            </a:pathLst>
          </a:cu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7421563" y="3065463"/>
            <a:ext cx="576262" cy="833437"/>
          </a:xfrm>
          <a:custGeom>
            <a:avLst/>
            <a:gdLst>
              <a:gd name="connsiteX0" fmla="*/ 326001 w 576758"/>
              <a:gd name="connsiteY0" fmla="*/ 29261 h 833933"/>
              <a:gd name="connsiteX1" fmla="*/ 223588 w 576758"/>
              <a:gd name="connsiteY1" fmla="*/ 58521 h 833933"/>
              <a:gd name="connsiteX2" fmla="*/ 208958 w 576758"/>
              <a:gd name="connsiteY2" fmla="*/ 80467 h 833933"/>
              <a:gd name="connsiteX3" fmla="*/ 194327 w 576758"/>
              <a:gd name="connsiteY3" fmla="*/ 138989 h 833933"/>
              <a:gd name="connsiteX4" fmla="*/ 208958 w 576758"/>
              <a:gd name="connsiteY4" fmla="*/ 248717 h 833933"/>
              <a:gd name="connsiteX5" fmla="*/ 223588 w 576758"/>
              <a:gd name="connsiteY5" fmla="*/ 270662 h 833933"/>
              <a:gd name="connsiteX6" fmla="*/ 216273 w 576758"/>
              <a:gd name="connsiteY6" fmla="*/ 329184 h 833933"/>
              <a:gd name="connsiteX7" fmla="*/ 179697 w 576758"/>
              <a:gd name="connsiteY7" fmla="*/ 365760 h 833933"/>
              <a:gd name="connsiteX8" fmla="*/ 165066 w 576758"/>
              <a:gd name="connsiteY8" fmla="*/ 409651 h 833933"/>
              <a:gd name="connsiteX9" fmla="*/ 157751 w 576758"/>
              <a:gd name="connsiteY9" fmla="*/ 431597 h 833933"/>
              <a:gd name="connsiteX10" fmla="*/ 150436 w 576758"/>
              <a:gd name="connsiteY10" fmla="*/ 460857 h 833933"/>
              <a:gd name="connsiteX11" fmla="*/ 99230 w 576758"/>
              <a:gd name="connsiteY11" fmla="*/ 490118 h 833933"/>
              <a:gd name="connsiteX12" fmla="*/ 77284 w 576758"/>
              <a:gd name="connsiteY12" fmla="*/ 512064 h 833933"/>
              <a:gd name="connsiteX13" fmla="*/ 55338 w 576758"/>
              <a:gd name="connsiteY13" fmla="*/ 526694 h 833933"/>
              <a:gd name="connsiteX14" fmla="*/ 40708 w 576758"/>
              <a:gd name="connsiteY14" fmla="*/ 548640 h 833933"/>
              <a:gd name="connsiteX15" fmla="*/ 18762 w 576758"/>
              <a:gd name="connsiteY15" fmla="*/ 563270 h 833933"/>
              <a:gd name="connsiteX16" fmla="*/ 11447 w 576758"/>
              <a:gd name="connsiteY16" fmla="*/ 592531 h 833933"/>
              <a:gd name="connsiteX17" fmla="*/ 4132 w 576758"/>
              <a:gd name="connsiteY17" fmla="*/ 614477 h 833933"/>
              <a:gd name="connsiteX18" fmla="*/ 26078 w 576758"/>
              <a:gd name="connsiteY18" fmla="*/ 709574 h 833933"/>
              <a:gd name="connsiteX19" fmla="*/ 48023 w 576758"/>
              <a:gd name="connsiteY19" fmla="*/ 716889 h 833933"/>
              <a:gd name="connsiteX20" fmla="*/ 62654 w 576758"/>
              <a:gd name="connsiteY20" fmla="*/ 731520 h 833933"/>
              <a:gd name="connsiteX21" fmla="*/ 113860 w 576758"/>
              <a:gd name="connsiteY21" fmla="*/ 738835 h 833933"/>
              <a:gd name="connsiteX22" fmla="*/ 157751 w 576758"/>
              <a:gd name="connsiteY22" fmla="*/ 746150 h 833933"/>
              <a:gd name="connsiteX23" fmla="*/ 208958 w 576758"/>
              <a:gd name="connsiteY23" fmla="*/ 731520 h 833933"/>
              <a:gd name="connsiteX24" fmla="*/ 245534 w 576758"/>
              <a:gd name="connsiteY24" fmla="*/ 702259 h 833933"/>
              <a:gd name="connsiteX25" fmla="*/ 326001 w 576758"/>
              <a:gd name="connsiteY25" fmla="*/ 709574 h 833933"/>
              <a:gd name="connsiteX26" fmla="*/ 340631 w 576758"/>
              <a:gd name="connsiteY26" fmla="*/ 724205 h 833933"/>
              <a:gd name="connsiteX27" fmla="*/ 362577 w 576758"/>
              <a:gd name="connsiteY27" fmla="*/ 738835 h 833933"/>
              <a:gd name="connsiteX28" fmla="*/ 399153 w 576758"/>
              <a:gd name="connsiteY28" fmla="*/ 790041 h 833933"/>
              <a:gd name="connsiteX29" fmla="*/ 428414 w 576758"/>
              <a:gd name="connsiteY29" fmla="*/ 819302 h 833933"/>
              <a:gd name="connsiteX30" fmla="*/ 443044 w 576758"/>
              <a:gd name="connsiteY30" fmla="*/ 833933 h 833933"/>
              <a:gd name="connsiteX31" fmla="*/ 508881 w 576758"/>
              <a:gd name="connsiteY31" fmla="*/ 797357 h 833933"/>
              <a:gd name="connsiteX32" fmla="*/ 523511 w 576758"/>
              <a:gd name="connsiteY32" fmla="*/ 775411 h 833933"/>
              <a:gd name="connsiteX33" fmla="*/ 530826 w 576758"/>
              <a:gd name="connsiteY33" fmla="*/ 724205 h 833933"/>
              <a:gd name="connsiteX34" fmla="*/ 516196 w 576758"/>
              <a:gd name="connsiteY34" fmla="*/ 577901 h 833933"/>
              <a:gd name="connsiteX35" fmla="*/ 508881 w 576758"/>
              <a:gd name="connsiteY35" fmla="*/ 548640 h 833933"/>
              <a:gd name="connsiteX36" fmla="*/ 501566 w 576758"/>
              <a:gd name="connsiteY36" fmla="*/ 504749 h 833933"/>
              <a:gd name="connsiteX37" fmla="*/ 523511 w 576758"/>
              <a:gd name="connsiteY37" fmla="*/ 204825 h 833933"/>
              <a:gd name="connsiteX38" fmla="*/ 538142 w 576758"/>
              <a:gd name="connsiteY38" fmla="*/ 160934 h 833933"/>
              <a:gd name="connsiteX39" fmla="*/ 545457 w 576758"/>
              <a:gd name="connsiteY39" fmla="*/ 138989 h 833933"/>
              <a:gd name="connsiteX40" fmla="*/ 457674 w 576758"/>
              <a:gd name="connsiteY40" fmla="*/ 29261 h 833933"/>
              <a:gd name="connsiteX41" fmla="*/ 428414 w 576758"/>
              <a:gd name="connsiteY41" fmla="*/ 36576 h 833933"/>
              <a:gd name="connsiteX42" fmla="*/ 391838 w 576758"/>
              <a:gd name="connsiteY42" fmla="*/ 65837 h 833933"/>
              <a:gd name="connsiteX43" fmla="*/ 377207 w 576758"/>
              <a:gd name="connsiteY43" fmla="*/ 80467 h 833933"/>
              <a:gd name="connsiteX44" fmla="*/ 333316 w 576758"/>
              <a:gd name="connsiteY44" fmla="*/ 102413 h 833933"/>
              <a:gd name="connsiteX45" fmla="*/ 296740 w 576758"/>
              <a:gd name="connsiteY45" fmla="*/ 65837 h 833933"/>
              <a:gd name="connsiteX46" fmla="*/ 274794 w 576758"/>
              <a:gd name="connsiteY46" fmla="*/ 36576 h 833933"/>
              <a:gd name="connsiteX47" fmla="*/ 252849 w 576758"/>
              <a:gd name="connsiteY47" fmla="*/ 21945 h 833933"/>
              <a:gd name="connsiteX48" fmla="*/ 230903 w 576758"/>
              <a:gd name="connsiteY48" fmla="*/ 0 h 83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6758" h="833933">
                <a:moveTo>
                  <a:pt x="326001" y="29261"/>
                </a:moveTo>
                <a:cubicBezTo>
                  <a:pt x="291863" y="39014"/>
                  <a:pt x="256115" y="44291"/>
                  <a:pt x="223588" y="58521"/>
                </a:cubicBezTo>
                <a:cubicBezTo>
                  <a:pt x="215533" y="62045"/>
                  <a:pt x="212890" y="72603"/>
                  <a:pt x="208958" y="80467"/>
                </a:cubicBezTo>
                <a:cubicBezTo>
                  <a:pt x="201458" y="95467"/>
                  <a:pt x="197111" y="125070"/>
                  <a:pt x="194327" y="138989"/>
                </a:cubicBezTo>
                <a:cubicBezTo>
                  <a:pt x="195420" y="151008"/>
                  <a:pt x="197772" y="222616"/>
                  <a:pt x="208958" y="248717"/>
                </a:cubicBezTo>
                <a:cubicBezTo>
                  <a:pt x="212421" y="256798"/>
                  <a:pt x="218711" y="263347"/>
                  <a:pt x="223588" y="270662"/>
                </a:cubicBezTo>
                <a:cubicBezTo>
                  <a:pt x="221150" y="290169"/>
                  <a:pt x="224511" y="311334"/>
                  <a:pt x="216273" y="329184"/>
                </a:cubicBezTo>
                <a:cubicBezTo>
                  <a:pt x="209048" y="344839"/>
                  <a:pt x="179697" y="365760"/>
                  <a:pt x="179697" y="365760"/>
                </a:cubicBezTo>
                <a:lnTo>
                  <a:pt x="165066" y="409651"/>
                </a:lnTo>
                <a:cubicBezTo>
                  <a:pt x="162628" y="416966"/>
                  <a:pt x="159621" y="424116"/>
                  <a:pt x="157751" y="431597"/>
                </a:cubicBezTo>
                <a:cubicBezTo>
                  <a:pt x="155313" y="441350"/>
                  <a:pt x="156013" y="452492"/>
                  <a:pt x="150436" y="460857"/>
                </a:cubicBezTo>
                <a:cubicBezTo>
                  <a:pt x="144152" y="470283"/>
                  <a:pt x="105675" y="485514"/>
                  <a:pt x="99230" y="490118"/>
                </a:cubicBezTo>
                <a:cubicBezTo>
                  <a:pt x="90812" y="496131"/>
                  <a:pt x="85232" y="505441"/>
                  <a:pt x="77284" y="512064"/>
                </a:cubicBezTo>
                <a:cubicBezTo>
                  <a:pt x="70530" y="517692"/>
                  <a:pt x="62653" y="521817"/>
                  <a:pt x="55338" y="526694"/>
                </a:cubicBezTo>
                <a:cubicBezTo>
                  <a:pt x="50461" y="534009"/>
                  <a:pt x="46925" y="542423"/>
                  <a:pt x="40708" y="548640"/>
                </a:cubicBezTo>
                <a:cubicBezTo>
                  <a:pt x="34491" y="554857"/>
                  <a:pt x="23639" y="555955"/>
                  <a:pt x="18762" y="563270"/>
                </a:cubicBezTo>
                <a:cubicBezTo>
                  <a:pt x="13185" y="571635"/>
                  <a:pt x="14209" y="582864"/>
                  <a:pt x="11447" y="592531"/>
                </a:cubicBezTo>
                <a:cubicBezTo>
                  <a:pt x="9329" y="599945"/>
                  <a:pt x="6570" y="607162"/>
                  <a:pt x="4132" y="614477"/>
                </a:cubicBezTo>
                <a:cubicBezTo>
                  <a:pt x="6337" y="636525"/>
                  <a:pt x="0" y="688712"/>
                  <a:pt x="26078" y="709574"/>
                </a:cubicBezTo>
                <a:cubicBezTo>
                  <a:pt x="32099" y="714391"/>
                  <a:pt x="40708" y="714451"/>
                  <a:pt x="48023" y="716889"/>
                </a:cubicBezTo>
                <a:cubicBezTo>
                  <a:pt x="52900" y="721766"/>
                  <a:pt x="56111" y="729339"/>
                  <a:pt x="62654" y="731520"/>
                </a:cubicBezTo>
                <a:cubicBezTo>
                  <a:pt x="79011" y="736972"/>
                  <a:pt x="96819" y="736213"/>
                  <a:pt x="113860" y="738835"/>
                </a:cubicBezTo>
                <a:cubicBezTo>
                  <a:pt x="128520" y="741090"/>
                  <a:pt x="143121" y="743712"/>
                  <a:pt x="157751" y="746150"/>
                </a:cubicBezTo>
                <a:cubicBezTo>
                  <a:pt x="174820" y="741273"/>
                  <a:pt x="192476" y="738113"/>
                  <a:pt x="208958" y="731520"/>
                </a:cubicBezTo>
                <a:cubicBezTo>
                  <a:pt x="224334" y="725369"/>
                  <a:pt x="234341" y="713451"/>
                  <a:pt x="245534" y="702259"/>
                </a:cubicBezTo>
                <a:cubicBezTo>
                  <a:pt x="272356" y="704697"/>
                  <a:pt x="299758" y="703518"/>
                  <a:pt x="326001" y="709574"/>
                </a:cubicBezTo>
                <a:cubicBezTo>
                  <a:pt x="332721" y="711125"/>
                  <a:pt x="335245" y="719897"/>
                  <a:pt x="340631" y="724205"/>
                </a:cubicBezTo>
                <a:cubicBezTo>
                  <a:pt x="347496" y="729697"/>
                  <a:pt x="355262" y="733958"/>
                  <a:pt x="362577" y="738835"/>
                </a:cubicBezTo>
                <a:cubicBezTo>
                  <a:pt x="373505" y="755228"/>
                  <a:pt x="386443" y="775516"/>
                  <a:pt x="399153" y="790041"/>
                </a:cubicBezTo>
                <a:cubicBezTo>
                  <a:pt x="408236" y="800422"/>
                  <a:pt x="418660" y="809548"/>
                  <a:pt x="428414" y="819302"/>
                </a:cubicBezTo>
                <a:lnTo>
                  <a:pt x="443044" y="833933"/>
                </a:lnTo>
                <a:cubicBezTo>
                  <a:pt x="473092" y="821913"/>
                  <a:pt x="485686" y="820552"/>
                  <a:pt x="508881" y="797357"/>
                </a:cubicBezTo>
                <a:cubicBezTo>
                  <a:pt x="515098" y="791140"/>
                  <a:pt x="518634" y="782726"/>
                  <a:pt x="523511" y="775411"/>
                </a:cubicBezTo>
                <a:cubicBezTo>
                  <a:pt x="525949" y="758342"/>
                  <a:pt x="530826" y="741447"/>
                  <a:pt x="530826" y="724205"/>
                </a:cubicBezTo>
                <a:cubicBezTo>
                  <a:pt x="530826" y="692091"/>
                  <a:pt x="523323" y="617100"/>
                  <a:pt x="516196" y="577901"/>
                </a:cubicBezTo>
                <a:cubicBezTo>
                  <a:pt x="514398" y="568009"/>
                  <a:pt x="510853" y="558499"/>
                  <a:pt x="508881" y="548640"/>
                </a:cubicBezTo>
                <a:cubicBezTo>
                  <a:pt x="505972" y="534096"/>
                  <a:pt x="504004" y="519379"/>
                  <a:pt x="501566" y="504749"/>
                </a:cubicBezTo>
                <a:cubicBezTo>
                  <a:pt x="506179" y="403261"/>
                  <a:pt x="507439" y="305277"/>
                  <a:pt x="523511" y="204825"/>
                </a:cubicBezTo>
                <a:cubicBezTo>
                  <a:pt x="525948" y="189597"/>
                  <a:pt x="533265" y="175564"/>
                  <a:pt x="538142" y="160934"/>
                </a:cubicBezTo>
                <a:lnTo>
                  <a:pt x="545457" y="138989"/>
                </a:lnTo>
                <a:cubicBezTo>
                  <a:pt x="536918" y="2355"/>
                  <a:pt x="576758" y="13382"/>
                  <a:pt x="457674" y="29261"/>
                </a:cubicBezTo>
                <a:cubicBezTo>
                  <a:pt x="447709" y="30590"/>
                  <a:pt x="438167" y="34138"/>
                  <a:pt x="428414" y="36576"/>
                </a:cubicBezTo>
                <a:cubicBezTo>
                  <a:pt x="393087" y="71900"/>
                  <a:pt x="437978" y="28924"/>
                  <a:pt x="391838" y="65837"/>
                </a:cubicBezTo>
                <a:cubicBezTo>
                  <a:pt x="386452" y="70145"/>
                  <a:pt x="382593" y="76159"/>
                  <a:pt x="377207" y="80467"/>
                </a:cubicBezTo>
                <a:cubicBezTo>
                  <a:pt x="356949" y="96673"/>
                  <a:pt x="356495" y="94686"/>
                  <a:pt x="333316" y="102413"/>
                </a:cubicBezTo>
                <a:cubicBezTo>
                  <a:pt x="321124" y="90221"/>
                  <a:pt x="307085" y="79631"/>
                  <a:pt x="296740" y="65837"/>
                </a:cubicBezTo>
                <a:cubicBezTo>
                  <a:pt x="289425" y="56083"/>
                  <a:pt x="283415" y="45197"/>
                  <a:pt x="274794" y="36576"/>
                </a:cubicBezTo>
                <a:cubicBezTo>
                  <a:pt x="268577" y="30359"/>
                  <a:pt x="259714" y="27437"/>
                  <a:pt x="252849" y="21945"/>
                </a:cubicBezTo>
                <a:cubicBezTo>
                  <a:pt x="252843" y="21940"/>
                  <a:pt x="234563" y="3660"/>
                  <a:pt x="230903" y="0"/>
                </a:cubicBezTo>
              </a:path>
            </a:pathLst>
          </a:cu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2538413" y="2062163"/>
            <a:ext cx="1481137" cy="1193800"/>
          </a:xfrm>
          <a:custGeom>
            <a:avLst/>
            <a:gdLst>
              <a:gd name="connsiteX0" fmla="*/ 204869 w 1481201"/>
              <a:gd name="connsiteY0" fmla="*/ 877824 h 1192922"/>
              <a:gd name="connsiteX1" fmla="*/ 153663 w 1481201"/>
              <a:gd name="connsiteY1" fmla="*/ 797357 h 1192922"/>
              <a:gd name="connsiteX2" fmla="*/ 117087 w 1481201"/>
              <a:gd name="connsiteY2" fmla="*/ 672999 h 1192922"/>
              <a:gd name="connsiteX3" fmla="*/ 51250 w 1481201"/>
              <a:gd name="connsiteY3" fmla="*/ 592532 h 1192922"/>
              <a:gd name="connsiteX4" fmla="*/ 36619 w 1481201"/>
              <a:gd name="connsiteY4" fmla="*/ 570586 h 1192922"/>
              <a:gd name="connsiteX5" fmla="*/ 21989 w 1481201"/>
              <a:gd name="connsiteY5" fmla="*/ 548640 h 1192922"/>
              <a:gd name="connsiteX6" fmla="*/ 43 w 1481201"/>
              <a:gd name="connsiteY6" fmla="*/ 468173 h 1192922"/>
              <a:gd name="connsiteX7" fmla="*/ 7359 w 1481201"/>
              <a:gd name="connsiteY7" fmla="*/ 424282 h 1192922"/>
              <a:gd name="connsiteX8" fmla="*/ 73195 w 1481201"/>
              <a:gd name="connsiteY8" fmla="*/ 424282 h 1192922"/>
              <a:gd name="connsiteX9" fmla="*/ 102456 w 1481201"/>
              <a:gd name="connsiteY9" fmla="*/ 460858 h 1192922"/>
              <a:gd name="connsiteX10" fmla="*/ 124402 w 1481201"/>
              <a:gd name="connsiteY10" fmla="*/ 482804 h 1192922"/>
              <a:gd name="connsiteX11" fmla="*/ 131717 w 1481201"/>
              <a:gd name="connsiteY11" fmla="*/ 519380 h 1192922"/>
              <a:gd name="connsiteX12" fmla="*/ 175608 w 1481201"/>
              <a:gd name="connsiteY12" fmla="*/ 599847 h 1192922"/>
              <a:gd name="connsiteX13" fmla="*/ 190239 w 1481201"/>
              <a:gd name="connsiteY13" fmla="*/ 614477 h 1192922"/>
              <a:gd name="connsiteX14" fmla="*/ 234130 w 1481201"/>
              <a:gd name="connsiteY14" fmla="*/ 672999 h 1192922"/>
              <a:gd name="connsiteX15" fmla="*/ 248760 w 1481201"/>
              <a:gd name="connsiteY15" fmla="*/ 694944 h 1192922"/>
              <a:gd name="connsiteX16" fmla="*/ 285336 w 1481201"/>
              <a:gd name="connsiteY16" fmla="*/ 716890 h 1192922"/>
              <a:gd name="connsiteX17" fmla="*/ 314597 w 1481201"/>
              <a:gd name="connsiteY17" fmla="*/ 746151 h 1192922"/>
              <a:gd name="connsiteX18" fmla="*/ 321912 w 1481201"/>
              <a:gd name="connsiteY18" fmla="*/ 833933 h 1192922"/>
              <a:gd name="connsiteX19" fmla="*/ 336543 w 1481201"/>
              <a:gd name="connsiteY19" fmla="*/ 863194 h 1192922"/>
              <a:gd name="connsiteX20" fmla="*/ 380434 w 1481201"/>
              <a:gd name="connsiteY20" fmla="*/ 899770 h 1192922"/>
              <a:gd name="connsiteX21" fmla="*/ 417010 w 1481201"/>
              <a:gd name="connsiteY21" fmla="*/ 892455 h 1192922"/>
              <a:gd name="connsiteX22" fmla="*/ 424325 w 1481201"/>
              <a:gd name="connsiteY22" fmla="*/ 797357 h 1192922"/>
              <a:gd name="connsiteX23" fmla="*/ 402379 w 1481201"/>
              <a:gd name="connsiteY23" fmla="*/ 768096 h 1192922"/>
              <a:gd name="connsiteX24" fmla="*/ 358488 w 1481201"/>
              <a:gd name="connsiteY24" fmla="*/ 702260 h 1192922"/>
              <a:gd name="connsiteX25" fmla="*/ 351173 w 1481201"/>
              <a:gd name="connsiteY25" fmla="*/ 680314 h 1192922"/>
              <a:gd name="connsiteX26" fmla="*/ 336543 w 1481201"/>
              <a:gd name="connsiteY26" fmla="*/ 614477 h 1192922"/>
              <a:gd name="connsiteX27" fmla="*/ 343858 w 1481201"/>
              <a:gd name="connsiteY27" fmla="*/ 285293 h 1192922"/>
              <a:gd name="connsiteX28" fmla="*/ 373119 w 1481201"/>
              <a:gd name="connsiteY28" fmla="*/ 256032 h 1192922"/>
              <a:gd name="connsiteX29" fmla="*/ 409695 w 1481201"/>
              <a:gd name="connsiteY29" fmla="*/ 285293 h 1192922"/>
              <a:gd name="connsiteX30" fmla="*/ 424325 w 1481201"/>
              <a:gd name="connsiteY30" fmla="*/ 299924 h 1192922"/>
              <a:gd name="connsiteX31" fmla="*/ 460901 w 1481201"/>
              <a:gd name="connsiteY31" fmla="*/ 387706 h 1192922"/>
              <a:gd name="connsiteX32" fmla="*/ 475531 w 1481201"/>
              <a:gd name="connsiteY32" fmla="*/ 416967 h 1192922"/>
              <a:gd name="connsiteX33" fmla="*/ 490162 w 1481201"/>
              <a:gd name="connsiteY33" fmla="*/ 438912 h 1192922"/>
              <a:gd name="connsiteX34" fmla="*/ 512107 w 1481201"/>
              <a:gd name="connsiteY34" fmla="*/ 497434 h 1192922"/>
              <a:gd name="connsiteX35" fmla="*/ 519423 w 1481201"/>
              <a:gd name="connsiteY35" fmla="*/ 526695 h 1192922"/>
              <a:gd name="connsiteX36" fmla="*/ 548683 w 1481201"/>
              <a:gd name="connsiteY36" fmla="*/ 607162 h 1192922"/>
              <a:gd name="connsiteX37" fmla="*/ 555999 w 1481201"/>
              <a:gd name="connsiteY37" fmla="*/ 629108 h 1192922"/>
              <a:gd name="connsiteX38" fmla="*/ 570629 w 1481201"/>
              <a:gd name="connsiteY38" fmla="*/ 651053 h 1192922"/>
              <a:gd name="connsiteX39" fmla="*/ 585259 w 1481201"/>
              <a:gd name="connsiteY39" fmla="*/ 753466 h 1192922"/>
              <a:gd name="connsiteX40" fmla="*/ 599890 w 1481201"/>
              <a:gd name="connsiteY40" fmla="*/ 804672 h 1192922"/>
              <a:gd name="connsiteX41" fmla="*/ 607205 w 1481201"/>
              <a:gd name="connsiteY41" fmla="*/ 841248 h 1192922"/>
              <a:gd name="connsiteX42" fmla="*/ 636466 w 1481201"/>
              <a:gd name="connsiteY42" fmla="*/ 870509 h 1192922"/>
              <a:gd name="connsiteX43" fmla="*/ 665727 w 1481201"/>
              <a:gd name="connsiteY43" fmla="*/ 811988 h 1192922"/>
              <a:gd name="connsiteX44" fmla="*/ 694987 w 1481201"/>
              <a:gd name="connsiteY44" fmla="*/ 768096 h 1192922"/>
              <a:gd name="connsiteX45" fmla="*/ 702303 w 1481201"/>
              <a:gd name="connsiteY45" fmla="*/ 738836 h 1192922"/>
              <a:gd name="connsiteX46" fmla="*/ 694987 w 1481201"/>
              <a:gd name="connsiteY46" fmla="*/ 504749 h 1192922"/>
              <a:gd name="connsiteX47" fmla="*/ 687672 w 1481201"/>
              <a:gd name="connsiteY47" fmla="*/ 468173 h 1192922"/>
              <a:gd name="connsiteX48" fmla="*/ 680357 w 1481201"/>
              <a:gd name="connsiteY48" fmla="*/ 416967 h 1192922"/>
              <a:gd name="connsiteX49" fmla="*/ 687672 w 1481201"/>
              <a:gd name="connsiteY49" fmla="*/ 270663 h 1192922"/>
              <a:gd name="connsiteX50" fmla="*/ 694987 w 1481201"/>
              <a:gd name="connsiteY50" fmla="*/ 248717 h 1192922"/>
              <a:gd name="connsiteX51" fmla="*/ 702303 w 1481201"/>
              <a:gd name="connsiteY51" fmla="*/ 146304 h 1192922"/>
              <a:gd name="connsiteX52" fmla="*/ 724248 w 1481201"/>
              <a:gd name="connsiteY52" fmla="*/ 95098 h 1192922"/>
              <a:gd name="connsiteX53" fmla="*/ 731563 w 1481201"/>
              <a:gd name="connsiteY53" fmla="*/ 65837 h 1192922"/>
              <a:gd name="connsiteX54" fmla="*/ 746194 w 1481201"/>
              <a:gd name="connsiteY54" fmla="*/ 21946 h 1192922"/>
              <a:gd name="connsiteX55" fmla="*/ 753509 w 1481201"/>
              <a:gd name="connsiteY55" fmla="*/ 0 h 1192922"/>
              <a:gd name="connsiteX56" fmla="*/ 790085 w 1481201"/>
              <a:gd name="connsiteY56" fmla="*/ 51207 h 1192922"/>
              <a:gd name="connsiteX57" fmla="*/ 812031 w 1481201"/>
              <a:gd name="connsiteY57" fmla="*/ 95098 h 1192922"/>
              <a:gd name="connsiteX58" fmla="*/ 826661 w 1481201"/>
              <a:gd name="connsiteY58" fmla="*/ 146304 h 1192922"/>
              <a:gd name="connsiteX59" fmla="*/ 841291 w 1481201"/>
              <a:gd name="connsiteY59" fmla="*/ 175565 h 1192922"/>
              <a:gd name="connsiteX60" fmla="*/ 863237 w 1481201"/>
              <a:gd name="connsiteY60" fmla="*/ 577901 h 1192922"/>
              <a:gd name="connsiteX61" fmla="*/ 870552 w 1481201"/>
              <a:gd name="connsiteY61" fmla="*/ 760781 h 1192922"/>
              <a:gd name="connsiteX62" fmla="*/ 877867 w 1481201"/>
              <a:gd name="connsiteY62" fmla="*/ 782727 h 1192922"/>
              <a:gd name="connsiteX63" fmla="*/ 892498 w 1481201"/>
              <a:gd name="connsiteY63" fmla="*/ 797357 h 1192922"/>
              <a:gd name="connsiteX64" fmla="*/ 921759 w 1481201"/>
              <a:gd name="connsiteY64" fmla="*/ 885140 h 1192922"/>
              <a:gd name="connsiteX65" fmla="*/ 936389 w 1481201"/>
              <a:gd name="connsiteY65" fmla="*/ 907085 h 1192922"/>
              <a:gd name="connsiteX66" fmla="*/ 965650 w 1481201"/>
              <a:gd name="connsiteY66" fmla="*/ 921716 h 1192922"/>
              <a:gd name="connsiteX67" fmla="*/ 1024171 w 1481201"/>
              <a:gd name="connsiteY67" fmla="*/ 914400 h 1192922"/>
              <a:gd name="connsiteX68" fmla="*/ 1104639 w 1481201"/>
              <a:gd name="connsiteY68" fmla="*/ 811988 h 1192922"/>
              <a:gd name="connsiteX69" fmla="*/ 1104639 w 1481201"/>
              <a:gd name="connsiteY69" fmla="*/ 724205 h 1192922"/>
              <a:gd name="connsiteX70" fmla="*/ 1111954 w 1481201"/>
              <a:gd name="connsiteY70" fmla="*/ 526695 h 1192922"/>
              <a:gd name="connsiteX71" fmla="*/ 1126584 w 1481201"/>
              <a:gd name="connsiteY71" fmla="*/ 490119 h 1192922"/>
              <a:gd name="connsiteX72" fmla="*/ 1148530 w 1481201"/>
              <a:gd name="connsiteY72" fmla="*/ 446228 h 1192922"/>
              <a:gd name="connsiteX73" fmla="*/ 1170475 w 1481201"/>
              <a:gd name="connsiteY73" fmla="*/ 438912 h 1192922"/>
              <a:gd name="connsiteX74" fmla="*/ 1243627 w 1481201"/>
              <a:gd name="connsiteY74" fmla="*/ 446228 h 1192922"/>
              <a:gd name="connsiteX75" fmla="*/ 1250943 w 1481201"/>
              <a:gd name="connsiteY75" fmla="*/ 468173 h 1192922"/>
              <a:gd name="connsiteX76" fmla="*/ 1243627 w 1481201"/>
              <a:gd name="connsiteY76" fmla="*/ 563271 h 1192922"/>
              <a:gd name="connsiteX77" fmla="*/ 1221682 w 1481201"/>
              <a:gd name="connsiteY77" fmla="*/ 629108 h 1192922"/>
              <a:gd name="connsiteX78" fmla="*/ 1214367 w 1481201"/>
              <a:gd name="connsiteY78" fmla="*/ 665684 h 1192922"/>
              <a:gd name="connsiteX79" fmla="*/ 1207051 w 1481201"/>
              <a:gd name="connsiteY79" fmla="*/ 694944 h 1192922"/>
              <a:gd name="connsiteX80" fmla="*/ 1185106 w 1481201"/>
              <a:gd name="connsiteY80" fmla="*/ 790042 h 1192922"/>
              <a:gd name="connsiteX81" fmla="*/ 1192421 w 1481201"/>
              <a:gd name="connsiteY81" fmla="*/ 863194 h 1192922"/>
              <a:gd name="connsiteX82" fmla="*/ 1214367 w 1481201"/>
              <a:gd name="connsiteY82" fmla="*/ 841248 h 1192922"/>
              <a:gd name="connsiteX83" fmla="*/ 1236312 w 1481201"/>
              <a:gd name="connsiteY83" fmla="*/ 811988 h 1192922"/>
              <a:gd name="connsiteX84" fmla="*/ 1250943 w 1481201"/>
              <a:gd name="connsiteY84" fmla="*/ 797357 h 1192922"/>
              <a:gd name="connsiteX85" fmla="*/ 1287519 w 1481201"/>
              <a:gd name="connsiteY85" fmla="*/ 746151 h 1192922"/>
              <a:gd name="connsiteX86" fmla="*/ 1316779 w 1481201"/>
              <a:gd name="connsiteY86" fmla="*/ 694944 h 1192922"/>
              <a:gd name="connsiteX87" fmla="*/ 1375301 w 1481201"/>
              <a:gd name="connsiteY87" fmla="*/ 621792 h 1192922"/>
              <a:gd name="connsiteX88" fmla="*/ 1389931 w 1481201"/>
              <a:gd name="connsiteY88" fmla="*/ 599847 h 1192922"/>
              <a:gd name="connsiteX89" fmla="*/ 1397247 w 1481201"/>
              <a:gd name="connsiteY89" fmla="*/ 577901 h 1192922"/>
              <a:gd name="connsiteX90" fmla="*/ 1419192 w 1481201"/>
              <a:gd name="connsiteY90" fmla="*/ 570586 h 1192922"/>
              <a:gd name="connsiteX91" fmla="*/ 1448453 w 1481201"/>
              <a:gd name="connsiteY91" fmla="*/ 607162 h 1192922"/>
              <a:gd name="connsiteX92" fmla="*/ 1455768 w 1481201"/>
              <a:gd name="connsiteY92" fmla="*/ 636423 h 1192922"/>
              <a:gd name="connsiteX93" fmla="*/ 1470399 w 1481201"/>
              <a:gd name="connsiteY93" fmla="*/ 665684 h 1192922"/>
              <a:gd name="connsiteX94" fmla="*/ 1455768 w 1481201"/>
              <a:gd name="connsiteY94" fmla="*/ 863194 h 1192922"/>
              <a:gd name="connsiteX95" fmla="*/ 1441138 w 1481201"/>
              <a:gd name="connsiteY95" fmla="*/ 899770 h 1192922"/>
              <a:gd name="connsiteX96" fmla="*/ 1426507 w 1481201"/>
              <a:gd name="connsiteY96" fmla="*/ 914400 h 1192922"/>
              <a:gd name="connsiteX97" fmla="*/ 1404562 w 1481201"/>
              <a:gd name="connsiteY97" fmla="*/ 972922 h 1192922"/>
              <a:gd name="connsiteX98" fmla="*/ 1389931 w 1481201"/>
              <a:gd name="connsiteY98" fmla="*/ 1002183 h 1192922"/>
              <a:gd name="connsiteX99" fmla="*/ 1367986 w 1481201"/>
              <a:gd name="connsiteY99" fmla="*/ 1060704 h 1192922"/>
              <a:gd name="connsiteX100" fmla="*/ 1331410 w 1481201"/>
              <a:gd name="connsiteY100" fmla="*/ 1126541 h 1192922"/>
              <a:gd name="connsiteX101" fmla="*/ 1294834 w 1481201"/>
              <a:gd name="connsiteY101" fmla="*/ 1133856 h 1192922"/>
              <a:gd name="connsiteX102" fmla="*/ 1221682 w 1481201"/>
              <a:gd name="connsiteY102" fmla="*/ 1119226 h 1192922"/>
              <a:gd name="connsiteX103" fmla="*/ 1199736 w 1481201"/>
              <a:gd name="connsiteY103" fmla="*/ 1111911 h 1192922"/>
              <a:gd name="connsiteX104" fmla="*/ 1133899 w 1481201"/>
              <a:gd name="connsiteY104" fmla="*/ 1075335 h 1192922"/>
              <a:gd name="connsiteX105" fmla="*/ 1090008 w 1481201"/>
              <a:gd name="connsiteY105" fmla="*/ 1060704 h 1192922"/>
              <a:gd name="connsiteX106" fmla="*/ 1031487 w 1481201"/>
              <a:gd name="connsiteY106" fmla="*/ 1046074 h 1192922"/>
              <a:gd name="connsiteX107" fmla="*/ 936389 w 1481201"/>
              <a:gd name="connsiteY107" fmla="*/ 1053389 h 1192922"/>
              <a:gd name="connsiteX108" fmla="*/ 907128 w 1481201"/>
              <a:gd name="connsiteY108" fmla="*/ 1068020 h 1192922"/>
              <a:gd name="connsiteX109" fmla="*/ 833976 w 1481201"/>
              <a:gd name="connsiteY109" fmla="*/ 1097280 h 1192922"/>
              <a:gd name="connsiteX110" fmla="*/ 804715 w 1481201"/>
              <a:gd name="connsiteY110" fmla="*/ 1104596 h 1192922"/>
              <a:gd name="connsiteX111" fmla="*/ 753509 w 1481201"/>
              <a:gd name="connsiteY111" fmla="*/ 1119226 h 1192922"/>
              <a:gd name="connsiteX112" fmla="*/ 716933 w 1481201"/>
              <a:gd name="connsiteY112" fmla="*/ 1126541 h 1192922"/>
              <a:gd name="connsiteX113" fmla="*/ 658411 w 1481201"/>
              <a:gd name="connsiteY113" fmla="*/ 1141172 h 1192922"/>
              <a:gd name="connsiteX114" fmla="*/ 541368 w 1481201"/>
              <a:gd name="connsiteY114" fmla="*/ 1148487 h 1192922"/>
              <a:gd name="connsiteX115" fmla="*/ 504792 w 1481201"/>
              <a:gd name="connsiteY115" fmla="*/ 1163117 h 1192922"/>
              <a:gd name="connsiteX116" fmla="*/ 475531 w 1481201"/>
              <a:gd name="connsiteY116" fmla="*/ 1177748 h 1192922"/>
              <a:gd name="connsiteX117" fmla="*/ 438955 w 1481201"/>
              <a:gd name="connsiteY117" fmla="*/ 1185063 h 1192922"/>
              <a:gd name="connsiteX118" fmla="*/ 409695 w 1481201"/>
              <a:gd name="connsiteY118" fmla="*/ 1192378 h 1192922"/>
              <a:gd name="connsiteX119" fmla="*/ 321912 w 1481201"/>
              <a:gd name="connsiteY119" fmla="*/ 1185063 h 1192922"/>
              <a:gd name="connsiteX120" fmla="*/ 278021 w 1481201"/>
              <a:gd name="connsiteY120" fmla="*/ 1155802 h 1192922"/>
              <a:gd name="connsiteX121" fmla="*/ 241445 w 1481201"/>
              <a:gd name="connsiteY121" fmla="*/ 1148487 h 1192922"/>
              <a:gd name="connsiteX122" fmla="*/ 212184 w 1481201"/>
              <a:gd name="connsiteY122" fmla="*/ 1104596 h 1192922"/>
              <a:gd name="connsiteX123" fmla="*/ 197554 w 1481201"/>
              <a:gd name="connsiteY123" fmla="*/ 1060704 h 1192922"/>
              <a:gd name="connsiteX124" fmla="*/ 190239 w 1481201"/>
              <a:gd name="connsiteY124" fmla="*/ 1038759 h 1192922"/>
              <a:gd name="connsiteX125" fmla="*/ 182923 w 1481201"/>
              <a:gd name="connsiteY125" fmla="*/ 1002183 h 1192922"/>
              <a:gd name="connsiteX126" fmla="*/ 175608 w 1481201"/>
              <a:gd name="connsiteY126" fmla="*/ 826618 h 1192922"/>
              <a:gd name="connsiteX127" fmla="*/ 153663 w 1481201"/>
              <a:gd name="connsiteY127" fmla="*/ 782727 h 1192922"/>
              <a:gd name="connsiteX128" fmla="*/ 124402 w 1481201"/>
              <a:gd name="connsiteY128" fmla="*/ 731520 h 1192922"/>
              <a:gd name="connsiteX129" fmla="*/ 117087 w 1481201"/>
              <a:gd name="connsiteY129" fmla="*/ 643738 h 119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481201" h="1192922">
                <a:moveTo>
                  <a:pt x="204869" y="877824"/>
                </a:moveTo>
                <a:cubicBezTo>
                  <a:pt x="177833" y="850790"/>
                  <a:pt x="165766" y="843350"/>
                  <a:pt x="153663" y="797357"/>
                </a:cubicBezTo>
                <a:cubicBezTo>
                  <a:pt x="133943" y="722420"/>
                  <a:pt x="168345" y="724257"/>
                  <a:pt x="117087" y="672999"/>
                </a:cubicBezTo>
                <a:cubicBezTo>
                  <a:pt x="68077" y="623989"/>
                  <a:pt x="90076" y="650770"/>
                  <a:pt x="51250" y="592532"/>
                </a:cubicBezTo>
                <a:lnTo>
                  <a:pt x="36619" y="570586"/>
                </a:lnTo>
                <a:lnTo>
                  <a:pt x="21989" y="548640"/>
                </a:lnTo>
                <a:cubicBezTo>
                  <a:pt x="5489" y="482638"/>
                  <a:pt x="13718" y="509194"/>
                  <a:pt x="43" y="468173"/>
                </a:cubicBezTo>
                <a:cubicBezTo>
                  <a:pt x="2482" y="453543"/>
                  <a:pt x="0" y="437160"/>
                  <a:pt x="7359" y="424282"/>
                </a:cubicBezTo>
                <a:cubicBezTo>
                  <a:pt x="16755" y="407840"/>
                  <a:pt x="72905" y="424234"/>
                  <a:pt x="73195" y="424282"/>
                </a:cubicBezTo>
                <a:cubicBezTo>
                  <a:pt x="115753" y="466837"/>
                  <a:pt x="56325" y="405500"/>
                  <a:pt x="102456" y="460858"/>
                </a:cubicBezTo>
                <a:cubicBezTo>
                  <a:pt x="109079" y="468806"/>
                  <a:pt x="117087" y="475489"/>
                  <a:pt x="124402" y="482804"/>
                </a:cubicBezTo>
                <a:cubicBezTo>
                  <a:pt x="126840" y="494996"/>
                  <a:pt x="127254" y="507775"/>
                  <a:pt x="131717" y="519380"/>
                </a:cubicBezTo>
                <a:cubicBezTo>
                  <a:pt x="137875" y="535391"/>
                  <a:pt x="159779" y="580061"/>
                  <a:pt x="175608" y="599847"/>
                </a:cubicBezTo>
                <a:cubicBezTo>
                  <a:pt x="179916" y="605233"/>
                  <a:pt x="185362" y="609600"/>
                  <a:pt x="190239" y="614477"/>
                </a:cubicBezTo>
                <a:cubicBezTo>
                  <a:pt x="204452" y="657118"/>
                  <a:pt x="188869" y="621272"/>
                  <a:pt x="234130" y="672999"/>
                </a:cubicBezTo>
                <a:cubicBezTo>
                  <a:pt x="239919" y="679615"/>
                  <a:pt x="242085" y="689223"/>
                  <a:pt x="248760" y="694944"/>
                </a:cubicBezTo>
                <a:cubicBezTo>
                  <a:pt x="259555" y="704197"/>
                  <a:pt x="274113" y="708161"/>
                  <a:pt x="285336" y="716890"/>
                </a:cubicBezTo>
                <a:cubicBezTo>
                  <a:pt x="296224" y="725359"/>
                  <a:pt x="314597" y="746151"/>
                  <a:pt x="314597" y="746151"/>
                </a:cubicBezTo>
                <a:cubicBezTo>
                  <a:pt x="317035" y="775412"/>
                  <a:pt x="316501" y="805074"/>
                  <a:pt x="321912" y="833933"/>
                </a:cubicBezTo>
                <a:cubicBezTo>
                  <a:pt x="323922" y="844651"/>
                  <a:pt x="330205" y="854320"/>
                  <a:pt x="336543" y="863194"/>
                </a:cubicBezTo>
                <a:cubicBezTo>
                  <a:pt x="349346" y="881118"/>
                  <a:pt x="362933" y="888103"/>
                  <a:pt x="380434" y="899770"/>
                </a:cubicBezTo>
                <a:cubicBezTo>
                  <a:pt x="392626" y="897332"/>
                  <a:pt x="407063" y="899915"/>
                  <a:pt x="417010" y="892455"/>
                </a:cubicBezTo>
                <a:cubicBezTo>
                  <a:pt x="452204" y="866060"/>
                  <a:pt x="438297" y="830890"/>
                  <a:pt x="424325" y="797357"/>
                </a:cubicBezTo>
                <a:cubicBezTo>
                  <a:pt x="419636" y="786103"/>
                  <a:pt x="408300" y="778754"/>
                  <a:pt x="402379" y="768096"/>
                </a:cubicBezTo>
                <a:cubicBezTo>
                  <a:pt x="365342" y="701429"/>
                  <a:pt x="415190" y="758961"/>
                  <a:pt x="358488" y="702260"/>
                </a:cubicBezTo>
                <a:cubicBezTo>
                  <a:pt x="356050" y="694945"/>
                  <a:pt x="353291" y="687728"/>
                  <a:pt x="351173" y="680314"/>
                </a:cubicBezTo>
                <a:cubicBezTo>
                  <a:pt x="344286" y="656209"/>
                  <a:pt x="341571" y="639618"/>
                  <a:pt x="336543" y="614477"/>
                </a:cubicBezTo>
                <a:cubicBezTo>
                  <a:pt x="338981" y="504749"/>
                  <a:pt x="339289" y="394953"/>
                  <a:pt x="343858" y="285293"/>
                </a:cubicBezTo>
                <a:cubicBezTo>
                  <a:pt x="344957" y="258918"/>
                  <a:pt x="352513" y="262901"/>
                  <a:pt x="373119" y="256032"/>
                </a:cubicBezTo>
                <a:cubicBezTo>
                  <a:pt x="408443" y="291359"/>
                  <a:pt x="363555" y="248381"/>
                  <a:pt x="409695" y="285293"/>
                </a:cubicBezTo>
                <a:cubicBezTo>
                  <a:pt x="415081" y="289601"/>
                  <a:pt x="419448" y="295047"/>
                  <a:pt x="424325" y="299924"/>
                </a:cubicBezTo>
                <a:cubicBezTo>
                  <a:pt x="436517" y="329185"/>
                  <a:pt x="446725" y="359353"/>
                  <a:pt x="460901" y="387706"/>
                </a:cubicBezTo>
                <a:cubicBezTo>
                  <a:pt x="465778" y="397460"/>
                  <a:pt x="470121" y="407499"/>
                  <a:pt x="475531" y="416967"/>
                </a:cubicBezTo>
                <a:cubicBezTo>
                  <a:pt x="479893" y="424600"/>
                  <a:pt x="486524" y="430908"/>
                  <a:pt x="490162" y="438912"/>
                </a:cubicBezTo>
                <a:cubicBezTo>
                  <a:pt x="498783" y="457878"/>
                  <a:pt x="505519" y="477669"/>
                  <a:pt x="512107" y="497434"/>
                </a:cubicBezTo>
                <a:cubicBezTo>
                  <a:pt x="515286" y="506972"/>
                  <a:pt x="516534" y="517065"/>
                  <a:pt x="519423" y="526695"/>
                </a:cubicBezTo>
                <a:cubicBezTo>
                  <a:pt x="534791" y="577921"/>
                  <a:pt x="531233" y="560628"/>
                  <a:pt x="548683" y="607162"/>
                </a:cubicBezTo>
                <a:cubicBezTo>
                  <a:pt x="551391" y="614382"/>
                  <a:pt x="552550" y="622211"/>
                  <a:pt x="555999" y="629108"/>
                </a:cubicBezTo>
                <a:cubicBezTo>
                  <a:pt x="559931" y="636971"/>
                  <a:pt x="565752" y="643738"/>
                  <a:pt x="570629" y="651053"/>
                </a:cubicBezTo>
                <a:cubicBezTo>
                  <a:pt x="592759" y="739578"/>
                  <a:pt x="555318" y="583806"/>
                  <a:pt x="585259" y="753466"/>
                </a:cubicBezTo>
                <a:cubicBezTo>
                  <a:pt x="588344" y="770948"/>
                  <a:pt x="595584" y="787450"/>
                  <a:pt x="599890" y="804672"/>
                </a:cubicBezTo>
                <a:cubicBezTo>
                  <a:pt x="602906" y="816734"/>
                  <a:pt x="601167" y="830379"/>
                  <a:pt x="607205" y="841248"/>
                </a:cubicBezTo>
                <a:cubicBezTo>
                  <a:pt x="613904" y="853306"/>
                  <a:pt x="636466" y="870509"/>
                  <a:pt x="636466" y="870509"/>
                </a:cubicBezTo>
                <a:cubicBezTo>
                  <a:pt x="685341" y="821634"/>
                  <a:pt x="634582" y="880508"/>
                  <a:pt x="665727" y="811988"/>
                </a:cubicBezTo>
                <a:cubicBezTo>
                  <a:pt x="673003" y="795980"/>
                  <a:pt x="694987" y="768096"/>
                  <a:pt x="694987" y="768096"/>
                </a:cubicBezTo>
                <a:cubicBezTo>
                  <a:pt x="697426" y="758343"/>
                  <a:pt x="702303" y="748890"/>
                  <a:pt x="702303" y="738836"/>
                </a:cubicBezTo>
                <a:cubicBezTo>
                  <a:pt x="702303" y="660769"/>
                  <a:pt x="699201" y="582702"/>
                  <a:pt x="694987" y="504749"/>
                </a:cubicBezTo>
                <a:cubicBezTo>
                  <a:pt x="694316" y="492334"/>
                  <a:pt x="689716" y="480437"/>
                  <a:pt x="687672" y="468173"/>
                </a:cubicBezTo>
                <a:cubicBezTo>
                  <a:pt x="684838" y="451166"/>
                  <a:pt x="682795" y="434036"/>
                  <a:pt x="680357" y="416967"/>
                </a:cubicBezTo>
                <a:cubicBezTo>
                  <a:pt x="682795" y="368199"/>
                  <a:pt x="683442" y="319308"/>
                  <a:pt x="687672" y="270663"/>
                </a:cubicBezTo>
                <a:cubicBezTo>
                  <a:pt x="688340" y="262981"/>
                  <a:pt x="694086" y="256375"/>
                  <a:pt x="694987" y="248717"/>
                </a:cubicBezTo>
                <a:cubicBezTo>
                  <a:pt x="698986" y="214727"/>
                  <a:pt x="698304" y="180294"/>
                  <a:pt x="702303" y="146304"/>
                </a:cubicBezTo>
                <a:cubicBezTo>
                  <a:pt x="704379" y="128659"/>
                  <a:pt x="718456" y="110544"/>
                  <a:pt x="724248" y="95098"/>
                </a:cubicBezTo>
                <a:cubicBezTo>
                  <a:pt x="727778" y="85684"/>
                  <a:pt x="728674" y="75467"/>
                  <a:pt x="731563" y="65837"/>
                </a:cubicBezTo>
                <a:cubicBezTo>
                  <a:pt x="735994" y="51066"/>
                  <a:pt x="741317" y="36576"/>
                  <a:pt x="746194" y="21946"/>
                </a:cubicBezTo>
                <a:lnTo>
                  <a:pt x="753509" y="0"/>
                </a:lnTo>
                <a:cubicBezTo>
                  <a:pt x="761664" y="10873"/>
                  <a:pt x="782441" y="37448"/>
                  <a:pt x="790085" y="51207"/>
                </a:cubicBezTo>
                <a:cubicBezTo>
                  <a:pt x="798029" y="65506"/>
                  <a:pt x="805388" y="80151"/>
                  <a:pt x="812031" y="95098"/>
                </a:cubicBezTo>
                <a:cubicBezTo>
                  <a:pt x="826175" y="126922"/>
                  <a:pt x="812717" y="109120"/>
                  <a:pt x="826661" y="146304"/>
                </a:cubicBezTo>
                <a:cubicBezTo>
                  <a:pt x="830490" y="156515"/>
                  <a:pt x="836414" y="165811"/>
                  <a:pt x="841291" y="175565"/>
                </a:cubicBezTo>
                <a:cubicBezTo>
                  <a:pt x="857010" y="529230"/>
                  <a:pt x="844993" y="395458"/>
                  <a:pt x="863237" y="577901"/>
                </a:cubicBezTo>
                <a:cubicBezTo>
                  <a:pt x="865675" y="638861"/>
                  <a:pt x="866205" y="699927"/>
                  <a:pt x="870552" y="760781"/>
                </a:cubicBezTo>
                <a:cubicBezTo>
                  <a:pt x="871101" y="768472"/>
                  <a:pt x="873900" y="776115"/>
                  <a:pt x="877867" y="782727"/>
                </a:cubicBezTo>
                <a:cubicBezTo>
                  <a:pt x="881415" y="788641"/>
                  <a:pt x="887621" y="792480"/>
                  <a:pt x="892498" y="797357"/>
                </a:cubicBezTo>
                <a:cubicBezTo>
                  <a:pt x="901173" y="827722"/>
                  <a:pt x="907608" y="856838"/>
                  <a:pt x="921759" y="885140"/>
                </a:cubicBezTo>
                <a:cubicBezTo>
                  <a:pt x="925691" y="893003"/>
                  <a:pt x="929635" y="901457"/>
                  <a:pt x="936389" y="907085"/>
                </a:cubicBezTo>
                <a:cubicBezTo>
                  <a:pt x="944766" y="914066"/>
                  <a:pt x="955896" y="916839"/>
                  <a:pt x="965650" y="921716"/>
                </a:cubicBezTo>
                <a:cubicBezTo>
                  <a:pt x="985157" y="919277"/>
                  <a:pt x="1008110" y="925737"/>
                  <a:pt x="1024171" y="914400"/>
                </a:cubicBezTo>
                <a:cubicBezTo>
                  <a:pt x="1049143" y="896773"/>
                  <a:pt x="1082563" y="845100"/>
                  <a:pt x="1104639" y="811988"/>
                </a:cubicBezTo>
                <a:cubicBezTo>
                  <a:pt x="1121878" y="725790"/>
                  <a:pt x="1104639" y="833088"/>
                  <a:pt x="1104639" y="724205"/>
                </a:cubicBezTo>
                <a:cubicBezTo>
                  <a:pt x="1104639" y="658323"/>
                  <a:pt x="1105805" y="592289"/>
                  <a:pt x="1111954" y="526695"/>
                </a:cubicBezTo>
                <a:cubicBezTo>
                  <a:pt x="1113180" y="513621"/>
                  <a:pt x="1121973" y="502414"/>
                  <a:pt x="1126584" y="490119"/>
                </a:cubicBezTo>
                <a:cubicBezTo>
                  <a:pt x="1132264" y="474972"/>
                  <a:pt x="1134655" y="457328"/>
                  <a:pt x="1148530" y="446228"/>
                </a:cubicBezTo>
                <a:cubicBezTo>
                  <a:pt x="1154551" y="441411"/>
                  <a:pt x="1163160" y="441351"/>
                  <a:pt x="1170475" y="438912"/>
                </a:cubicBezTo>
                <a:cubicBezTo>
                  <a:pt x="1194859" y="441351"/>
                  <a:pt x="1220597" y="437853"/>
                  <a:pt x="1243627" y="446228"/>
                </a:cubicBezTo>
                <a:cubicBezTo>
                  <a:pt x="1250874" y="448863"/>
                  <a:pt x="1250943" y="460462"/>
                  <a:pt x="1250943" y="468173"/>
                </a:cubicBezTo>
                <a:cubicBezTo>
                  <a:pt x="1250943" y="499966"/>
                  <a:pt x="1249314" y="531991"/>
                  <a:pt x="1243627" y="563271"/>
                </a:cubicBezTo>
                <a:cubicBezTo>
                  <a:pt x="1239489" y="586031"/>
                  <a:pt x="1226219" y="606425"/>
                  <a:pt x="1221682" y="629108"/>
                </a:cubicBezTo>
                <a:cubicBezTo>
                  <a:pt x="1219244" y="641300"/>
                  <a:pt x="1217064" y="653547"/>
                  <a:pt x="1214367" y="665684"/>
                </a:cubicBezTo>
                <a:cubicBezTo>
                  <a:pt x="1212186" y="675498"/>
                  <a:pt x="1209158" y="685114"/>
                  <a:pt x="1207051" y="694944"/>
                </a:cubicBezTo>
                <a:cubicBezTo>
                  <a:pt x="1187677" y="785352"/>
                  <a:pt x="1201286" y="741499"/>
                  <a:pt x="1185106" y="790042"/>
                </a:cubicBezTo>
                <a:cubicBezTo>
                  <a:pt x="1187544" y="814426"/>
                  <a:pt x="1180263" y="841917"/>
                  <a:pt x="1192421" y="863194"/>
                </a:cubicBezTo>
                <a:cubicBezTo>
                  <a:pt x="1197554" y="872176"/>
                  <a:pt x="1207634" y="849103"/>
                  <a:pt x="1214367" y="841248"/>
                </a:cubicBezTo>
                <a:cubicBezTo>
                  <a:pt x="1222301" y="831991"/>
                  <a:pt x="1228507" y="821354"/>
                  <a:pt x="1236312" y="811988"/>
                </a:cubicBezTo>
                <a:cubicBezTo>
                  <a:pt x="1240727" y="806689"/>
                  <a:pt x="1246934" y="802969"/>
                  <a:pt x="1250943" y="797357"/>
                </a:cubicBezTo>
                <a:cubicBezTo>
                  <a:pt x="1293430" y="737874"/>
                  <a:pt x="1254591" y="779077"/>
                  <a:pt x="1287519" y="746151"/>
                </a:cubicBezTo>
                <a:cubicBezTo>
                  <a:pt x="1310351" y="700485"/>
                  <a:pt x="1292657" y="732850"/>
                  <a:pt x="1316779" y="694944"/>
                </a:cubicBezTo>
                <a:cubicBezTo>
                  <a:pt x="1359316" y="628100"/>
                  <a:pt x="1333718" y="649515"/>
                  <a:pt x="1375301" y="621792"/>
                </a:cubicBezTo>
                <a:cubicBezTo>
                  <a:pt x="1380178" y="614477"/>
                  <a:pt x="1385999" y="607710"/>
                  <a:pt x="1389931" y="599847"/>
                </a:cubicBezTo>
                <a:cubicBezTo>
                  <a:pt x="1393380" y="592950"/>
                  <a:pt x="1391794" y="583354"/>
                  <a:pt x="1397247" y="577901"/>
                </a:cubicBezTo>
                <a:cubicBezTo>
                  <a:pt x="1402699" y="572449"/>
                  <a:pt x="1411877" y="573024"/>
                  <a:pt x="1419192" y="570586"/>
                </a:cubicBezTo>
                <a:cubicBezTo>
                  <a:pt x="1430992" y="582385"/>
                  <a:pt x="1441531" y="591010"/>
                  <a:pt x="1448453" y="607162"/>
                </a:cubicBezTo>
                <a:cubicBezTo>
                  <a:pt x="1452413" y="616403"/>
                  <a:pt x="1452238" y="627009"/>
                  <a:pt x="1455768" y="636423"/>
                </a:cubicBezTo>
                <a:cubicBezTo>
                  <a:pt x="1459597" y="646634"/>
                  <a:pt x="1465522" y="655930"/>
                  <a:pt x="1470399" y="665684"/>
                </a:cubicBezTo>
                <a:cubicBezTo>
                  <a:pt x="1465829" y="775347"/>
                  <a:pt x="1481201" y="795371"/>
                  <a:pt x="1455768" y="863194"/>
                </a:cubicBezTo>
                <a:cubicBezTo>
                  <a:pt x="1451157" y="875489"/>
                  <a:pt x="1447653" y="888369"/>
                  <a:pt x="1441138" y="899770"/>
                </a:cubicBezTo>
                <a:cubicBezTo>
                  <a:pt x="1437716" y="905758"/>
                  <a:pt x="1431384" y="909523"/>
                  <a:pt x="1426507" y="914400"/>
                </a:cubicBezTo>
                <a:cubicBezTo>
                  <a:pt x="1419192" y="933907"/>
                  <a:pt x="1412575" y="953691"/>
                  <a:pt x="1404562" y="972922"/>
                </a:cubicBezTo>
                <a:cubicBezTo>
                  <a:pt x="1400368" y="982988"/>
                  <a:pt x="1393380" y="991838"/>
                  <a:pt x="1389931" y="1002183"/>
                </a:cubicBezTo>
                <a:cubicBezTo>
                  <a:pt x="1368838" y="1065460"/>
                  <a:pt x="1398036" y="1015629"/>
                  <a:pt x="1367986" y="1060704"/>
                </a:cubicBezTo>
                <a:cubicBezTo>
                  <a:pt x="1359878" y="1085026"/>
                  <a:pt x="1357690" y="1113401"/>
                  <a:pt x="1331410" y="1126541"/>
                </a:cubicBezTo>
                <a:cubicBezTo>
                  <a:pt x="1320289" y="1132101"/>
                  <a:pt x="1307026" y="1131418"/>
                  <a:pt x="1294834" y="1133856"/>
                </a:cubicBezTo>
                <a:cubicBezTo>
                  <a:pt x="1270450" y="1128979"/>
                  <a:pt x="1245912" y="1124817"/>
                  <a:pt x="1221682" y="1119226"/>
                </a:cubicBezTo>
                <a:cubicBezTo>
                  <a:pt x="1214168" y="1117492"/>
                  <a:pt x="1206633" y="1115359"/>
                  <a:pt x="1199736" y="1111911"/>
                </a:cubicBezTo>
                <a:cubicBezTo>
                  <a:pt x="1162600" y="1093343"/>
                  <a:pt x="1169135" y="1089430"/>
                  <a:pt x="1133899" y="1075335"/>
                </a:cubicBezTo>
                <a:cubicBezTo>
                  <a:pt x="1119580" y="1069607"/>
                  <a:pt x="1104886" y="1064762"/>
                  <a:pt x="1090008" y="1060704"/>
                </a:cubicBezTo>
                <a:cubicBezTo>
                  <a:pt x="992894" y="1034218"/>
                  <a:pt x="1098082" y="1068272"/>
                  <a:pt x="1031487" y="1046074"/>
                </a:cubicBezTo>
                <a:cubicBezTo>
                  <a:pt x="999788" y="1048512"/>
                  <a:pt x="967698" y="1047864"/>
                  <a:pt x="936389" y="1053389"/>
                </a:cubicBezTo>
                <a:cubicBezTo>
                  <a:pt x="925650" y="1055284"/>
                  <a:pt x="917151" y="1063724"/>
                  <a:pt x="907128" y="1068020"/>
                </a:cubicBezTo>
                <a:cubicBezTo>
                  <a:pt x="882989" y="1078365"/>
                  <a:pt x="859454" y="1090910"/>
                  <a:pt x="833976" y="1097280"/>
                </a:cubicBezTo>
                <a:cubicBezTo>
                  <a:pt x="824222" y="1099719"/>
                  <a:pt x="814415" y="1101951"/>
                  <a:pt x="804715" y="1104596"/>
                </a:cubicBezTo>
                <a:cubicBezTo>
                  <a:pt x="787589" y="1109267"/>
                  <a:pt x="770731" y="1114921"/>
                  <a:pt x="753509" y="1119226"/>
                </a:cubicBezTo>
                <a:cubicBezTo>
                  <a:pt x="741447" y="1122241"/>
                  <a:pt x="729048" y="1123745"/>
                  <a:pt x="716933" y="1126541"/>
                </a:cubicBezTo>
                <a:cubicBezTo>
                  <a:pt x="697340" y="1131062"/>
                  <a:pt x="678363" y="1138678"/>
                  <a:pt x="658411" y="1141172"/>
                </a:cubicBezTo>
                <a:cubicBezTo>
                  <a:pt x="619622" y="1146021"/>
                  <a:pt x="580382" y="1146049"/>
                  <a:pt x="541368" y="1148487"/>
                </a:cubicBezTo>
                <a:cubicBezTo>
                  <a:pt x="529176" y="1153364"/>
                  <a:pt x="516791" y="1157784"/>
                  <a:pt x="504792" y="1163117"/>
                </a:cubicBezTo>
                <a:cubicBezTo>
                  <a:pt x="494827" y="1167546"/>
                  <a:pt x="485876" y="1174299"/>
                  <a:pt x="475531" y="1177748"/>
                </a:cubicBezTo>
                <a:cubicBezTo>
                  <a:pt x="463736" y="1181680"/>
                  <a:pt x="451092" y="1182366"/>
                  <a:pt x="438955" y="1185063"/>
                </a:cubicBezTo>
                <a:cubicBezTo>
                  <a:pt x="429141" y="1187244"/>
                  <a:pt x="419448" y="1189940"/>
                  <a:pt x="409695" y="1192378"/>
                </a:cubicBezTo>
                <a:cubicBezTo>
                  <a:pt x="380434" y="1189940"/>
                  <a:pt x="350203" y="1192922"/>
                  <a:pt x="321912" y="1185063"/>
                </a:cubicBezTo>
                <a:cubicBezTo>
                  <a:pt x="304970" y="1180357"/>
                  <a:pt x="295263" y="1159250"/>
                  <a:pt x="278021" y="1155802"/>
                </a:cubicBezTo>
                <a:lnTo>
                  <a:pt x="241445" y="1148487"/>
                </a:lnTo>
                <a:cubicBezTo>
                  <a:pt x="231691" y="1133857"/>
                  <a:pt x="217744" y="1121277"/>
                  <a:pt x="212184" y="1104596"/>
                </a:cubicBezTo>
                <a:lnTo>
                  <a:pt x="197554" y="1060704"/>
                </a:lnTo>
                <a:cubicBezTo>
                  <a:pt x="195116" y="1053389"/>
                  <a:pt x="191751" y="1046320"/>
                  <a:pt x="190239" y="1038759"/>
                </a:cubicBezTo>
                <a:lnTo>
                  <a:pt x="182923" y="1002183"/>
                </a:lnTo>
                <a:cubicBezTo>
                  <a:pt x="180485" y="943661"/>
                  <a:pt x="179935" y="885030"/>
                  <a:pt x="175608" y="826618"/>
                </a:cubicBezTo>
                <a:cubicBezTo>
                  <a:pt x="174181" y="807355"/>
                  <a:pt x="162687" y="798520"/>
                  <a:pt x="153663" y="782727"/>
                </a:cubicBezTo>
                <a:cubicBezTo>
                  <a:pt x="116533" y="717751"/>
                  <a:pt x="160050" y="784994"/>
                  <a:pt x="124402" y="731520"/>
                </a:cubicBezTo>
                <a:cubicBezTo>
                  <a:pt x="112356" y="683335"/>
                  <a:pt x="117087" y="712314"/>
                  <a:pt x="117087" y="643738"/>
                </a:cubicBezTo>
              </a:path>
            </a:pathLst>
          </a:cu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7183438" y="2944813"/>
            <a:ext cx="195262" cy="354012"/>
          </a:xfrm>
          <a:custGeom>
            <a:avLst/>
            <a:gdLst>
              <a:gd name="connsiteX0" fmla="*/ 183548 w 195740"/>
              <a:gd name="connsiteY0" fmla="*/ 46329 h 353567"/>
              <a:gd name="connsiteX1" fmla="*/ 110396 w 195740"/>
              <a:gd name="connsiteY1" fmla="*/ 2438 h 353567"/>
              <a:gd name="connsiteX2" fmla="*/ 88451 w 195740"/>
              <a:gd name="connsiteY2" fmla="*/ 9753 h 353567"/>
              <a:gd name="connsiteX3" fmla="*/ 73820 w 195740"/>
              <a:gd name="connsiteY3" fmla="*/ 31698 h 353567"/>
              <a:gd name="connsiteX4" fmla="*/ 66505 w 195740"/>
              <a:gd name="connsiteY4" fmla="*/ 60959 h 353567"/>
              <a:gd name="connsiteX5" fmla="*/ 44560 w 195740"/>
              <a:gd name="connsiteY5" fmla="*/ 75590 h 353567"/>
              <a:gd name="connsiteX6" fmla="*/ 37244 w 195740"/>
              <a:gd name="connsiteY6" fmla="*/ 316991 h 353567"/>
              <a:gd name="connsiteX7" fmla="*/ 51875 w 195740"/>
              <a:gd name="connsiteY7" fmla="*/ 338937 h 353567"/>
              <a:gd name="connsiteX8" fmla="*/ 95766 w 195740"/>
              <a:gd name="connsiteY8" fmla="*/ 353567 h 353567"/>
              <a:gd name="connsiteX9" fmla="*/ 154288 w 195740"/>
              <a:gd name="connsiteY9" fmla="*/ 324306 h 353567"/>
              <a:gd name="connsiteX10" fmla="*/ 183548 w 195740"/>
              <a:gd name="connsiteY10" fmla="*/ 280415 h 353567"/>
              <a:gd name="connsiteX11" fmla="*/ 183548 w 195740"/>
              <a:gd name="connsiteY11" fmla="*/ 46329 h 35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740" h="353567">
                <a:moveTo>
                  <a:pt x="183548" y="46329"/>
                </a:moveTo>
                <a:cubicBezTo>
                  <a:pt x="171356" y="0"/>
                  <a:pt x="125688" y="7025"/>
                  <a:pt x="110396" y="2438"/>
                </a:cubicBezTo>
                <a:cubicBezTo>
                  <a:pt x="103010" y="222"/>
                  <a:pt x="95766" y="7315"/>
                  <a:pt x="88451" y="9753"/>
                </a:cubicBezTo>
                <a:cubicBezTo>
                  <a:pt x="83574" y="17068"/>
                  <a:pt x="77283" y="23617"/>
                  <a:pt x="73820" y="31698"/>
                </a:cubicBezTo>
                <a:cubicBezTo>
                  <a:pt x="69860" y="40939"/>
                  <a:pt x="72082" y="52594"/>
                  <a:pt x="66505" y="60959"/>
                </a:cubicBezTo>
                <a:cubicBezTo>
                  <a:pt x="61628" y="68274"/>
                  <a:pt x="51875" y="70713"/>
                  <a:pt x="44560" y="75590"/>
                </a:cubicBezTo>
                <a:cubicBezTo>
                  <a:pt x="0" y="164704"/>
                  <a:pt x="18421" y="116215"/>
                  <a:pt x="37244" y="316991"/>
                </a:cubicBezTo>
                <a:cubicBezTo>
                  <a:pt x="38065" y="325745"/>
                  <a:pt x="44419" y="334277"/>
                  <a:pt x="51875" y="338937"/>
                </a:cubicBezTo>
                <a:cubicBezTo>
                  <a:pt x="64953" y="347110"/>
                  <a:pt x="95766" y="353567"/>
                  <a:pt x="95766" y="353567"/>
                </a:cubicBezTo>
                <a:cubicBezTo>
                  <a:pt x="132765" y="346167"/>
                  <a:pt x="131639" y="353426"/>
                  <a:pt x="154288" y="324306"/>
                </a:cubicBezTo>
                <a:cubicBezTo>
                  <a:pt x="165083" y="310426"/>
                  <a:pt x="183548" y="280415"/>
                  <a:pt x="183548" y="280415"/>
                </a:cubicBezTo>
                <a:cubicBezTo>
                  <a:pt x="191676" y="85360"/>
                  <a:pt x="195740" y="92658"/>
                  <a:pt x="183548" y="46329"/>
                </a:cubicBezTo>
                <a:close/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2919413" y="3248025"/>
            <a:ext cx="903287" cy="533400"/>
          </a:xfrm>
          <a:custGeom>
            <a:avLst/>
            <a:gdLst>
              <a:gd name="connsiteX0" fmla="*/ 256032 w 903876"/>
              <a:gd name="connsiteY0" fmla="*/ 36576 h 534009"/>
              <a:gd name="connsiteX1" fmla="*/ 234086 w 903876"/>
              <a:gd name="connsiteY1" fmla="*/ 43891 h 534009"/>
              <a:gd name="connsiteX2" fmla="*/ 197510 w 903876"/>
              <a:gd name="connsiteY2" fmla="*/ 65837 h 534009"/>
              <a:gd name="connsiteX3" fmla="*/ 160934 w 903876"/>
              <a:gd name="connsiteY3" fmla="*/ 58521 h 534009"/>
              <a:gd name="connsiteX4" fmla="*/ 131673 w 903876"/>
              <a:gd name="connsiteY4" fmla="*/ 51206 h 534009"/>
              <a:gd name="connsiteX5" fmla="*/ 87782 w 903876"/>
              <a:gd name="connsiteY5" fmla="*/ 36576 h 534009"/>
              <a:gd name="connsiteX6" fmla="*/ 36576 w 903876"/>
              <a:gd name="connsiteY6" fmla="*/ 43891 h 534009"/>
              <a:gd name="connsiteX7" fmla="*/ 14630 w 903876"/>
              <a:gd name="connsiteY7" fmla="*/ 51206 h 534009"/>
              <a:gd name="connsiteX8" fmla="*/ 0 w 903876"/>
              <a:gd name="connsiteY8" fmla="*/ 95097 h 534009"/>
              <a:gd name="connsiteX9" fmla="*/ 7315 w 903876"/>
              <a:gd name="connsiteY9" fmla="*/ 226771 h 534009"/>
              <a:gd name="connsiteX10" fmla="*/ 29261 w 903876"/>
              <a:gd name="connsiteY10" fmla="*/ 277977 h 534009"/>
              <a:gd name="connsiteX11" fmla="*/ 36576 w 903876"/>
              <a:gd name="connsiteY11" fmla="*/ 299923 h 534009"/>
              <a:gd name="connsiteX12" fmla="*/ 51206 w 903876"/>
              <a:gd name="connsiteY12" fmla="*/ 329184 h 534009"/>
              <a:gd name="connsiteX13" fmla="*/ 58521 w 903876"/>
              <a:gd name="connsiteY13" fmla="*/ 351129 h 534009"/>
              <a:gd name="connsiteX14" fmla="*/ 73152 w 903876"/>
              <a:gd name="connsiteY14" fmla="*/ 365760 h 534009"/>
              <a:gd name="connsiteX15" fmla="*/ 87782 w 903876"/>
              <a:gd name="connsiteY15" fmla="*/ 387705 h 534009"/>
              <a:gd name="connsiteX16" fmla="*/ 124358 w 903876"/>
              <a:gd name="connsiteY16" fmla="*/ 424281 h 534009"/>
              <a:gd name="connsiteX17" fmla="*/ 153619 w 903876"/>
              <a:gd name="connsiteY17" fmla="*/ 468173 h 534009"/>
              <a:gd name="connsiteX18" fmla="*/ 160934 w 903876"/>
              <a:gd name="connsiteY18" fmla="*/ 490118 h 534009"/>
              <a:gd name="connsiteX19" fmla="*/ 204825 w 903876"/>
              <a:gd name="connsiteY19" fmla="*/ 497433 h 534009"/>
              <a:gd name="connsiteX20" fmla="*/ 226771 w 903876"/>
              <a:gd name="connsiteY20" fmla="*/ 504749 h 534009"/>
              <a:gd name="connsiteX21" fmla="*/ 248717 w 903876"/>
              <a:gd name="connsiteY21" fmla="*/ 519379 h 534009"/>
              <a:gd name="connsiteX22" fmla="*/ 292608 w 903876"/>
              <a:gd name="connsiteY22" fmla="*/ 534009 h 534009"/>
              <a:gd name="connsiteX23" fmla="*/ 314553 w 903876"/>
              <a:gd name="connsiteY23" fmla="*/ 526694 h 534009"/>
              <a:gd name="connsiteX24" fmla="*/ 336499 w 903876"/>
              <a:gd name="connsiteY24" fmla="*/ 416966 h 534009"/>
              <a:gd name="connsiteX25" fmla="*/ 358445 w 903876"/>
              <a:gd name="connsiteY25" fmla="*/ 402336 h 534009"/>
              <a:gd name="connsiteX26" fmla="*/ 373075 w 903876"/>
              <a:gd name="connsiteY26" fmla="*/ 387705 h 534009"/>
              <a:gd name="connsiteX27" fmla="*/ 453542 w 903876"/>
              <a:gd name="connsiteY27" fmla="*/ 424281 h 534009"/>
              <a:gd name="connsiteX28" fmla="*/ 468173 w 903876"/>
              <a:gd name="connsiteY28" fmla="*/ 446227 h 534009"/>
              <a:gd name="connsiteX29" fmla="*/ 490118 w 903876"/>
              <a:gd name="connsiteY29" fmla="*/ 460857 h 534009"/>
              <a:gd name="connsiteX30" fmla="*/ 534009 w 903876"/>
              <a:gd name="connsiteY30" fmla="*/ 504749 h 534009"/>
              <a:gd name="connsiteX31" fmla="*/ 548640 w 903876"/>
              <a:gd name="connsiteY31" fmla="*/ 519379 h 534009"/>
              <a:gd name="connsiteX32" fmla="*/ 599846 w 903876"/>
              <a:gd name="connsiteY32" fmla="*/ 534009 h 534009"/>
              <a:gd name="connsiteX33" fmla="*/ 724205 w 903876"/>
              <a:gd name="connsiteY33" fmla="*/ 519379 h 534009"/>
              <a:gd name="connsiteX34" fmla="*/ 753465 w 903876"/>
              <a:gd name="connsiteY34" fmla="*/ 512064 h 534009"/>
              <a:gd name="connsiteX35" fmla="*/ 833933 w 903876"/>
              <a:gd name="connsiteY35" fmla="*/ 453542 h 534009"/>
              <a:gd name="connsiteX36" fmla="*/ 855878 w 903876"/>
              <a:gd name="connsiteY36" fmla="*/ 438912 h 534009"/>
              <a:gd name="connsiteX37" fmla="*/ 885139 w 903876"/>
              <a:gd name="connsiteY37" fmla="*/ 402336 h 534009"/>
              <a:gd name="connsiteX38" fmla="*/ 892454 w 903876"/>
              <a:gd name="connsiteY38" fmla="*/ 365760 h 534009"/>
              <a:gd name="connsiteX39" fmla="*/ 899769 w 903876"/>
              <a:gd name="connsiteY39" fmla="*/ 343814 h 534009"/>
              <a:gd name="connsiteX40" fmla="*/ 877824 w 903876"/>
              <a:gd name="connsiteY40" fmla="*/ 219456 h 534009"/>
              <a:gd name="connsiteX41" fmla="*/ 863193 w 903876"/>
              <a:gd name="connsiteY41" fmla="*/ 175565 h 534009"/>
              <a:gd name="connsiteX42" fmla="*/ 833933 w 903876"/>
              <a:gd name="connsiteY42" fmla="*/ 138989 h 534009"/>
              <a:gd name="connsiteX43" fmla="*/ 797357 w 903876"/>
              <a:gd name="connsiteY43" fmla="*/ 87782 h 534009"/>
              <a:gd name="connsiteX44" fmla="*/ 790041 w 903876"/>
              <a:gd name="connsiteY44" fmla="*/ 65837 h 534009"/>
              <a:gd name="connsiteX45" fmla="*/ 753465 w 903876"/>
              <a:gd name="connsiteY45" fmla="*/ 36576 h 534009"/>
              <a:gd name="connsiteX46" fmla="*/ 738835 w 903876"/>
              <a:gd name="connsiteY46" fmla="*/ 21945 h 534009"/>
              <a:gd name="connsiteX47" fmla="*/ 694944 w 903876"/>
              <a:gd name="connsiteY47" fmla="*/ 7315 h 534009"/>
              <a:gd name="connsiteX48" fmla="*/ 672998 w 903876"/>
              <a:gd name="connsiteY48" fmla="*/ 0 h 534009"/>
              <a:gd name="connsiteX49" fmla="*/ 621792 w 903876"/>
              <a:gd name="connsiteY49" fmla="*/ 14630 h 534009"/>
              <a:gd name="connsiteX50" fmla="*/ 592531 w 903876"/>
              <a:gd name="connsiteY50" fmla="*/ 51206 h 534009"/>
              <a:gd name="connsiteX51" fmla="*/ 570585 w 903876"/>
              <a:gd name="connsiteY51" fmla="*/ 73152 h 534009"/>
              <a:gd name="connsiteX52" fmla="*/ 541325 w 903876"/>
              <a:gd name="connsiteY52" fmla="*/ 117043 h 534009"/>
              <a:gd name="connsiteX53" fmla="*/ 526694 w 903876"/>
              <a:gd name="connsiteY53" fmla="*/ 138989 h 534009"/>
              <a:gd name="connsiteX54" fmla="*/ 497433 w 903876"/>
              <a:gd name="connsiteY54" fmla="*/ 175565 h 534009"/>
              <a:gd name="connsiteX55" fmla="*/ 475488 w 903876"/>
              <a:gd name="connsiteY55" fmla="*/ 182880 h 534009"/>
              <a:gd name="connsiteX56" fmla="*/ 358445 w 903876"/>
              <a:gd name="connsiteY56" fmla="*/ 146304 h 534009"/>
              <a:gd name="connsiteX57" fmla="*/ 336499 w 903876"/>
              <a:gd name="connsiteY57" fmla="*/ 131673 h 534009"/>
              <a:gd name="connsiteX58" fmla="*/ 299923 w 903876"/>
              <a:gd name="connsiteY58" fmla="*/ 95097 h 534009"/>
              <a:gd name="connsiteX59" fmla="*/ 263347 w 903876"/>
              <a:gd name="connsiteY59" fmla="*/ 21945 h 534009"/>
              <a:gd name="connsiteX60" fmla="*/ 241401 w 903876"/>
              <a:gd name="connsiteY60" fmla="*/ 14630 h 534009"/>
              <a:gd name="connsiteX61" fmla="*/ 131673 w 903876"/>
              <a:gd name="connsiteY61" fmla="*/ 21945 h 534009"/>
              <a:gd name="connsiteX62" fmla="*/ 109728 w 903876"/>
              <a:gd name="connsiteY62" fmla="*/ 36576 h 534009"/>
              <a:gd name="connsiteX63" fmla="*/ 73152 w 903876"/>
              <a:gd name="connsiteY63" fmla="*/ 43891 h 53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03876" h="534009">
                <a:moveTo>
                  <a:pt x="256032" y="36576"/>
                </a:moveTo>
                <a:cubicBezTo>
                  <a:pt x="248717" y="39014"/>
                  <a:pt x="240983" y="40443"/>
                  <a:pt x="234086" y="43891"/>
                </a:cubicBezTo>
                <a:cubicBezTo>
                  <a:pt x="221369" y="50250"/>
                  <a:pt x="211452" y="63049"/>
                  <a:pt x="197510" y="65837"/>
                </a:cubicBezTo>
                <a:cubicBezTo>
                  <a:pt x="185318" y="68275"/>
                  <a:pt x="173071" y="61218"/>
                  <a:pt x="160934" y="58521"/>
                </a:cubicBezTo>
                <a:cubicBezTo>
                  <a:pt x="151120" y="56340"/>
                  <a:pt x="141303" y="54095"/>
                  <a:pt x="131673" y="51206"/>
                </a:cubicBezTo>
                <a:cubicBezTo>
                  <a:pt x="116902" y="46775"/>
                  <a:pt x="87782" y="36576"/>
                  <a:pt x="87782" y="36576"/>
                </a:cubicBezTo>
                <a:cubicBezTo>
                  <a:pt x="70713" y="39014"/>
                  <a:pt x="53483" y="40510"/>
                  <a:pt x="36576" y="43891"/>
                </a:cubicBezTo>
                <a:cubicBezTo>
                  <a:pt x="29015" y="45403"/>
                  <a:pt x="19112" y="44931"/>
                  <a:pt x="14630" y="51206"/>
                </a:cubicBezTo>
                <a:cubicBezTo>
                  <a:pt x="5666" y="63755"/>
                  <a:pt x="0" y="95097"/>
                  <a:pt x="0" y="95097"/>
                </a:cubicBezTo>
                <a:cubicBezTo>
                  <a:pt x="2438" y="138988"/>
                  <a:pt x="3147" y="183010"/>
                  <a:pt x="7315" y="226771"/>
                </a:cubicBezTo>
                <a:cubicBezTo>
                  <a:pt x="8716" y="241479"/>
                  <a:pt x="24422" y="266685"/>
                  <a:pt x="29261" y="277977"/>
                </a:cubicBezTo>
                <a:cubicBezTo>
                  <a:pt x="32299" y="285065"/>
                  <a:pt x="33539" y="292835"/>
                  <a:pt x="36576" y="299923"/>
                </a:cubicBezTo>
                <a:cubicBezTo>
                  <a:pt x="40871" y="309946"/>
                  <a:pt x="46910" y="319161"/>
                  <a:pt x="51206" y="329184"/>
                </a:cubicBezTo>
                <a:cubicBezTo>
                  <a:pt x="54243" y="336271"/>
                  <a:pt x="54554" y="344517"/>
                  <a:pt x="58521" y="351129"/>
                </a:cubicBezTo>
                <a:cubicBezTo>
                  <a:pt x="62070" y="357043"/>
                  <a:pt x="68843" y="360374"/>
                  <a:pt x="73152" y="365760"/>
                </a:cubicBezTo>
                <a:cubicBezTo>
                  <a:pt x="78644" y="372625"/>
                  <a:pt x="81993" y="381089"/>
                  <a:pt x="87782" y="387705"/>
                </a:cubicBezTo>
                <a:cubicBezTo>
                  <a:pt x="99136" y="400681"/>
                  <a:pt x="114794" y="409935"/>
                  <a:pt x="124358" y="424281"/>
                </a:cubicBezTo>
                <a:cubicBezTo>
                  <a:pt x="134112" y="438912"/>
                  <a:pt x="148059" y="451492"/>
                  <a:pt x="153619" y="468173"/>
                </a:cubicBezTo>
                <a:cubicBezTo>
                  <a:pt x="156057" y="475488"/>
                  <a:pt x="154239" y="486292"/>
                  <a:pt x="160934" y="490118"/>
                </a:cubicBezTo>
                <a:cubicBezTo>
                  <a:pt x="173812" y="497477"/>
                  <a:pt x="190195" y="494995"/>
                  <a:pt x="204825" y="497433"/>
                </a:cubicBezTo>
                <a:cubicBezTo>
                  <a:pt x="212140" y="499872"/>
                  <a:pt x="219874" y="501300"/>
                  <a:pt x="226771" y="504749"/>
                </a:cubicBezTo>
                <a:cubicBezTo>
                  <a:pt x="234635" y="508681"/>
                  <a:pt x="240683" y="515808"/>
                  <a:pt x="248717" y="519379"/>
                </a:cubicBezTo>
                <a:cubicBezTo>
                  <a:pt x="262810" y="525642"/>
                  <a:pt x="292608" y="534009"/>
                  <a:pt x="292608" y="534009"/>
                </a:cubicBezTo>
                <a:cubicBezTo>
                  <a:pt x="299923" y="531571"/>
                  <a:pt x="311421" y="533740"/>
                  <a:pt x="314553" y="526694"/>
                </a:cubicBezTo>
                <a:cubicBezTo>
                  <a:pt x="361871" y="420231"/>
                  <a:pt x="282335" y="514461"/>
                  <a:pt x="336499" y="416966"/>
                </a:cubicBezTo>
                <a:cubicBezTo>
                  <a:pt x="340769" y="409281"/>
                  <a:pt x="351580" y="407828"/>
                  <a:pt x="358445" y="402336"/>
                </a:cubicBezTo>
                <a:cubicBezTo>
                  <a:pt x="363831" y="398028"/>
                  <a:pt x="368198" y="392582"/>
                  <a:pt x="373075" y="387705"/>
                </a:cubicBezTo>
                <a:cubicBezTo>
                  <a:pt x="390184" y="394121"/>
                  <a:pt x="435212" y="405951"/>
                  <a:pt x="453542" y="424281"/>
                </a:cubicBezTo>
                <a:cubicBezTo>
                  <a:pt x="459759" y="430498"/>
                  <a:pt x="461956" y="440010"/>
                  <a:pt x="468173" y="446227"/>
                </a:cubicBezTo>
                <a:cubicBezTo>
                  <a:pt x="474390" y="452444"/>
                  <a:pt x="483547" y="455016"/>
                  <a:pt x="490118" y="460857"/>
                </a:cubicBezTo>
                <a:cubicBezTo>
                  <a:pt x="505582" y="474603"/>
                  <a:pt x="519378" y="490118"/>
                  <a:pt x="534009" y="504749"/>
                </a:cubicBezTo>
                <a:cubicBezTo>
                  <a:pt x="538886" y="509626"/>
                  <a:pt x="542097" y="517198"/>
                  <a:pt x="548640" y="519379"/>
                </a:cubicBezTo>
                <a:cubicBezTo>
                  <a:pt x="580123" y="529873"/>
                  <a:pt x="563105" y="524824"/>
                  <a:pt x="599846" y="534009"/>
                </a:cubicBezTo>
                <a:cubicBezTo>
                  <a:pt x="641299" y="529132"/>
                  <a:pt x="682886" y="525282"/>
                  <a:pt x="724205" y="519379"/>
                </a:cubicBezTo>
                <a:cubicBezTo>
                  <a:pt x="734157" y="517957"/>
                  <a:pt x="744473" y="516560"/>
                  <a:pt x="753465" y="512064"/>
                </a:cubicBezTo>
                <a:cubicBezTo>
                  <a:pt x="783760" y="496917"/>
                  <a:pt x="807236" y="473565"/>
                  <a:pt x="833933" y="453542"/>
                </a:cubicBezTo>
                <a:cubicBezTo>
                  <a:pt x="840966" y="448267"/>
                  <a:pt x="849661" y="445129"/>
                  <a:pt x="855878" y="438912"/>
                </a:cubicBezTo>
                <a:cubicBezTo>
                  <a:pt x="866918" y="427872"/>
                  <a:pt x="875385" y="414528"/>
                  <a:pt x="885139" y="402336"/>
                </a:cubicBezTo>
                <a:cubicBezTo>
                  <a:pt x="887577" y="390144"/>
                  <a:pt x="889439" y="377822"/>
                  <a:pt x="892454" y="365760"/>
                </a:cubicBezTo>
                <a:cubicBezTo>
                  <a:pt x="894324" y="358279"/>
                  <a:pt x="899769" y="351525"/>
                  <a:pt x="899769" y="343814"/>
                </a:cubicBezTo>
                <a:cubicBezTo>
                  <a:pt x="899769" y="216178"/>
                  <a:pt x="903876" y="284585"/>
                  <a:pt x="877824" y="219456"/>
                </a:cubicBezTo>
                <a:cubicBezTo>
                  <a:pt x="872096" y="205137"/>
                  <a:pt x="874097" y="186470"/>
                  <a:pt x="863193" y="175565"/>
                </a:cubicBezTo>
                <a:cubicBezTo>
                  <a:pt x="849586" y="161957"/>
                  <a:pt x="843161" y="157444"/>
                  <a:pt x="833933" y="138989"/>
                </a:cubicBezTo>
                <a:cubicBezTo>
                  <a:pt x="810578" y="92281"/>
                  <a:pt x="852956" y="143383"/>
                  <a:pt x="797357" y="87782"/>
                </a:cubicBezTo>
                <a:cubicBezTo>
                  <a:pt x="794918" y="80467"/>
                  <a:pt x="794008" y="72449"/>
                  <a:pt x="790041" y="65837"/>
                </a:cubicBezTo>
                <a:cubicBezTo>
                  <a:pt x="781886" y="52246"/>
                  <a:pt x="764971" y="45781"/>
                  <a:pt x="753465" y="36576"/>
                </a:cubicBezTo>
                <a:cubicBezTo>
                  <a:pt x="748079" y="32268"/>
                  <a:pt x="745004" y="25029"/>
                  <a:pt x="738835" y="21945"/>
                </a:cubicBezTo>
                <a:cubicBezTo>
                  <a:pt x="725041" y="15048"/>
                  <a:pt x="709574" y="12192"/>
                  <a:pt x="694944" y="7315"/>
                </a:cubicBezTo>
                <a:lnTo>
                  <a:pt x="672998" y="0"/>
                </a:lnTo>
                <a:cubicBezTo>
                  <a:pt x="667532" y="1366"/>
                  <a:pt x="629288" y="10132"/>
                  <a:pt x="621792" y="14630"/>
                </a:cubicBezTo>
                <a:cubicBezTo>
                  <a:pt x="607603" y="23144"/>
                  <a:pt x="602499" y="39244"/>
                  <a:pt x="592531" y="51206"/>
                </a:cubicBezTo>
                <a:cubicBezTo>
                  <a:pt x="585908" y="59154"/>
                  <a:pt x="576936" y="64986"/>
                  <a:pt x="570585" y="73152"/>
                </a:cubicBezTo>
                <a:cubicBezTo>
                  <a:pt x="559790" y="87032"/>
                  <a:pt x="551078" y="102413"/>
                  <a:pt x="541325" y="117043"/>
                </a:cubicBezTo>
                <a:lnTo>
                  <a:pt x="526694" y="138989"/>
                </a:lnTo>
                <a:cubicBezTo>
                  <a:pt x="520048" y="148957"/>
                  <a:pt x="509015" y="168616"/>
                  <a:pt x="497433" y="175565"/>
                </a:cubicBezTo>
                <a:cubicBezTo>
                  <a:pt x="490821" y="179532"/>
                  <a:pt x="482803" y="180442"/>
                  <a:pt x="475488" y="182880"/>
                </a:cubicBezTo>
                <a:cubicBezTo>
                  <a:pt x="367271" y="164843"/>
                  <a:pt x="414892" y="186624"/>
                  <a:pt x="358445" y="146304"/>
                </a:cubicBezTo>
                <a:cubicBezTo>
                  <a:pt x="351291" y="141194"/>
                  <a:pt x="343116" y="137463"/>
                  <a:pt x="336499" y="131673"/>
                </a:cubicBezTo>
                <a:cubicBezTo>
                  <a:pt x="323523" y="120319"/>
                  <a:pt x="299923" y="95097"/>
                  <a:pt x="299923" y="95097"/>
                </a:cubicBezTo>
                <a:cubicBezTo>
                  <a:pt x="291042" y="15165"/>
                  <a:pt x="314237" y="36485"/>
                  <a:pt x="263347" y="21945"/>
                </a:cubicBezTo>
                <a:cubicBezTo>
                  <a:pt x="255933" y="19827"/>
                  <a:pt x="248716" y="17068"/>
                  <a:pt x="241401" y="14630"/>
                </a:cubicBezTo>
                <a:cubicBezTo>
                  <a:pt x="204825" y="17068"/>
                  <a:pt x="167831" y="15918"/>
                  <a:pt x="131673" y="21945"/>
                </a:cubicBezTo>
                <a:cubicBezTo>
                  <a:pt x="123001" y="23390"/>
                  <a:pt x="117592" y="32644"/>
                  <a:pt x="109728" y="36576"/>
                </a:cubicBezTo>
                <a:cubicBezTo>
                  <a:pt x="92014" y="45433"/>
                  <a:pt x="89891" y="43891"/>
                  <a:pt x="73152" y="43891"/>
                </a:cubicBezTo>
              </a:path>
            </a:pathLst>
          </a:cu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Volný tvar 16"/>
          <p:cNvSpPr/>
          <p:nvPr/>
        </p:nvSpPr>
        <p:spPr>
          <a:xfrm>
            <a:off x="7270750" y="3052763"/>
            <a:ext cx="288925" cy="407987"/>
          </a:xfrm>
          <a:custGeom>
            <a:avLst/>
            <a:gdLst>
              <a:gd name="connsiteX0" fmla="*/ 161991 w 288823"/>
              <a:gd name="connsiteY0" fmla="*/ 56081 h 407211"/>
              <a:gd name="connsiteX1" fmla="*/ 110785 w 288823"/>
              <a:gd name="connsiteY1" fmla="*/ 209700 h 407211"/>
              <a:gd name="connsiteX2" fmla="*/ 88839 w 288823"/>
              <a:gd name="connsiteY2" fmla="*/ 217015 h 407211"/>
              <a:gd name="connsiteX3" fmla="*/ 52263 w 288823"/>
              <a:gd name="connsiteY3" fmla="*/ 238961 h 407211"/>
              <a:gd name="connsiteX4" fmla="*/ 15687 w 288823"/>
              <a:gd name="connsiteY4" fmla="*/ 268222 h 407211"/>
              <a:gd name="connsiteX5" fmla="*/ 15687 w 288823"/>
              <a:gd name="connsiteY5" fmla="*/ 348689 h 407211"/>
              <a:gd name="connsiteX6" fmla="*/ 44948 w 288823"/>
              <a:gd name="connsiteY6" fmla="*/ 392580 h 407211"/>
              <a:gd name="connsiteX7" fmla="*/ 88839 w 288823"/>
              <a:gd name="connsiteY7" fmla="*/ 407211 h 407211"/>
              <a:gd name="connsiteX8" fmla="*/ 169306 w 288823"/>
              <a:gd name="connsiteY8" fmla="*/ 377950 h 407211"/>
              <a:gd name="connsiteX9" fmla="*/ 183937 w 288823"/>
              <a:gd name="connsiteY9" fmla="*/ 356004 h 407211"/>
              <a:gd name="connsiteX10" fmla="*/ 191252 w 288823"/>
              <a:gd name="connsiteY10" fmla="*/ 326743 h 407211"/>
              <a:gd name="connsiteX11" fmla="*/ 213198 w 288823"/>
              <a:gd name="connsiteY11" fmla="*/ 253591 h 407211"/>
              <a:gd name="connsiteX12" fmla="*/ 191252 w 288823"/>
              <a:gd name="connsiteY12" fmla="*/ 4875 h 40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23" h="407211">
                <a:moveTo>
                  <a:pt x="161991" y="56081"/>
                </a:moveTo>
                <a:cubicBezTo>
                  <a:pt x="153084" y="234223"/>
                  <a:pt x="203099" y="189186"/>
                  <a:pt x="110785" y="209700"/>
                </a:cubicBezTo>
                <a:cubicBezTo>
                  <a:pt x="103258" y="211373"/>
                  <a:pt x="96154" y="214577"/>
                  <a:pt x="88839" y="217015"/>
                </a:cubicBezTo>
                <a:cubicBezTo>
                  <a:pt x="60264" y="245592"/>
                  <a:pt x="90247" y="219969"/>
                  <a:pt x="52263" y="238961"/>
                </a:cubicBezTo>
                <a:cubicBezTo>
                  <a:pt x="33808" y="248188"/>
                  <a:pt x="29295" y="254614"/>
                  <a:pt x="15687" y="268222"/>
                </a:cubicBezTo>
                <a:cubicBezTo>
                  <a:pt x="5064" y="300091"/>
                  <a:pt x="0" y="304764"/>
                  <a:pt x="15687" y="348689"/>
                </a:cubicBezTo>
                <a:cubicBezTo>
                  <a:pt x="21601" y="365248"/>
                  <a:pt x="28267" y="387019"/>
                  <a:pt x="44948" y="392580"/>
                </a:cubicBezTo>
                <a:lnTo>
                  <a:pt x="88839" y="407211"/>
                </a:lnTo>
                <a:cubicBezTo>
                  <a:pt x="116575" y="400277"/>
                  <a:pt x="147820" y="399436"/>
                  <a:pt x="169306" y="377950"/>
                </a:cubicBezTo>
                <a:cubicBezTo>
                  <a:pt x="175523" y="371733"/>
                  <a:pt x="179060" y="363319"/>
                  <a:pt x="183937" y="356004"/>
                </a:cubicBezTo>
                <a:cubicBezTo>
                  <a:pt x="186375" y="346250"/>
                  <a:pt x="188363" y="336373"/>
                  <a:pt x="191252" y="326743"/>
                </a:cubicBezTo>
                <a:cubicBezTo>
                  <a:pt x="217973" y="237670"/>
                  <a:pt x="196331" y="321051"/>
                  <a:pt x="213198" y="253591"/>
                </a:cubicBezTo>
                <a:cubicBezTo>
                  <a:pt x="205739" y="0"/>
                  <a:pt x="288823" y="4875"/>
                  <a:pt x="191252" y="4875"/>
                </a:cubicBezTo>
              </a:path>
            </a:pathLst>
          </a:cu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1_7StavbLi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775" y="0"/>
            <a:ext cx="6392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Nadpis 1"/>
          <p:cNvSpPr>
            <a:spLocks noGrp="1"/>
          </p:cNvSpPr>
          <p:nvPr>
            <p:ph type="title"/>
          </p:nvPr>
        </p:nvSpPr>
        <p:spPr>
          <a:xfrm>
            <a:off x="0" y="285750"/>
            <a:ext cx="5072063" cy="1143000"/>
          </a:xfrm>
        </p:spPr>
        <p:txBody>
          <a:bodyPr/>
          <a:lstStyle/>
          <a:p>
            <a:r>
              <a:rPr lang="cs-CZ" sz="4000">
                <a:solidFill>
                  <a:srgbClr val="FFC000"/>
                </a:solidFill>
              </a:rPr>
              <a:t>Variace na téma list</a:t>
            </a:r>
          </a:p>
        </p:txBody>
      </p:sp>
      <p:sp>
        <p:nvSpPr>
          <p:cNvPr id="125955" name="Zástupný symbol pro obsah 2"/>
          <p:cNvSpPr>
            <a:spLocks noGrp="1"/>
          </p:cNvSpPr>
          <p:nvPr>
            <p:ph idx="1"/>
          </p:nvPr>
        </p:nvSpPr>
        <p:spPr>
          <a:xfrm>
            <a:off x="4643438" y="5929313"/>
            <a:ext cx="4000500" cy="625475"/>
          </a:xfrm>
        </p:spPr>
        <p:txBody>
          <a:bodyPr/>
          <a:lstStyle/>
          <a:p>
            <a:r>
              <a:rPr lang="cs-CZ" sz="2400">
                <a:solidFill>
                  <a:schemeClr val="bg1"/>
                </a:solidFill>
              </a:rPr>
              <a:t>… a ovšem květní orgány</a:t>
            </a:r>
          </a:p>
        </p:txBody>
      </p:sp>
      <p:pic>
        <p:nvPicPr>
          <p:cNvPr id="1259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428625"/>
            <a:ext cx="36099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TextovéPole 4"/>
          <p:cNvSpPr txBox="1">
            <a:spLocks noChangeArrowheads="1"/>
          </p:cNvSpPr>
          <p:nvPr/>
        </p:nvSpPr>
        <p:spPr bwMode="auto">
          <a:xfrm>
            <a:off x="6000750" y="6488113"/>
            <a:ext cx="226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láčkovka Nepenthes</a:t>
            </a:r>
          </a:p>
        </p:txBody>
      </p:sp>
      <p:pic>
        <p:nvPicPr>
          <p:cNvPr id="1259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357313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9" name="Picture 5" descr="cibule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450056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1_9Kambi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500063"/>
            <a:ext cx="4911725" cy="3143250"/>
          </a:xfrm>
          <a:noFill/>
        </p:spPr>
      </p:pic>
      <p:pic>
        <p:nvPicPr>
          <p:cNvPr id="126979" name="Picture 2" descr="1_9Kambi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357313"/>
            <a:ext cx="3786188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786188"/>
            <a:ext cx="4071937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1" name="Nadpis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85813"/>
          </a:xfrm>
        </p:spPr>
        <p:txBody>
          <a:bodyPr/>
          <a:lstStyle/>
          <a:p>
            <a:r>
              <a:rPr lang="cs-CZ" sz="2800"/>
              <a:t>Stonek – primární a sekundární vývoj (tloustnutí)</a:t>
            </a:r>
          </a:p>
        </p:txBody>
      </p:sp>
      <p:sp>
        <p:nvSpPr>
          <p:cNvPr id="126982" name="TextovéPole 6"/>
          <p:cNvSpPr txBox="1">
            <a:spLocks noChangeArrowheads="1"/>
          </p:cNvSpPr>
          <p:nvPr/>
        </p:nvSpPr>
        <p:spPr bwMode="auto">
          <a:xfrm>
            <a:off x="1214438" y="6488113"/>
            <a:ext cx="217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(stonek slunečnice)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Nadpis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00125"/>
          </a:xfrm>
        </p:spPr>
        <p:txBody>
          <a:bodyPr/>
          <a:lstStyle/>
          <a:p>
            <a:r>
              <a:rPr lang="cs-CZ">
                <a:solidFill>
                  <a:srgbClr val="FFC000"/>
                </a:solidFill>
              </a:rPr>
              <a:t>Proměny stonku</a:t>
            </a:r>
          </a:p>
        </p:txBody>
      </p:sp>
      <p:pic>
        <p:nvPicPr>
          <p:cNvPr id="12800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71563"/>
            <a:ext cx="3590925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928688"/>
            <a:ext cx="4357688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TextovéPole 10"/>
          <p:cNvSpPr txBox="1">
            <a:spLocks noChangeArrowheads="1"/>
          </p:cNvSpPr>
          <p:nvPr/>
        </p:nvSpPr>
        <p:spPr bwMode="auto">
          <a:xfrm>
            <a:off x="5214938" y="1071563"/>
            <a:ext cx="1325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Ruscus sp.</a:t>
            </a:r>
          </a:p>
        </p:txBody>
      </p:sp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3857625"/>
            <a:ext cx="2792413" cy="2786063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Nadpis 1"/>
          <p:cNvSpPr>
            <a:spLocks noGrp="1"/>
          </p:cNvSpPr>
          <p:nvPr>
            <p:ph type="title"/>
          </p:nvPr>
        </p:nvSpPr>
        <p:spPr>
          <a:xfrm>
            <a:off x="5786438" y="285750"/>
            <a:ext cx="3086100" cy="1000125"/>
          </a:xfrm>
        </p:spPr>
        <p:txBody>
          <a:bodyPr/>
          <a:lstStyle/>
          <a:p>
            <a:r>
              <a:rPr lang="cs-CZ"/>
              <a:t>Proměny stonku</a:t>
            </a:r>
          </a:p>
        </p:txBody>
      </p:sp>
      <p:pic>
        <p:nvPicPr>
          <p:cNvPr id="129027" name="Picture 2" descr="2_3PyrAgropyr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225" y="2038350"/>
            <a:ext cx="64547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5073650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500438"/>
            <a:ext cx="2382837" cy="314325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129030" name="Picture 5" descr="cibule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2214563"/>
            <a:ext cx="13573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Nadpis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/>
          <a:lstStyle/>
          <a:p>
            <a:r>
              <a:rPr lang="cs-CZ" sz="3600"/>
              <a:t>Anatomie kořene</a:t>
            </a:r>
          </a:p>
        </p:txBody>
      </p:sp>
      <p:pic>
        <p:nvPicPr>
          <p:cNvPr id="130051" name="Picture 2" descr="1_5StavbKor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84225"/>
            <a:ext cx="5386388" cy="5287963"/>
          </a:xfrm>
          <a:noFill/>
        </p:spPr>
      </p:pic>
      <p:pic>
        <p:nvPicPr>
          <p:cNvPr id="13005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888" y="785813"/>
            <a:ext cx="43291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TextovéPole 5"/>
          <p:cNvSpPr txBox="1">
            <a:spLocks noChangeArrowheads="1"/>
          </p:cNvSpPr>
          <p:nvPr/>
        </p:nvSpPr>
        <p:spPr bwMode="auto">
          <a:xfrm>
            <a:off x="5500688" y="4572000"/>
            <a:ext cx="36433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Caspariho proužky v endodermis uzavírají apoplastické spojení mezi kůrou (cortex) a vodivými plativy (stélé).</a:t>
            </a:r>
          </a:p>
          <a:p>
            <a:r>
              <a:rPr lang="cs-CZ">
                <a:solidFill>
                  <a:srgbClr val="FF0000"/>
                </a:solidFill>
              </a:rPr>
              <a:t>Voda z půdy může vstoupit do stélé jen přes buňky.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14313"/>
            <a:ext cx="6834188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TextovéPole 6"/>
          <p:cNvSpPr txBox="1">
            <a:spLocks noChangeArrowheads="1"/>
          </p:cNvSpPr>
          <p:nvPr/>
        </p:nvSpPr>
        <p:spPr bwMode="auto">
          <a:xfrm>
            <a:off x="0" y="564356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E6E6E6"/>
                </a:solidFill>
              </a:rPr>
              <a:t>Každé biologické pravidlo má výjimky:</a:t>
            </a:r>
          </a:p>
          <a:p>
            <a:pPr algn="ctr"/>
            <a:r>
              <a:rPr lang="cs-CZ">
                <a:solidFill>
                  <a:srgbClr val="E6E6E6"/>
                </a:solidFill>
              </a:rPr>
              <a:t>Welwitschia mirabilis, Velbičice podivná (www.biolib.de)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Nadpis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cs-CZ"/>
              <a:t>Kořenový meristem</a:t>
            </a:r>
          </a:p>
        </p:txBody>
      </p:sp>
      <p:pic>
        <p:nvPicPr>
          <p:cNvPr id="132099" name="Picture 2" descr="fig11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071563"/>
            <a:ext cx="6175375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0" name="Text Box 6"/>
          <p:cNvSpPr txBox="1">
            <a:spLocks noChangeArrowheads="1"/>
          </p:cNvSpPr>
          <p:nvPr/>
        </p:nvSpPr>
        <p:spPr bwMode="auto">
          <a:xfrm>
            <a:off x="0" y="6072188"/>
            <a:ext cx="932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000000"/>
                </a:solidFill>
                <a:cs typeface="Arial" charset="0"/>
              </a:rPr>
              <a:t>Funkcí klidového centra je udržovat okolí v zárodečném stavu.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E52A3-DE33-42B3-BD4A-DBBE0881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274638"/>
            <a:ext cx="9252520" cy="1143000"/>
          </a:xfrm>
        </p:spPr>
        <p:txBody>
          <a:bodyPr/>
          <a:lstStyle/>
          <a:p>
            <a:r>
              <a:rPr lang="cs-CZ" sz="4000" dirty="0"/>
              <a:t>Další příklad celistvosti - kompenzace a regulace na orgánové úrovni: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D92607-0977-4FB3-A987-32CCC49D7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3240360" cy="4680520"/>
          </a:xfrm>
        </p:spPr>
        <p:txBody>
          <a:bodyPr/>
          <a:lstStyle/>
          <a:p>
            <a:r>
              <a:rPr lang="cs-CZ" sz="2800" dirty="0"/>
              <a:t>Mutanti </a:t>
            </a:r>
            <a:r>
              <a:rPr lang="cs-CZ" sz="2800" dirty="0" err="1"/>
              <a:t>Arabidopsis</a:t>
            </a:r>
            <a:r>
              <a:rPr lang="cs-CZ" sz="2800" dirty="0"/>
              <a:t> s poruchou prostorové organizace buněčného </a:t>
            </a:r>
            <a:r>
              <a:rPr lang="cs-CZ" sz="2800" dirty="0" err="1"/>
              <a:t>dělění</a:t>
            </a:r>
            <a:endParaRPr lang="cs-CZ" sz="2800" dirty="0"/>
          </a:p>
          <a:p>
            <a:r>
              <a:rPr lang="cs-CZ" sz="2800" dirty="0"/>
              <a:t>Rostou špatně, ale dovedou tvořit orgány!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8FF32B-DB4F-4AAF-B012-C1165CE00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675" y="1658677"/>
            <a:ext cx="2914650" cy="44767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B5199E7-0EF8-4509-A281-605C779A5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548" y="1641801"/>
            <a:ext cx="3219450" cy="44767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3DCB490-D7DE-4BCF-85F5-40215208C2FF}"/>
              </a:ext>
            </a:extLst>
          </p:cNvPr>
          <p:cNvSpPr txBox="1"/>
          <p:nvPr/>
        </p:nvSpPr>
        <p:spPr>
          <a:xfrm>
            <a:off x="6660232" y="631212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(Sabine Müller </a:t>
            </a:r>
            <a:r>
              <a:rPr lang="cs-CZ" dirty="0" err="1"/>
              <a:t>lab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430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Nadpis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pPr eaLnBrk="1" hangingPunct="1"/>
            <a:r>
              <a:rPr lang="cs-CZ" sz="4000">
                <a:solidFill>
                  <a:srgbClr val="FF0000"/>
                </a:solidFill>
                <a:latin typeface="Arial" charset="0"/>
                <a:cs typeface="Arial" charset="0"/>
              </a:rPr>
              <a:t>Genetika jako nástroj</a:t>
            </a:r>
          </a:p>
        </p:txBody>
      </p:sp>
      <p:pic>
        <p:nvPicPr>
          <p:cNvPr id="148483" name="Picture 6" descr="genetic cartoons, genetic cartoon, funny, genetic picture, genetic pictures, genetic image, genetic images, genetic illustration, genetic illustration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341438"/>
            <a:ext cx="3810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618856" cy="1143000"/>
          </a:xfrm>
        </p:spPr>
        <p:txBody>
          <a:bodyPr/>
          <a:lstStyle/>
          <a:p>
            <a:r>
              <a:rPr lang="cs-CZ" dirty="0"/>
              <a:t>Kořenový systém</a:t>
            </a:r>
          </a:p>
        </p:txBody>
      </p:sp>
      <p:pic>
        <p:nvPicPr>
          <p:cNvPr id="157700" name="Picture 4" descr="https://www.soilandhealth.org/wp-content/uploads/01aglibrary/010137veg.roots/fi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162" y="0"/>
            <a:ext cx="4366838" cy="6666706"/>
          </a:xfrm>
          <a:prstGeom prst="rect">
            <a:avLst/>
          </a:prstGeom>
          <a:noFill/>
        </p:spPr>
      </p:pic>
      <p:pic>
        <p:nvPicPr>
          <p:cNvPr id="157702" name="Picture 6" descr="https://www.soilandhealth.org/wp-content/uploads/01aglibrary/010137veg.roots/fig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4556984" cy="566544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55576" y="56612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řepa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028384" y="26064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cibule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868144" y="6237312"/>
            <a:ext cx="29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Weaver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Bruner</a:t>
            </a:r>
            <a:r>
              <a:rPr lang="cs-CZ" dirty="0"/>
              <a:t> 1927)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Nadpis 1"/>
          <p:cNvSpPr>
            <a:spLocks noGrp="1"/>
          </p:cNvSpPr>
          <p:nvPr>
            <p:ph type="title"/>
          </p:nvPr>
        </p:nvSpPr>
        <p:spPr>
          <a:xfrm>
            <a:off x="-180528" y="0"/>
            <a:ext cx="9217024" cy="1143000"/>
          </a:xfrm>
        </p:spPr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Typy kořenů</a:t>
            </a:r>
          </a:p>
        </p:txBody>
      </p:sp>
      <p:pic>
        <p:nvPicPr>
          <p:cNvPr id="13107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628800"/>
            <a:ext cx="4714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3754760" cy="485740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Kořeny: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hlavní (založen embryonálně)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postranní (laterální) – založeny na kořeni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adventivní – založeny jinde (např. na stonku)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58225" cy="1143000"/>
          </a:xfrm>
        </p:spPr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Proměny kořene</a:t>
            </a:r>
          </a:p>
        </p:txBody>
      </p:sp>
      <p:pic>
        <p:nvPicPr>
          <p:cNvPr id="131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4071938"/>
            <a:ext cx="3271837" cy="2786062"/>
          </a:xfrm>
          <a:noFill/>
        </p:spPr>
      </p:pic>
      <p:pic>
        <p:nvPicPr>
          <p:cNvPr id="13107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80727"/>
            <a:ext cx="4176464" cy="279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403648" y="3284984"/>
            <a:ext cx="30321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1">
                    <a:lumMod val="90000"/>
                  </a:schemeClr>
                </a:solidFill>
              </a:rPr>
              <a:t>(</a:t>
            </a:r>
            <a:r>
              <a:rPr lang="cs-CZ" dirty="0" err="1">
                <a:solidFill>
                  <a:schemeClr val="bg1">
                    <a:lumMod val="90000"/>
                  </a:schemeClr>
                </a:solidFill>
              </a:rPr>
              <a:t>pneumatofory</a:t>
            </a:r>
            <a:r>
              <a:rPr lang="cs-CZ" dirty="0">
                <a:solidFill>
                  <a:schemeClr val="bg1">
                    <a:lumMod val="90000"/>
                  </a:schemeClr>
                </a:solidFill>
              </a:rPr>
              <a:t> – mangrove)</a:t>
            </a:r>
          </a:p>
        </p:txBody>
      </p:sp>
      <p:pic>
        <p:nvPicPr>
          <p:cNvPr id="131079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40719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1_10Heder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373063"/>
            <a:ext cx="6572250" cy="648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TextovéPole 2"/>
          <p:cNvSpPr txBox="1">
            <a:spLocks noChangeArrowheads="1"/>
          </p:cNvSpPr>
          <p:nvPr/>
        </p:nvSpPr>
        <p:spPr bwMode="auto">
          <a:xfrm>
            <a:off x="214313" y="357188"/>
            <a:ext cx="4387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Juvenilní a dospělá fáze vývoje (břečťan)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1_11DetailKvetMErAr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857250"/>
            <a:ext cx="72009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TextovéPole 2"/>
          <p:cNvSpPr txBox="1">
            <a:spLocks noChangeArrowheads="1"/>
          </p:cNvSpPr>
          <p:nvPr/>
        </p:nvSpPr>
        <p:spPr bwMode="auto">
          <a:xfrm>
            <a:off x="214313" y="357188"/>
            <a:ext cx="850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Juvenilní a dospělá fáze vývoje: má smysl i u arabidopsis! Semenáček nepokvete.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143000"/>
            <a:ext cx="37147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1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cs-CZ"/>
              <a:t>Květ jakožto pozměněný prýt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57250" y="1214438"/>
            <a:ext cx="39068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4400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J.W.Goethe</a:t>
            </a:r>
            <a:r>
              <a:rPr lang="cs-CZ" sz="44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cs-CZ" sz="44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cs-CZ" sz="44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1749-1832</a:t>
            </a:r>
            <a:endParaRPr lang="en-US" sz="440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7188" y="5143500"/>
            <a:ext cx="4214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cs-CZ" sz="2800" b="1" kern="0" dirty="0">
                <a:latin typeface="+mn-lt"/>
              </a:rPr>
              <a:t>1790 - </a:t>
            </a:r>
            <a:r>
              <a:rPr lang="cs-CZ" sz="2800" b="1" kern="0" dirty="0" err="1">
                <a:latin typeface="+mn-lt"/>
              </a:rPr>
              <a:t>Versuch</a:t>
            </a:r>
            <a:r>
              <a:rPr lang="cs-CZ" sz="2800" b="1" kern="0" dirty="0">
                <a:latin typeface="+mn-lt"/>
              </a:rPr>
              <a:t> </a:t>
            </a:r>
            <a:r>
              <a:rPr lang="cs-CZ" sz="2800" b="1" kern="0" dirty="0" err="1">
                <a:latin typeface="+mn-lt"/>
              </a:rPr>
              <a:t>die</a:t>
            </a:r>
            <a:r>
              <a:rPr lang="cs-CZ" sz="2800" b="1" kern="0" dirty="0">
                <a:latin typeface="+mn-lt"/>
              </a:rPr>
              <a:t> </a:t>
            </a:r>
            <a:r>
              <a:rPr lang="cs-CZ" sz="2800" b="1" kern="0" dirty="0" err="1">
                <a:latin typeface="+mn-lt"/>
              </a:rPr>
              <a:t>Metamorphose</a:t>
            </a:r>
            <a:r>
              <a:rPr lang="cs-CZ" sz="2800" b="1" kern="0" dirty="0">
                <a:latin typeface="+mn-lt"/>
              </a:rPr>
              <a:t> der </a:t>
            </a:r>
            <a:r>
              <a:rPr lang="cs-CZ" sz="2800" b="1" kern="0" dirty="0" err="1">
                <a:latin typeface="+mn-lt"/>
              </a:rPr>
              <a:t>Pflanzen</a:t>
            </a:r>
            <a:r>
              <a:rPr lang="cs-CZ" sz="2800" b="1" kern="0" dirty="0">
                <a:latin typeface="+mn-lt"/>
              </a:rPr>
              <a:t> </a:t>
            </a:r>
            <a:r>
              <a:rPr lang="cs-CZ" sz="2800" b="1" kern="0" dirty="0" err="1">
                <a:latin typeface="+mn-lt"/>
              </a:rPr>
              <a:t>zu</a:t>
            </a:r>
            <a:r>
              <a:rPr lang="cs-CZ" sz="2800" b="1" kern="0" dirty="0">
                <a:latin typeface="+mn-lt"/>
              </a:rPr>
              <a:t> </a:t>
            </a:r>
            <a:r>
              <a:rPr lang="cs-CZ" sz="2800" b="1" kern="0" dirty="0" err="1">
                <a:latin typeface="+mn-lt"/>
              </a:rPr>
              <a:t>erklären</a:t>
            </a:r>
            <a:r>
              <a:rPr lang="cs-CZ" sz="2800" b="1" kern="0" dirty="0">
                <a:latin typeface="+mn-lt"/>
              </a:rPr>
              <a:t> </a:t>
            </a:r>
            <a:endParaRPr lang="en-US" sz="2800" b="1" kern="0" dirty="0">
              <a:latin typeface="+mn-lt"/>
            </a:endParaRP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428750"/>
            <a:ext cx="35464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cs-CZ"/>
              <a:t>Rodozměna u semenných rostlin</a:t>
            </a:r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428750"/>
            <a:ext cx="82454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/>
        </p:nvCxnSpPr>
        <p:spPr>
          <a:xfrm rot="5400000">
            <a:off x="3143250" y="3571875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 rot="16200000" flipV="1">
            <a:off x="2393157" y="3964781"/>
            <a:ext cx="5715000" cy="7143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198" name="TextovéPole 7"/>
          <p:cNvSpPr txBox="1">
            <a:spLocks noChangeArrowheads="1"/>
          </p:cNvSpPr>
          <p:nvPr/>
        </p:nvSpPr>
        <p:spPr bwMode="auto">
          <a:xfrm>
            <a:off x="2143125" y="6215063"/>
            <a:ext cx="147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sporofyt (2n)</a:t>
            </a:r>
          </a:p>
        </p:txBody>
      </p:sp>
      <p:sp>
        <p:nvSpPr>
          <p:cNvPr id="136199" name="TextovéPole 8"/>
          <p:cNvSpPr txBox="1">
            <a:spLocks noChangeArrowheads="1"/>
          </p:cNvSpPr>
          <p:nvPr/>
        </p:nvSpPr>
        <p:spPr bwMode="auto">
          <a:xfrm>
            <a:off x="6286500" y="6215063"/>
            <a:ext cx="1671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gametofyt (1n)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ovéPole 6"/>
          <p:cNvSpPr txBox="1">
            <a:spLocks noChangeArrowheads="1"/>
          </p:cNvSpPr>
          <p:nvPr/>
        </p:nvSpPr>
        <p:spPr bwMode="auto">
          <a:xfrm>
            <a:off x="0" y="5949950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>
                <a:solidFill>
                  <a:srgbClr val="E6E6E6"/>
                </a:solidFill>
              </a:rPr>
              <a:t>... ale také časná vývojová stadia!</a:t>
            </a:r>
          </a:p>
        </p:txBody>
      </p:sp>
      <p:pic>
        <p:nvPicPr>
          <p:cNvPr id="106499" name="Picture 2" descr="A scanning electron microscope image shows a 6-day-old germinating arabidopsis seedling. The image has been artificially colored to resemble the natural colors of the seedling. Photo by Dr. Mark Tal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60350"/>
            <a:ext cx="44958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TextovéPole 4"/>
          <p:cNvSpPr txBox="1">
            <a:spLocks noChangeArrowheads="1"/>
          </p:cNvSpPr>
          <p:nvPr/>
        </p:nvSpPr>
        <p:spPr bwMode="auto">
          <a:xfrm>
            <a:off x="4716016" y="5373216"/>
            <a:ext cx="41520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(</a:t>
            </a:r>
            <a:r>
              <a:rPr lang="cs-CZ" sz="1600" dirty="0" err="1">
                <a:solidFill>
                  <a:schemeClr val="bg1"/>
                </a:solidFill>
              </a:rPr>
              <a:t>Arabidopsis</a:t>
            </a:r>
            <a:r>
              <a:rPr lang="cs-CZ" sz="1600" dirty="0">
                <a:solidFill>
                  <a:schemeClr val="bg1"/>
                </a:solidFill>
              </a:rPr>
              <a:t>, uměle dobarvený SEM obraz)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Nadpis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cs-CZ"/>
              <a:t>Pro srovnání: mech</a:t>
            </a:r>
          </a:p>
        </p:txBody>
      </p:sp>
      <p:pic>
        <p:nvPicPr>
          <p:cNvPr id="137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1243013"/>
            <a:ext cx="5286375" cy="5614987"/>
          </a:xfrm>
          <a:noFill/>
        </p:spPr>
      </p:pic>
      <p:sp>
        <p:nvSpPr>
          <p:cNvPr id="137220" name="TextovéPole 4"/>
          <p:cNvSpPr txBox="1">
            <a:spLocks noChangeArrowheads="1"/>
          </p:cNvSpPr>
          <p:nvPr/>
        </p:nvSpPr>
        <p:spPr bwMode="auto">
          <a:xfrm>
            <a:off x="6643688" y="5072063"/>
            <a:ext cx="1198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gametofyt</a:t>
            </a:r>
          </a:p>
        </p:txBody>
      </p:sp>
      <p:sp>
        <p:nvSpPr>
          <p:cNvPr id="137221" name="TextovéPole 5"/>
          <p:cNvSpPr txBox="1">
            <a:spLocks noChangeArrowheads="1"/>
          </p:cNvSpPr>
          <p:nvPr/>
        </p:nvSpPr>
        <p:spPr bwMode="auto">
          <a:xfrm>
            <a:off x="6572250" y="2714625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sporofyt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Nadpis 1"/>
          <p:cNvSpPr>
            <a:spLocks noGrp="1"/>
          </p:cNvSpPr>
          <p:nvPr>
            <p:ph type="title"/>
          </p:nvPr>
        </p:nvSpPr>
        <p:spPr>
          <a:xfrm>
            <a:off x="6286500" y="1214438"/>
            <a:ext cx="2514600" cy="1143000"/>
          </a:xfrm>
        </p:spPr>
        <p:txBody>
          <a:bodyPr/>
          <a:lstStyle/>
          <a:p>
            <a:r>
              <a:rPr lang="cs-CZ" sz="2400"/>
              <a:t>Vývoj gametofytu krytosemenných</a:t>
            </a:r>
          </a:p>
        </p:txBody>
      </p:sp>
      <p:pic>
        <p:nvPicPr>
          <p:cNvPr id="138243" name="Picture 2" descr="1_1PohlRozm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14313"/>
            <a:ext cx="6016625" cy="6129337"/>
          </a:xfrm>
          <a:noFill/>
        </p:spPr>
      </p:pic>
      <p:sp>
        <p:nvSpPr>
          <p:cNvPr id="138244" name="TextovéPole 5"/>
          <p:cNvSpPr txBox="1">
            <a:spLocks noChangeArrowheads="1"/>
          </p:cNvSpPr>
          <p:nvPr/>
        </p:nvSpPr>
        <p:spPr bwMode="auto">
          <a:xfrm>
            <a:off x="6072188" y="2857500"/>
            <a:ext cx="29289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Samčí: </a:t>
            </a:r>
          </a:p>
          <a:p>
            <a:r>
              <a:rPr lang="cs-CZ"/>
              <a:t>pyl (...pylová láčka)</a:t>
            </a:r>
          </a:p>
          <a:p>
            <a:endParaRPr lang="cs-CZ"/>
          </a:p>
          <a:p>
            <a:r>
              <a:rPr lang="cs-CZ"/>
              <a:t>Samičí: </a:t>
            </a:r>
          </a:p>
          <a:p>
            <a:r>
              <a:rPr lang="cs-CZ"/>
              <a:t>zárodečný vak – 8 jader, 7 buněk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Nadpis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85813"/>
          </a:xfrm>
        </p:spPr>
        <p:txBody>
          <a:bodyPr/>
          <a:lstStyle/>
          <a:p>
            <a:r>
              <a:rPr lang="cs-CZ" sz="3600"/>
              <a:t>Dvojité oplození u krytosemenných</a:t>
            </a:r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143000"/>
            <a:ext cx="33750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8" name="Picture 2" descr="fig19_3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4588" y="768350"/>
            <a:ext cx="4189412" cy="6089650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Nadpis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cs-CZ"/>
              <a:t>Semeno a jeho vývoj</a:t>
            </a:r>
          </a:p>
        </p:txBody>
      </p:sp>
      <p:pic>
        <p:nvPicPr>
          <p:cNvPr id="140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000125"/>
            <a:ext cx="2357437" cy="2781300"/>
          </a:xfrm>
          <a:noFill/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1071563"/>
            <a:ext cx="30003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3375"/>
            <a:ext cx="4319588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86188"/>
            <a:ext cx="41529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5" name="TextovéPole 8"/>
          <p:cNvSpPr txBox="1">
            <a:spLocks noChangeArrowheads="1"/>
          </p:cNvSpPr>
          <p:nvPr/>
        </p:nvSpPr>
        <p:spPr bwMode="auto">
          <a:xfrm>
            <a:off x="6215063" y="6286500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pšenice</a:t>
            </a:r>
          </a:p>
        </p:txBody>
      </p:sp>
      <p:sp>
        <p:nvSpPr>
          <p:cNvPr id="140296" name="TextovéPole 9"/>
          <p:cNvSpPr txBox="1">
            <a:spLocks noChangeArrowheads="1"/>
          </p:cNvSpPr>
          <p:nvPr/>
        </p:nvSpPr>
        <p:spPr bwMode="auto">
          <a:xfrm>
            <a:off x="5786438" y="1143000"/>
            <a:ext cx="29289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2000"/>
              <a:t>Endosperm:</a:t>
            </a:r>
          </a:p>
          <a:p>
            <a:pPr marL="342900" indent="-342900">
              <a:buFont typeface="Arial" charset="0"/>
              <a:buChar char="•"/>
            </a:pPr>
            <a:r>
              <a:rPr lang="cs-CZ" sz="2000"/>
              <a:t>triploidní (z diploid. jádra zár. vaku a 2. spermatické buňky)</a:t>
            </a:r>
          </a:p>
          <a:p>
            <a:pPr marL="342900" indent="-342900">
              <a:buFont typeface="Arial" charset="0"/>
              <a:buChar char="•"/>
            </a:pPr>
            <a:r>
              <a:rPr lang="cs-CZ" sz="2000"/>
              <a:t>pozdní celularizace</a:t>
            </a:r>
          </a:p>
          <a:p>
            <a:pPr marL="342900" indent="-342900">
              <a:buFont typeface="Arial" charset="0"/>
              <a:buChar char="•"/>
            </a:pPr>
            <a:r>
              <a:rPr lang="cs-CZ" sz="2000"/>
              <a:t>přežívá v různé míře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286250" cy="1143000"/>
          </a:xfrm>
        </p:spPr>
        <p:txBody>
          <a:bodyPr/>
          <a:lstStyle/>
          <a:p>
            <a:r>
              <a:rPr lang="cs-CZ" sz="3600">
                <a:solidFill>
                  <a:srgbClr val="FFC000"/>
                </a:solidFill>
              </a:rPr>
              <a:t>Plody vs. </a:t>
            </a:r>
            <a:r>
              <a:rPr lang="cs-CZ" sz="3600">
                <a:solidFill>
                  <a:srgbClr val="00B050"/>
                </a:solidFill>
              </a:rPr>
              <a:t>semena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43000"/>
            <a:ext cx="3714750" cy="2286000"/>
          </a:xfrm>
        </p:spPr>
        <p:txBody>
          <a:bodyPr/>
          <a:lstStyle/>
          <a:p>
            <a:pPr>
              <a:defRPr/>
            </a:pPr>
            <a:r>
              <a:rPr lang="cs-CZ" sz="2800" dirty="0">
                <a:solidFill>
                  <a:schemeClr val="bg1"/>
                </a:solidFill>
              </a:rPr>
              <a:t>Plody</a:t>
            </a:r>
            <a:r>
              <a:rPr lang="cs-CZ" sz="2800" dirty="0"/>
              <a:t> </a:t>
            </a:r>
          </a:p>
          <a:p>
            <a:pPr lvl="1">
              <a:defRPr/>
            </a:pP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suché</a:t>
            </a:r>
            <a:r>
              <a:rPr lang="cs-CZ" sz="2400" dirty="0"/>
              <a:t> </a:t>
            </a:r>
            <a:r>
              <a:rPr lang="cs-CZ" sz="2400" dirty="0">
                <a:solidFill>
                  <a:schemeClr val="bg1"/>
                </a:solidFill>
              </a:rPr>
              <a:t>x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dužnaté</a:t>
            </a:r>
          </a:p>
          <a:p>
            <a:pPr lvl="1">
              <a:defRPr/>
            </a:pPr>
            <a:r>
              <a:rPr lang="cs-CZ" sz="2400" dirty="0">
                <a:solidFill>
                  <a:srgbClr val="FFC000"/>
                </a:solidFill>
              </a:rPr>
              <a:t>pukavé</a:t>
            </a:r>
            <a:r>
              <a:rPr lang="cs-CZ" sz="2400" dirty="0"/>
              <a:t> </a:t>
            </a:r>
            <a:r>
              <a:rPr lang="cs-CZ" sz="2400" dirty="0">
                <a:solidFill>
                  <a:schemeClr val="bg1"/>
                </a:solidFill>
              </a:rPr>
              <a:t>x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nepukavé</a:t>
            </a:r>
          </a:p>
          <a:p>
            <a:pPr>
              <a:defRPr/>
            </a:pPr>
            <a:r>
              <a:rPr lang="cs-CZ" sz="2400" dirty="0">
                <a:solidFill>
                  <a:schemeClr val="bg1"/>
                </a:solidFill>
              </a:rPr>
              <a:t>Plody x </a:t>
            </a:r>
            <a:r>
              <a:rPr lang="cs-CZ" sz="2400" dirty="0">
                <a:solidFill>
                  <a:srgbClr val="CC00CC"/>
                </a:solidFill>
              </a:rPr>
              <a:t>souplodí</a:t>
            </a:r>
          </a:p>
        </p:txBody>
      </p:sp>
      <p:pic>
        <p:nvPicPr>
          <p:cNvPr id="1413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285750"/>
            <a:ext cx="2325688" cy="2286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4131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2857500"/>
            <a:ext cx="2354262" cy="368141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4131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4500563"/>
            <a:ext cx="1981200" cy="1857375"/>
          </a:xfrm>
          <a:prstGeom prst="rect">
            <a:avLst/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</p:spPr>
      </p:pic>
      <p:pic>
        <p:nvPicPr>
          <p:cNvPr id="1413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785813"/>
            <a:ext cx="2005013" cy="1500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132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143375"/>
            <a:ext cx="2286000" cy="22860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4132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88" y="2714625"/>
            <a:ext cx="1733550" cy="13239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41322" name="TextovéPole 13"/>
          <p:cNvSpPr txBox="1">
            <a:spLocks noChangeArrowheads="1"/>
          </p:cNvSpPr>
          <p:nvPr/>
        </p:nvSpPr>
        <p:spPr bwMode="auto">
          <a:xfrm>
            <a:off x="5000625" y="3071813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šešule A.th.</a:t>
            </a:r>
          </a:p>
        </p:txBody>
      </p:sp>
      <p:sp>
        <p:nvSpPr>
          <p:cNvPr id="141323" name="TextovéPole 13"/>
          <p:cNvSpPr txBox="1">
            <a:spLocks noChangeArrowheads="1"/>
          </p:cNvSpPr>
          <p:nvPr/>
        </p:nvSpPr>
        <p:spPr bwMode="auto">
          <a:xfrm>
            <a:off x="1071563" y="364331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bobule</a:t>
            </a:r>
          </a:p>
        </p:txBody>
      </p:sp>
      <p:sp>
        <p:nvSpPr>
          <p:cNvPr id="141324" name="TextovéPole 13"/>
          <p:cNvSpPr txBox="1">
            <a:spLocks noChangeArrowheads="1"/>
          </p:cNvSpPr>
          <p:nvPr/>
        </p:nvSpPr>
        <p:spPr bwMode="auto">
          <a:xfrm>
            <a:off x="5143500" y="2357438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nažka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Nadpis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500063"/>
          </a:xfrm>
        </p:spPr>
        <p:txBody>
          <a:bodyPr/>
          <a:lstStyle/>
          <a:p>
            <a:r>
              <a:rPr lang="cs-CZ" sz="2400"/>
              <a:t>Embryogeneze – model Arabidopsis thaliana</a:t>
            </a:r>
          </a:p>
        </p:txBody>
      </p:sp>
      <p:pic>
        <p:nvPicPr>
          <p:cNvPr id="142339" name="Picture 2" descr="1_2Embryo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455613"/>
            <a:ext cx="8358187" cy="6402387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fig19_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868363"/>
            <a:ext cx="8232775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solidFill>
                  <a:srgbClr val="FF0000"/>
                </a:solidFill>
                <a:cs typeface="Arial" charset="0"/>
              </a:rPr>
              <a:t>Kořenový meristém „dozrává“ ještě během embryogeneze, apikální až po vyklíčení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PozIn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71500"/>
            <a:ext cx="8231187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07" name="Text Box 3"/>
          <p:cNvSpPr txBox="1">
            <a:spLocks noChangeArrowheads="1"/>
          </p:cNvSpPr>
          <p:nvPr/>
        </p:nvSpPr>
        <p:spPr bwMode="auto">
          <a:xfrm>
            <a:off x="0" y="0"/>
            <a:ext cx="8466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Liniové a poziční určení buněčného osudu</a:t>
            </a:r>
            <a:endParaRPr lang="cs-CZ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4388" name="Picture 2" descr="BunPozIn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3929063"/>
            <a:ext cx="663098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Comment 3"/>
          <p:cNvSpPr>
            <a:spLocks noChangeArrowheads="1"/>
          </p:cNvSpPr>
          <p:nvPr/>
        </p:nvSpPr>
        <p:spPr bwMode="auto">
          <a:xfrm>
            <a:off x="214313" y="357188"/>
            <a:ext cx="864235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400" b="1">
                <a:solidFill>
                  <a:srgbClr val="FF0000"/>
                </a:solidFill>
              </a:rPr>
              <a:t>Laserová mikrochirurgie iniciál kořenového meristému</a:t>
            </a:r>
            <a:endParaRPr lang="cs-CZ" sz="2400">
              <a:solidFill>
                <a:srgbClr val="FF0000"/>
              </a:solidFill>
            </a:endParaRPr>
          </a:p>
        </p:txBody>
      </p:sp>
      <p:pic>
        <p:nvPicPr>
          <p:cNvPr id="145411" name="Picture 2" descr="fig11_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42179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2" descr="fig112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9563" y="1577975"/>
            <a:ext cx="502443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4826000"/>
            <a:ext cx="41433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Vývojový osud buňky není určen jejím původem, ale polohou v celku rostlinného organismu.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>
                <a:solidFill>
                  <a:srgbClr val="FF0000"/>
                </a:solidFill>
              </a:rPr>
              <a:t>- u rostlin převládá poziční informace</a:t>
            </a:r>
          </a:p>
          <a:p>
            <a:pPr>
              <a:defRPr/>
            </a:pP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cs-CZ" sz="3600">
                <a:solidFill>
                  <a:srgbClr val="FF0000"/>
                </a:solidFill>
                <a:latin typeface="Arial" charset="0"/>
                <a:cs typeface="Arial" charset="0"/>
              </a:rPr>
              <a:t>O vlivu kontextu svědčí i regenerace…</a:t>
            </a:r>
          </a:p>
        </p:txBody>
      </p:sp>
      <p:sp>
        <p:nvSpPr>
          <p:cNvPr id="146435" name="Zástupný symbol pro obsah 2"/>
          <p:cNvSpPr>
            <a:spLocks noGrp="1"/>
          </p:cNvSpPr>
          <p:nvPr>
            <p:ph idx="1"/>
          </p:nvPr>
        </p:nvSpPr>
        <p:spPr>
          <a:xfrm>
            <a:off x="0" y="1214438"/>
            <a:ext cx="3643313" cy="4881562"/>
          </a:xfrm>
        </p:spPr>
        <p:txBody>
          <a:bodyPr/>
          <a:lstStyle/>
          <a:p>
            <a:pPr eaLnBrk="1" hangingPunct="1"/>
            <a:r>
              <a:rPr lang="cs-CZ" sz="2000">
                <a:latin typeface="Arial" charset="0"/>
                <a:cs typeface="Arial" charset="0"/>
              </a:rPr>
              <a:t>V extrémním případě z jediné buňky</a:t>
            </a:r>
          </a:p>
          <a:p>
            <a:pPr eaLnBrk="1" hangingPunct="1"/>
            <a:r>
              <a:rPr lang="cs-CZ" sz="2000">
                <a:latin typeface="Arial" charset="0"/>
                <a:cs typeface="Arial" charset="0"/>
              </a:rPr>
              <a:t>Ale ne vše lze „resetovat“: např. polarita stonkového  řízku zachována</a:t>
            </a:r>
          </a:p>
        </p:txBody>
      </p:sp>
      <p:pic>
        <p:nvPicPr>
          <p:cNvPr id="146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1071563"/>
            <a:ext cx="3048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7" name="TextovéPole 5"/>
          <p:cNvSpPr txBox="1">
            <a:spLocks noChangeArrowheads="1"/>
          </p:cNvSpPr>
          <p:nvPr/>
        </p:nvSpPr>
        <p:spPr bwMode="auto">
          <a:xfrm>
            <a:off x="7215188" y="1214438"/>
            <a:ext cx="1643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somatické embryo smrku</a:t>
            </a:r>
          </a:p>
        </p:txBody>
      </p:sp>
      <p:pic>
        <p:nvPicPr>
          <p:cNvPr id="1464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2928938"/>
            <a:ext cx="3324225" cy="353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3000375"/>
            <a:ext cx="33432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https://www.agry.purdue.edu/ext/corn/news/timeless/images/GermSeq-20070509-1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667500" cy="5000625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sz="2800" dirty="0">
                <a:solidFill>
                  <a:schemeClr val="bg1"/>
                </a:solidFill>
              </a:rPr>
              <a:t>(u jednoděložných je to jinak - kukuřice)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1_3EpigHypo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527050"/>
            <a:ext cx="6448425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TextovéPole 2"/>
          <p:cNvSpPr txBox="1">
            <a:spLocks noChangeArrowheads="1"/>
          </p:cNvSpPr>
          <p:nvPr/>
        </p:nvSpPr>
        <p:spPr bwMode="auto">
          <a:xfrm>
            <a:off x="3286125" y="0"/>
            <a:ext cx="2662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olidFill>
                  <a:srgbClr val="FF0000"/>
                </a:solidFill>
              </a:rPr>
              <a:t>Klíčení semena</a:t>
            </a:r>
          </a:p>
        </p:txBody>
      </p:sp>
      <p:sp>
        <p:nvSpPr>
          <p:cNvPr id="147460" name="TextovéPole 3"/>
          <p:cNvSpPr txBox="1">
            <a:spLocks noChangeArrowheads="1"/>
          </p:cNvSpPr>
          <p:nvPr/>
        </p:nvSpPr>
        <p:spPr bwMode="auto">
          <a:xfrm>
            <a:off x="6572250" y="300037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… a pokračuje organogeneze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Nadpis 1"/>
          <p:cNvSpPr>
            <a:spLocks noGrp="1"/>
          </p:cNvSpPr>
          <p:nvPr>
            <p:ph type="title"/>
          </p:nvPr>
        </p:nvSpPr>
        <p:spPr>
          <a:xfrm>
            <a:off x="0" y="357188"/>
            <a:ext cx="5143500" cy="1071562"/>
          </a:xfrm>
        </p:spPr>
        <p:txBody>
          <a:bodyPr/>
          <a:lstStyle/>
          <a:p>
            <a:r>
              <a:rPr lang="cs-CZ"/>
              <a:t>Květ jakožto pozměněný prýt</a:t>
            </a:r>
          </a:p>
        </p:txBody>
      </p:sp>
      <p:pic>
        <p:nvPicPr>
          <p:cNvPr id="149507" name="Picture 2" descr="fig19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-4763"/>
            <a:ext cx="3000375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8" name="TextovéPole 5"/>
          <p:cNvSpPr txBox="1">
            <a:spLocks noChangeArrowheads="1"/>
          </p:cNvSpPr>
          <p:nvPr/>
        </p:nvSpPr>
        <p:spPr bwMode="auto">
          <a:xfrm>
            <a:off x="857250" y="2071688"/>
            <a:ext cx="4206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/>
              <a:t>mutace Arabidopsis leafy (lfy)</a:t>
            </a:r>
          </a:p>
          <a:p>
            <a:pPr algn="ctr"/>
            <a:r>
              <a:rPr lang="cs-CZ" sz="2400"/>
              <a:t>výhony místo květů</a:t>
            </a:r>
          </a:p>
        </p:txBody>
      </p:sp>
      <p:sp>
        <p:nvSpPr>
          <p:cNvPr id="149509" name="TextovéPole 6"/>
          <p:cNvSpPr txBox="1">
            <a:spLocks noChangeArrowheads="1"/>
          </p:cNvSpPr>
          <p:nvPr/>
        </p:nvSpPr>
        <p:spPr bwMode="auto">
          <a:xfrm>
            <a:off x="571500" y="5000625"/>
            <a:ext cx="4752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/>
              <a:t>35S::LFY (nadprodukce)</a:t>
            </a:r>
          </a:p>
          <a:p>
            <a:r>
              <a:rPr lang="cs-CZ" sz="2400"/>
              <a:t>květy místo sekundárních výhonů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fig191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25"/>
            <a:ext cx="823277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1" name="Nadpis 2"/>
          <p:cNvSpPr>
            <a:spLocks noGrp="1"/>
          </p:cNvSpPr>
          <p:nvPr>
            <p:ph type="title"/>
          </p:nvPr>
        </p:nvSpPr>
        <p:spPr>
          <a:xfrm>
            <a:off x="642938" y="357188"/>
            <a:ext cx="7772400" cy="1143000"/>
          </a:xfrm>
        </p:spPr>
        <p:txBody>
          <a:bodyPr/>
          <a:lstStyle/>
          <a:p>
            <a:pPr eaLnBrk="1" hangingPunct="1"/>
            <a:r>
              <a:rPr lang="cs-CZ" sz="3200">
                <a:solidFill>
                  <a:srgbClr val="FF0000"/>
                </a:solidFill>
                <a:latin typeface="Arial" charset="0"/>
                <a:cs typeface="Arial" charset="0"/>
              </a:rPr>
              <a:t>4 kruhy květních orgánů (Arabidopsis)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Nadpis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214438"/>
          </a:xfrm>
        </p:spPr>
        <p:txBody>
          <a:bodyPr/>
          <a:lstStyle/>
          <a:p>
            <a:pPr eaLnBrk="1" hangingPunct="1"/>
            <a:r>
              <a:rPr lang="cs-CZ">
                <a:solidFill>
                  <a:srgbClr val="FF0000"/>
                </a:solidFill>
                <a:latin typeface="Arial" charset="0"/>
                <a:cs typeface="Arial" charset="0"/>
              </a:rPr>
              <a:t>Homeotické mutace (Drosophila)</a:t>
            </a:r>
          </a:p>
        </p:txBody>
      </p:sp>
      <p:pic>
        <p:nvPicPr>
          <p:cNvPr id="151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2571750"/>
            <a:ext cx="2743200" cy="1924050"/>
          </a:xfrm>
          <a:noFill/>
        </p:spPr>
      </p:pic>
      <p:pic>
        <p:nvPicPr>
          <p:cNvPr id="151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2500313"/>
            <a:ext cx="4524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7" name="TextovéPole 5"/>
          <p:cNvSpPr txBox="1">
            <a:spLocks noChangeArrowheads="1"/>
          </p:cNvSpPr>
          <p:nvPr/>
        </p:nvSpPr>
        <p:spPr bwMode="auto">
          <a:xfrm>
            <a:off x="857250" y="5357813"/>
            <a:ext cx="759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/>
              <a:t>… správné orgány na nesprávném (ektopickém) místě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box19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05800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Comment 3"/>
          <p:cNvSpPr>
            <a:spLocks noChangeArrowheads="1"/>
          </p:cNvSpPr>
          <p:nvPr/>
        </p:nvSpPr>
        <p:spPr bwMode="auto">
          <a:xfrm>
            <a:off x="2514600" y="304800"/>
            <a:ext cx="4343400" cy="4667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400" b="1" dirty="0" err="1">
                <a:solidFill>
                  <a:srgbClr val="000000"/>
                </a:solidFill>
              </a:rPr>
              <a:t>Homeotičtí</a:t>
            </a:r>
            <a:r>
              <a:rPr lang="cs-CZ" sz="2400" b="1" dirty="0">
                <a:solidFill>
                  <a:srgbClr val="000000"/>
                </a:solidFill>
              </a:rPr>
              <a:t> květní mutanti</a:t>
            </a:r>
            <a:endParaRPr lang="cs-CZ" sz="1600" dirty="0">
              <a:solidFill>
                <a:srgbClr val="000000"/>
              </a:solidFill>
            </a:endParaRP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1214438" y="6396038"/>
            <a:ext cx="7481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000000"/>
                </a:solidFill>
                <a:cs typeface="Arial" charset="0"/>
              </a:rPr>
              <a:t>analogie s homeotickými mutanty r. Drosophila…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latin typeface="Arial" charset="0"/>
                <a:cs typeface="Arial" charset="0"/>
              </a:rPr>
              <a:t>Přehled homeotických květních mutantů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type="dgm" idx="1"/>
          </p:nvPr>
        </p:nvGraphicFramePr>
        <p:xfrm>
          <a:off x="685800" y="3067050"/>
          <a:ext cx="77724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3" imgW="6249272" imgH="1561905" progId="">
                  <p:embed/>
                </p:oleObj>
              </mc:Choice>
              <mc:Fallback>
                <p:oleObj name="Photo Editor Photo" r:id="rId3" imgW="6249272" imgH="156190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67050"/>
                        <a:ext cx="777240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fig191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3913188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3" name="Oval 3"/>
          <p:cNvSpPr>
            <a:spLocks noChangeArrowheads="1"/>
          </p:cNvSpPr>
          <p:nvPr/>
        </p:nvSpPr>
        <p:spPr bwMode="auto">
          <a:xfrm>
            <a:off x="1752600" y="3200400"/>
            <a:ext cx="5562600" cy="2971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fig191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363" y="785813"/>
            <a:ext cx="7407275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2803525" y="3470275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i="1">
                <a:solidFill>
                  <a:srgbClr val="FF3300"/>
                </a:solidFill>
                <a:latin typeface="Times New Roman" pitchFamily="18" charset="0"/>
              </a:rPr>
              <a:t>agamous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fig191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363" y="735013"/>
            <a:ext cx="7407275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2803525" y="574675"/>
            <a:ext cx="1325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i="1">
                <a:solidFill>
                  <a:srgbClr val="FF3300"/>
                </a:solidFill>
                <a:latin typeface="Times New Roman" pitchFamily="18" charset="0"/>
              </a:rPr>
              <a:t>apetala 1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2727325" y="3394075"/>
            <a:ext cx="1309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i="1">
                <a:solidFill>
                  <a:srgbClr val="FF3300"/>
                </a:solidFill>
                <a:latin typeface="Times New Roman" pitchFamily="18" charset="0"/>
              </a:rPr>
              <a:t>pistillata</a:t>
            </a:r>
          </a:p>
          <a:p>
            <a:r>
              <a:rPr lang="cs-CZ" sz="2400">
                <a:solidFill>
                  <a:srgbClr val="000000"/>
                </a:solidFill>
                <a:latin typeface="Times New Roman" pitchFamily="18" charset="0"/>
              </a:rPr>
              <a:t>nebo</a:t>
            </a:r>
            <a:r>
              <a:rPr lang="cs-CZ" sz="2400" i="1">
                <a:solidFill>
                  <a:srgbClr val="FF3300"/>
                </a:solidFill>
                <a:latin typeface="Times New Roman" pitchFamily="18" charset="0"/>
              </a:rPr>
              <a:t> ap3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fig19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2520950"/>
            <a:ext cx="8334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3" name="Comment 3"/>
          <p:cNvSpPr>
            <a:spLocks noChangeArrowheads="1"/>
          </p:cNvSpPr>
          <p:nvPr/>
        </p:nvSpPr>
        <p:spPr bwMode="auto">
          <a:xfrm>
            <a:off x="3048000" y="1295400"/>
            <a:ext cx="4038600" cy="7080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000" dirty="0">
                <a:solidFill>
                  <a:srgbClr val="000000"/>
                </a:solidFill>
              </a:rPr>
              <a:t>Většina z </a:t>
            </a:r>
            <a:r>
              <a:rPr lang="cs-CZ" sz="2000" dirty="0" err="1">
                <a:solidFill>
                  <a:srgbClr val="000000"/>
                </a:solidFill>
              </a:rPr>
              <a:t>homeotických</a:t>
            </a:r>
            <a:r>
              <a:rPr lang="cs-CZ" sz="2000" dirty="0">
                <a:solidFill>
                  <a:srgbClr val="000000"/>
                </a:solidFill>
              </a:rPr>
              <a:t> genů jsou - </a:t>
            </a:r>
            <a:r>
              <a:rPr lang="cs-CZ" sz="2000" dirty="0">
                <a:solidFill>
                  <a:srgbClr val="FF0000"/>
                </a:solidFill>
              </a:rPr>
              <a:t>MADS box transkripční faktory</a:t>
            </a:r>
          </a:p>
        </p:txBody>
      </p:sp>
      <p:sp>
        <p:nvSpPr>
          <p:cNvPr id="156676" name="TextovéPole 3"/>
          <p:cNvSpPr txBox="1">
            <a:spLocks noChangeArrowheads="1"/>
          </p:cNvSpPr>
          <p:nvPr/>
        </p:nvSpPr>
        <p:spPr bwMode="auto">
          <a:xfrm>
            <a:off x="642938" y="5072063"/>
            <a:ext cx="7572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Aktivace genu pro transkripční faktor může „přeprogramovat“ genovou expresi a změnit identitu pletiva/orgánu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sz="2800" dirty="0">
                <a:solidFill>
                  <a:schemeClr val="bg1"/>
                </a:solidFill>
              </a:rPr>
              <a:t>(u jehličnanů také jinak - borovice)</a:t>
            </a:r>
          </a:p>
        </p:txBody>
      </p:sp>
      <p:pic>
        <p:nvPicPr>
          <p:cNvPr id="162818" name="Picture 2" descr="Výsledek obrázku pro pine seedl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5888654" cy="3312368"/>
          </a:xfrm>
          <a:prstGeom prst="rect">
            <a:avLst/>
          </a:prstGeom>
          <a:noFill/>
        </p:spPr>
      </p:pic>
      <p:pic>
        <p:nvPicPr>
          <p:cNvPr id="162820" name="Picture 4" descr="Výsledek obrázku pro pine seed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132856"/>
            <a:ext cx="3181350" cy="42195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395536" y="515719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Počet děloh variabilní v druhově specifických mezích – u r. </a:t>
            </a:r>
            <a:r>
              <a:rPr lang="cs-CZ" dirty="0" err="1">
                <a:solidFill>
                  <a:schemeClr val="bg1"/>
                </a:solidFill>
              </a:rPr>
              <a:t>Pinus</a:t>
            </a:r>
            <a:r>
              <a:rPr lang="cs-CZ" dirty="0">
                <a:solidFill>
                  <a:schemeClr val="bg1"/>
                </a:solidFill>
              </a:rPr>
              <a:t> 4-24</a:t>
            </a:r>
          </a:p>
          <a:p>
            <a:r>
              <a:rPr lang="cs-CZ" dirty="0">
                <a:solidFill>
                  <a:schemeClr val="bg1"/>
                </a:solidFill>
              </a:rPr>
              <a:t>V rámci druhu korelace s velikostí semena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cs-CZ">
                <a:solidFill>
                  <a:srgbClr val="FFC000"/>
                </a:solidFill>
              </a:rPr>
              <a:t>Shrnutí</a:t>
            </a:r>
          </a:p>
        </p:txBody>
      </p:sp>
      <p:sp>
        <p:nvSpPr>
          <p:cNvPr id="102403" name="Zástupný symbol pro obsah 2"/>
          <p:cNvSpPr>
            <a:spLocks noGrp="1"/>
          </p:cNvSpPr>
          <p:nvPr>
            <p:ph idx="1"/>
          </p:nvPr>
        </p:nvSpPr>
        <p:spPr>
          <a:xfrm>
            <a:off x="714375" y="1357313"/>
            <a:ext cx="7929563" cy="4768850"/>
          </a:xfrm>
        </p:spPr>
        <p:txBody>
          <a:bodyPr/>
          <a:lstStyle/>
          <a:p>
            <a:pPr>
              <a:defRPr/>
            </a:pPr>
            <a:r>
              <a:rPr lang="cs-CZ" sz="2800" dirty="0">
                <a:solidFill>
                  <a:schemeClr val="bg1"/>
                </a:solidFill>
              </a:rPr>
              <a:t>Skládá se rostlina z buněk, nebo si je vydržuje a deleguje na ně své funkce?</a:t>
            </a:r>
            <a:endParaRPr lang="cs-CZ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cs-CZ" sz="2800" dirty="0">
                <a:solidFill>
                  <a:schemeClr val="bg1"/>
                </a:solidFill>
              </a:rPr>
              <a:t>Rostlinné tělo je „plastické“ – rostlina je schopna kontinuální organogeneze</a:t>
            </a:r>
          </a:p>
          <a:p>
            <a:pPr>
              <a:defRPr/>
            </a:pPr>
            <a:r>
              <a:rPr lang="cs-CZ" sz="2800" dirty="0">
                <a:solidFill>
                  <a:schemeClr val="bg1"/>
                </a:solidFill>
              </a:rPr>
              <a:t>Osud rostlinných buněk je zpravidla dán spíše jejich polohou než původem (... totipotence, regenerace...)</a:t>
            </a:r>
          </a:p>
          <a:p>
            <a:pPr>
              <a:defRPr/>
            </a:pPr>
            <a:r>
              <a:rPr lang="cs-CZ" sz="2800" dirty="0">
                <a:solidFill>
                  <a:schemeClr val="bg1"/>
                </a:solidFill>
              </a:rPr>
              <a:t>Rozvrh těla určen „posiční informací“ často podmíněnou prostorovým rozrůzněním genové exprese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Nadpis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r>
              <a:rPr lang="cs-CZ" sz="4000"/>
              <a:t>Buňky v pletivu: </a:t>
            </a:r>
            <a:br>
              <a:rPr lang="cs-CZ" sz="4000"/>
            </a:br>
            <a:r>
              <a:rPr lang="cs-CZ" sz="4000"/>
              <a:t>symplast vs. apoplast</a:t>
            </a: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>
          <a:xfrm>
            <a:off x="5214938" y="1600200"/>
            <a:ext cx="3605212" cy="4924425"/>
          </a:xfrm>
        </p:spPr>
        <p:txBody>
          <a:bodyPr/>
          <a:lstStyle/>
          <a:p>
            <a:r>
              <a:rPr lang="cs-CZ"/>
              <a:t>buňky  propojeny stěnou</a:t>
            </a:r>
          </a:p>
          <a:p>
            <a:r>
              <a:rPr lang="cs-CZ"/>
              <a:t>KOMUNIKUJÍ prostřednictvím plasmodesmů</a:t>
            </a:r>
          </a:p>
          <a:p>
            <a:r>
              <a:rPr lang="cs-CZ"/>
              <a:t>ALE ne všechny jsou vzájemně spojeny</a:t>
            </a:r>
          </a:p>
        </p:txBody>
      </p:sp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515143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Nadpis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42938"/>
          </a:xfrm>
        </p:spPr>
        <p:txBody>
          <a:bodyPr/>
          <a:lstStyle/>
          <a:p>
            <a:r>
              <a:rPr lang="cs-CZ"/>
              <a:t>Plasmodesmy</a:t>
            </a:r>
          </a:p>
        </p:txBody>
      </p:sp>
      <p:sp>
        <p:nvSpPr>
          <p:cNvPr id="109571" name="Zástupný symbol pro obsah 2"/>
          <p:cNvSpPr>
            <a:spLocks noGrp="1"/>
          </p:cNvSpPr>
          <p:nvPr>
            <p:ph idx="1"/>
          </p:nvPr>
        </p:nvSpPr>
        <p:spPr>
          <a:xfrm>
            <a:off x="0" y="4143375"/>
            <a:ext cx="3635896" cy="2714625"/>
          </a:xfrm>
        </p:spPr>
        <p:txBody>
          <a:bodyPr/>
          <a:lstStyle/>
          <a:p>
            <a:r>
              <a:rPr lang="cs-CZ" sz="2400" dirty="0" err="1"/>
              <a:t>Plasmodesmus</a:t>
            </a:r>
            <a:r>
              <a:rPr lang="cs-CZ" sz="2400" dirty="0"/>
              <a:t> není jen „díra“ – reguluje, co jím projde</a:t>
            </a:r>
          </a:p>
          <a:p>
            <a:r>
              <a:rPr lang="cs-CZ" sz="2400" dirty="0"/>
              <a:t>Kontinuita </a:t>
            </a:r>
            <a:r>
              <a:rPr lang="cs-CZ" sz="2400" dirty="0">
                <a:solidFill>
                  <a:srgbClr val="FF0000"/>
                </a:solidFill>
              </a:rPr>
              <a:t>membrány</a:t>
            </a:r>
            <a:r>
              <a:rPr lang="cs-CZ" sz="2400" dirty="0"/>
              <a:t> endoplasmatického retikula</a:t>
            </a:r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35782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704850"/>
            <a:ext cx="5715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71750"/>
            <a:ext cx="3500438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dpis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42938"/>
          </a:xfrm>
        </p:spPr>
        <p:txBody>
          <a:bodyPr/>
          <a:lstStyle/>
          <a:p>
            <a:r>
              <a:rPr lang="cs-CZ"/>
              <a:t>Plasmodesmy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456723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928688"/>
            <a:ext cx="4889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TextovéPole 9"/>
          <p:cNvSpPr txBox="1">
            <a:spLocks noChangeArrowheads="1"/>
          </p:cNvSpPr>
          <p:nvPr/>
        </p:nvSpPr>
        <p:spPr bwMode="auto">
          <a:xfrm>
            <a:off x="4286250" y="3071813"/>
            <a:ext cx="48577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A, Plasmodesmal gating. GFP-tagged TMV was used to delineate the viral infection front (green). Two injections of Texas Red dextran (10 kD) inside the infection front show cell-cell movement of the dextran </a:t>
            </a:r>
            <a:r>
              <a:rPr lang="cs-CZ" sz="1400"/>
              <a:t>, </a:t>
            </a:r>
            <a:r>
              <a:rPr lang="en-US" sz="1400"/>
              <a:t>injection outside the infection front shows no cell-cell movement. Bar = 200 µm. B, Accumulation of TMV MP-GFP fusion (green) in the central cavity of epidermal cell plasmodesmata.</a:t>
            </a:r>
            <a:r>
              <a:rPr lang="cs-CZ" sz="1400"/>
              <a:t>; </a:t>
            </a:r>
            <a:r>
              <a:rPr lang="en-US" sz="1400"/>
              <a:t>colocalization with callose (red). The white dotted line represents the position of the cell wall. Bar = 2 µm. C, Accumulation of TMV MP-GFP fusion (green) in the half plasmodesmata of mature guard cells and its colocalization (arrows) with callose (red. Bar = 10 µm.</a:t>
            </a:r>
            <a:r>
              <a:rPr lang="cs-CZ" sz="1400"/>
              <a:t> Oparka and Roberts 2001</a:t>
            </a:r>
            <a:r>
              <a:rPr lang="en-US" sz="1400"/>
              <a:t> </a:t>
            </a:r>
            <a:endParaRPr lang="cs-CZ" sz="1400"/>
          </a:p>
        </p:txBody>
      </p:sp>
      <p:sp>
        <p:nvSpPr>
          <p:cNvPr id="110598" name="TextovéPole 10"/>
          <p:cNvSpPr txBox="1">
            <a:spLocks noChangeArrowheads="1"/>
          </p:cNvSpPr>
          <p:nvPr/>
        </p:nvSpPr>
        <p:spPr bwMode="auto">
          <a:xfrm>
            <a:off x="4714875" y="5903913"/>
            <a:ext cx="4429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/>
              <a:t>Viry modulují průchodnost (SEL) plasmodesmů.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D9"/>
      </a:lt1>
      <a:dk2>
        <a:srgbClr val="99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D9"/>
        </a:lt1>
        <a:dk2>
          <a:srgbClr val="99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1253</Words>
  <Application>Microsoft Office PowerPoint</Application>
  <PresentationFormat>Předvádění na obrazovce (4:3)</PresentationFormat>
  <Paragraphs>204</Paragraphs>
  <Slides>60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8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72" baseType="lpstr">
      <vt:lpstr>Arial</vt:lpstr>
      <vt:lpstr>Calibri</vt:lpstr>
      <vt:lpstr>Times New Roman</vt:lpstr>
      <vt:lpstr>Výchozí návrh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1_Výchozí návrh</vt:lpstr>
      <vt:lpstr>Photo Editor Photo</vt:lpstr>
      <vt:lpstr>Rostlinné tělo – první pohled</vt:lpstr>
      <vt:lpstr>Modelová semenná rostlina ... např. rajče (nebo Arabidopsis)</vt:lpstr>
      <vt:lpstr>Prezentace aplikace PowerPoint</vt:lpstr>
      <vt:lpstr>Prezentace aplikace PowerPoint</vt:lpstr>
      <vt:lpstr>(u jednoděložných je to jinak - kukuřice)</vt:lpstr>
      <vt:lpstr>(u jehličnanů také jinak - borovice)</vt:lpstr>
      <vt:lpstr>Buňky v pletivu:  symplast vs. apoplast</vt:lpstr>
      <vt:lpstr>Plasmodesmy</vt:lpstr>
      <vt:lpstr>Plasmodesmy</vt:lpstr>
      <vt:lpstr>Pletiva</vt:lpstr>
      <vt:lpstr>Složená trvalá pletiva</vt:lpstr>
      <vt:lpstr>Průduch (stoma) typické dvouděložné rostliny</vt:lpstr>
      <vt:lpstr>Krycí pletiva kořene – rhizodermis</vt:lpstr>
      <vt:lpstr>Krycí pletiva kořene – rhizodermis</vt:lpstr>
      <vt:lpstr>Krycí pletiva kořene – kořenová čepička</vt:lpstr>
      <vt:lpstr>Vodivá pletiva – xylem (dřevo)</vt:lpstr>
      <vt:lpstr>Vodivá pletiva – floem (lýko)</vt:lpstr>
      <vt:lpstr>Uspořádání vodivých pletiv – cévní svazky</vt:lpstr>
      <vt:lpstr>Rostlinné orgány</vt:lpstr>
      <vt:lpstr>Modulární stavba nadzemní části</vt:lpstr>
      <vt:lpstr>Prezentace aplikace PowerPoint</vt:lpstr>
      <vt:lpstr>Prezentace aplikace PowerPoint</vt:lpstr>
      <vt:lpstr>Anatomie listu dvouděložné rostliny</vt:lpstr>
      <vt:lpstr>Prezentace aplikace PowerPoint</vt:lpstr>
      <vt:lpstr>Variace na téma list</vt:lpstr>
      <vt:lpstr>Stonek – primární a sekundární vývoj (tloustnutí)</vt:lpstr>
      <vt:lpstr>Proměny stonku</vt:lpstr>
      <vt:lpstr>Proměny stonku</vt:lpstr>
      <vt:lpstr>Anatomie kořene</vt:lpstr>
      <vt:lpstr>Kořenový meristem</vt:lpstr>
      <vt:lpstr>Další příklad celistvosti - kompenzace a regulace na orgánové úrovni:</vt:lpstr>
      <vt:lpstr>Genetika jako nástroj</vt:lpstr>
      <vt:lpstr>Kořenový systém</vt:lpstr>
      <vt:lpstr>Typy kořenů</vt:lpstr>
      <vt:lpstr>Proměny kořene</vt:lpstr>
      <vt:lpstr>Prezentace aplikace PowerPoint</vt:lpstr>
      <vt:lpstr>Prezentace aplikace PowerPoint</vt:lpstr>
      <vt:lpstr>Květ jakožto pozměněný prýt</vt:lpstr>
      <vt:lpstr>Rodozměna u semenných rostlin</vt:lpstr>
      <vt:lpstr>Pro srovnání: mech</vt:lpstr>
      <vt:lpstr>Vývoj gametofytu krytosemenných</vt:lpstr>
      <vt:lpstr>Dvojité oplození u krytosemenných</vt:lpstr>
      <vt:lpstr>Semeno a jeho vývoj</vt:lpstr>
      <vt:lpstr>Plody vs. semena</vt:lpstr>
      <vt:lpstr>Embryogeneze – model Arabidopsis thaliana</vt:lpstr>
      <vt:lpstr>Prezentace aplikace PowerPoint</vt:lpstr>
      <vt:lpstr>Prezentace aplikace PowerPoint</vt:lpstr>
      <vt:lpstr>Prezentace aplikace PowerPoint</vt:lpstr>
      <vt:lpstr>O vlivu kontextu svědčí i regenerace…</vt:lpstr>
      <vt:lpstr>Prezentace aplikace PowerPoint</vt:lpstr>
      <vt:lpstr>Květ jakožto pozměněný prýt</vt:lpstr>
      <vt:lpstr>4 kruhy květních orgánů (Arabidopsis)</vt:lpstr>
      <vt:lpstr>Homeotické mutace (Drosophila)</vt:lpstr>
      <vt:lpstr>Prezentace aplikace PowerPoint</vt:lpstr>
      <vt:lpstr>Přehled homeotických květních mutantů</vt:lpstr>
      <vt:lpstr>Prezentace aplikace PowerPoint</vt:lpstr>
      <vt:lpstr>Prezentace aplikace PowerPoint</vt:lpstr>
      <vt:lpstr>Prezentace aplikace PowerPoint</vt:lpstr>
      <vt:lpstr>Prezentace aplikace PowerPoint</vt:lpstr>
      <vt:lpstr>Shrnutí</vt:lpstr>
    </vt:vector>
  </TitlesOfParts>
  <Company>kfr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Malý průvodce rostlinnou buňkou</dc:title>
  <dc:creator>Fatima</dc:creator>
  <cp:lastModifiedBy>Fatima</cp:lastModifiedBy>
  <cp:revision>203</cp:revision>
  <dcterms:created xsi:type="dcterms:W3CDTF">2010-03-05T10:11:53Z</dcterms:created>
  <dcterms:modified xsi:type="dcterms:W3CDTF">2024-03-06T11:11:05Z</dcterms:modified>
</cp:coreProperties>
</file>