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713" r:id="rId4"/>
    <p:sldMasterId id="2147483725" r:id="rId5"/>
    <p:sldMasterId id="2147483737" r:id="rId6"/>
    <p:sldMasterId id="2147483749" r:id="rId7"/>
    <p:sldMasterId id="2147483761" r:id="rId8"/>
    <p:sldMasterId id="2147483773" r:id="rId9"/>
  </p:sldMasterIdLst>
  <p:notesMasterIdLst>
    <p:notesMasterId r:id="rId82"/>
  </p:notesMasterIdLst>
  <p:sldIdLst>
    <p:sldId id="355" r:id="rId10"/>
    <p:sldId id="425" r:id="rId11"/>
    <p:sldId id="404" r:id="rId12"/>
    <p:sldId id="405" r:id="rId13"/>
    <p:sldId id="417" r:id="rId14"/>
    <p:sldId id="426" r:id="rId15"/>
    <p:sldId id="427" r:id="rId16"/>
    <p:sldId id="428" r:id="rId17"/>
    <p:sldId id="429" r:id="rId18"/>
    <p:sldId id="406" r:id="rId19"/>
    <p:sldId id="407" r:id="rId20"/>
    <p:sldId id="454" r:id="rId21"/>
    <p:sldId id="408" r:id="rId22"/>
    <p:sldId id="409" r:id="rId23"/>
    <p:sldId id="410" r:id="rId24"/>
    <p:sldId id="411" r:id="rId25"/>
    <p:sldId id="451" r:id="rId26"/>
    <p:sldId id="412" r:id="rId27"/>
    <p:sldId id="418" r:id="rId28"/>
    <p:sldId id="419" r:id="rId29"/>
    <p:sldId id="256" r:id="rId30"/>
    <p:sldId id="257" r:id="rId31"/>
    <p:sldId id="258" r:id="rId32"/>
    <p:sldId id="259" r:id="rId33"/>
    <p:sldId id="264" r:id="rId34"/>
    <p:sldId id="265" r:id="rId35"/>
    <p:sldId id="269" r:id="rId36"/>
    <p:sldId id="270" r:id="rId37"/>
    <p:sldId id="281" r:id="rId38"/>
    <p:sldId id="287" r:id="rId39"/>
    <p:sldId id="288" r:id="rId40"/>
    <p:sldId id="455" r:id="rId41"/>
    <p:sldId id="284" r:id="rId42"/>
    <p:sldId id="356" r:id="rId43"/>
    <p:sldId id="357" r:id="rId44"/>
    <p:sldId id="358" r:id="rId45"/>
    <p:sldId id="359" r:id="rId46"/>
    <p:sldId id="360" r:id="rId47"/>
    <p:sldId id="362" r:id="rId48"/>
    <p:sldId id="363" r:id="rId49"/>
    <p:sldId id="364" r:id="rId50"/>
    <p:sldId id="365" r:id="rId51"/>
    <p:sldId id="366" r:id="rId52"/>
    <p:sldId id="367" r:id="rId53"/>
    <p:sldId id="368" r:id="rId54"/>
    <p:sldId id="369" r:id="rId55"/>
    <p:sldId id="370" r:id="rId56"/>
    <p:sldId id="441" r:id="rId57"/>
    <p:sldId id="442" r:id="rId58"/>
    <p:sldId id="443" r:id="rId59"/>
    <p:sldId id="444" r:id="rId60"/>
    <p:sldId id="452" r:id="rId61"/>
    <p:sldId id="453" r:id="rId62"/>
    <p:sldId id="445" r:id="rId63"/>
    <p:sldId id="446" r:id="rId64"/>
    <p:sldId id="447" r:id="rId65"/>
    <p:sldId id="448" r:id="rId66"/>
    <p:sldId id="449" r:id="rId67"/>
    <p:sldId id="450" r:id="rId68"/>
    <p:sldId id="413" r:id="rId69"/>
    <p:sldId id="416" r:id="rId70"/>
    <p:sldId id="415" r:id="rId71"/>
    <p:sldId id="414" r:id="rId72"/>
    <p:sldId id="260" r:id="rId73"/>
    <p:sldId id="420" r:id="rId74"/>
    <p:sldId id="423" r:id="rId75"/>
    <p:sldId id="422" r:id="rId76"/>
    <p:sldId id="435" r:id="rId77"/>
    <p:sldId id="439" r:id="rId78"/>
    <p:sldId id="438" r:id="rId79"/>
    <p:sldId id="371" r:id="rId80"/>
    <p:sldId id="440" r:id="rId81"/>
  </p:sldIdLst>
  <p:sldSz cx="9144000" cy="6858000" type="screen4x3"/>
  <p:notesSz cx="6858000" cy="9144000"/>
  <p:defaultTextStyle>
    <a:defPPr>
      <a:defRPr lang="cs-CZ"/>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8" autoAdjust="0"/>
    <p:restoredTop sz="94394" autoAdjust="0"/>
  </p:normalViewPr>
  <p:slideViewPr>
    <p:cSldViewPr>
      <p:cViewPr varScale="1">
        <p:scale>
          <a:sx n="70" d="100"/>
          <a:sy n="70" d="100"/>
        </p:scale>
        <p:origin x="516" y="48"/>
      </p:cViewPr>
      <p:guideLst>
        <p:guide orient="horz" pos="2160"/>
        <p:guide pos="2880"/>
      </p:guideLst>
    </p:cSldViewPr>
  </p:slideViewPr>
  <p:outlineViewPr>
    <p:cViewPr>
      <p:scale>
        <a:sx n="33" d="100"/>
        <a:sy n="33" d="100"/>
      </p:scale>
      <p:origin x="0" y="-1839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viewProps" Target="viewProps.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61" Type="http://schemas.openxmlformats.org/officeDocument/2006/relationships/slide" Target="slides/slide52.xml"/><Relationship Id="rId8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91320C01-92BB-4A76-BE12-1B3FC3AC8F06}" type="datetimeFigureOut">
              <a:rPr lang="cs-CZ"/>
              <a:pPr>
                <a:defRPr/>
              </a:pPr>
              <a:t>08.03.2023</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cs-CZ" noProof="0"/>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92348451-FA56-4793-A5C1-918B5B09F584}" type="slidenum">
              <a:rPr lang="cs-CZ"/>
              <a:pPr>
                <a:defRPr/>
              </a:pPr>
              <a:t>‹#›</a:t>
            </a:fld>
            <a:endParaRPr lang="cs-CZ"/>
          </a:p>
        </p:txBody>
      </p:sp>
    </p:spTree>
    <p:extLst>
      <p:ext uri="{BB962C8B-B14F-4D97-AF65-F5344CB8AC3E}">
        <p14:creationId xmlns:p14="http://schemas.microsoft.com/office/powerpoint/2010/main" val="11491147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039B8D4-B11F-490F-A32F-72730B486B04}" type="slidenum">
              <a:rPr lang="cs-CZ" sz="1100" smtClean="0">
                <a:solidFill>
                  <a:srgbClr val="000000"/>
                </a:solidFill>
              </a:rPr>
              <a:pPr fontAlgn="base">
                <a:spcBef>
                  <a:spcPct val="0"/>
                </a:spcBef>
                <a:spcAft>
                  <a:spcPct val="0"/>
                </a:spcAft>
                <a:defRPr/>
              </a:pPr>
              <a:t>39</a:t>
            </a:fld>
            <a:endParaRPr lang="cs-CZ" sz="1100">
              <a:solidFill>
                <a:srgbClr val="000000"/>
              </a:solidFill>
            </a:endParaRPr>
          </a:p>
        </p:txBody>
      </p:sp>
      <p:sp>
        <p:nvSpPr>
          <p:cNvPr id="20070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00708"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lIns="87480" tIns="43740" rIns="87480" bIns="43740" numCol="1" anchor="t" anchorCtr="0" compatLnSpc="1">
            <a:prstTxWarp prst="textNoShape">
              <a:avLst/>
            </a:prstTxWarp>
          </a:bodyPr>
          <a:lstStyle/>
          <a:p>
            <a:pPr eaLnBrk="1" hangingPunct="1">
              <a:spcBef>
                <a:spcPct val="0"/>
              </a:spcBef>
            </a:pPr>
            <a:r>
              <a:rPr lang="en-GB"/>
              <a:t>Did he read ‘Curves of Life’? </a:t>
            </a:r>
          </a:p>
          <a:p>
            <a:pPr eaLnBrk="1" hangingPunct="1">
              <a:spcBef>
                <a:spcPct val="0"/>
              </a:spcBef>
            </a:pPr>
            <a:r>
              <a:rPr lang="en-GB"/>
              <a:t>Did he talk to Richards?</a:t>
            </a:r>
          </a:p>
          <a:p>
            <a:pPr eaLnBrk="1" hangingPunct="1">
              <a:spcBef>
                <a:spcPct val="0"/>
              </a:spcBef>
            </a:pPr>
            <a:r>
              <a:rPr lang="en-GB"/>
              <a:t>Hodges p 437 (to Mike Woodger). ‘Our new machine is to start arriving on Monday [12 February 1951]. I am hoping to do something about ‘chemical embryology’. In particular I think I can account for the appearance of Fibonacci numbers in connection with fir-cones’</a:t>
            </a:r>
          </a:p>
        </p:txBody>
      </p:sp>
    </p:spTree>
    <p:extLst>
      <p:ext uri="{BB962C8B-B14F-4D97-AF65-F5344CB8AC3E}">
        <p14:creationId xmlns:p14="http://schemas.microsoft.com/office/powerpoint/2010/main" val="1700995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EF06CDC-E4CD-4BE1-8319-D0C27D1EAB47}" type="slidenum">
              <a:rPr lang="cs-CZ" sz="1100" smtClean="0">
                <a:solidFill>
                  <a:srgbClr val="000000"/>
                </a:solidFill>
              </a:rPr>
              <a:pPr fontAlgn="base">
                <a:spcBef>
                  <a:spcPct val="0"/>
                </a:spcBef>
                <a:spcAft>
                  <a:spcPct val="0"/>
                </a:spcAft>
                <a:defRPr/>
              </a:pPr>
              <a:t>41</a:t>
            </a:fld>
            <a:endParaRPr lang="cs-CZ" sz="1100">
              <a:solidFill>
                <a:srgbClr val="000000"/>
              </a:solidFill>
            </a:endParaRPr>
          </a:p>
        </p:txBody>
      </p:sp>
      <p:sp>
        <p:nvSpPr>
          <p:cNvPr id="201731" name="Rectangle 2"/>
          <p:cNvSpPr>
            <a:spLocks noGrp="1" noRot="1" noChangeAspect="1" noChangeArrowheads="1" noTextEdit="1"/>
          </p:cNvSpPr>
          <p:nvPr>
            <p:ph type="sldImg"/>
          </p:nvPr>
        </p:nvSpPr>
        <p:spPr bwMode="auto">
          <a:xfrm>
            <a:off x="1138238" y="701675"/>
            <a:ext cx="4575175" cy="3430588"/>
          </a:xfrm>
          <a:solidFill>
            <a:srgbClr val="FFFFFF"/>
          </a:solidFill>
          <a:ln>
            <a:solidFill>
              <a:srgbClr val="000000"/>
            </a:solidFill>
            <a:miter lim="800000"/>
            <a:headEnd/>
            <a:tailEnd/>
          </a:ln>
        </p:spPr>
      </p:sp>
      <p:sp>
        <p:nvSpPr>
          <p:cNvPr id="201732"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lIns="87480" tIns="43740" rIns="87480" bIns="43740" numCol="1" anchor="t" anchorCtr="0" compatLnSpc="1">
            <a:prstTxWarp prst="textNoShape">
              <a:avLst/>
            </a:prstTxWarp>
          </a:bodyPr>
          <a:lstStyle/>
          <a:p>
            <a:pPr eaLnBrk="1" hangingPunct="1">
              <a:spcBef>
                <a:spcPct val="0"/>
              </a:spcBef>
            </a:pPr>
            <a:r>
              <a:rPr lang="en-GB"/>
              <a:t>letter to ?JZ Young</a:t>
            </a:r>
          </a:p>
        </p:txBody>
      </p:sp>
    </p:spTree>
    <p:extLst>
      <p:ext uri="{BB962C8B-B14F-4D97-AF65-F5344CB8AC3E}">
        <p14:creationId xmlns:p14="http://schemas.microsoft.com/office/powerpoint/2010/main" val="2677941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AA2D092-7F1B-4AD5-83CE-8C0756079C36}" type="slidenum">
              <a:rPr lang="cs-CZ" sz="1100" smtClean="0">
                <a:solidFill>
                  <a:srgbClr val="000000"/>
                </a:solidFill>
              </a:rPr>
              <a:pPr fontAlgn="base">
                <a:spcBef>
                  <a:spcPct val="0"/>
                </a:spcBef>
                <a:spcAft>
                  <a:spcPct val="0"/>
                </a:spcAft>
                <a:defRPr/>
              </a:pPr>
              <a:t>42</a:t>
            </a:fld>
            <a:endParaRPr lang="cs-CZ" sz="1100">
              <a:solidFill>
                <a:srgbClr val="000000"/>
              </a:solidFill>
            </a:endParaRPr>
          </a:p>
        </p:txBody>
      </p:sp>
      <p:pic>
        <p:nvPicPr>
          <p:cNvPr id="202755" name="Picture 2" descr="church-15"/>
          <p:cNvPicPr>
            <a:picLocks noChangeAspect="1" noChangeArrowheads="1"/>
          </p:cNvPicPr>
          <p:nvPr/>
        </p:nvPicPr>
        <p:blipFill>
          <a:blip r:embed="rId3"/>
          <a:srcRect/>
          <a:stretch>
            <a:fillRect/>
          </a:stretch>
        </p:blipFill>
        <p:spPr bwMode="auto">
          <a:xfrm>
            <a:off x="3151188" y="2455863"/>
            <a:ext cx="1300162" cy="1566862"/>
          </a:xfrm>
          <a:prstGeom prst="rect">
            <a:avLst/>
          </a:prstGeom>
          <a:noFill/>
          <a:ln w="9525">
            <a:noFill/>
            <a:miter lim="800000"/>
            <a:headEnd/>
            <a:tailEnd/>
          </a:ln>
        </p:spPr>
      </p:pic>
      <p:sp>
        <p:nvSpPr>
          <p:cNvPr id="202756" name="Rectangle 3"/>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02757" name="Rectangle 4"/>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lIns="87480" tIns="43740" rIns="87480" bIns="43740" numCol="1" anchor="t" anchorCtr="0" compatLnSpc="1">
            <a:prstTxWarp prst="textNoShape">
              <a:avLst/>
            </a:prstTxWarp>
          </a:bodyPr>
          <a:lstStyle/>
          <a:p>
            <a:pPr eaLnBrk="1" hangingPunct="1">
              <a:spcBef>
                <a:spcPct val="0"/>
              </a:spcBef>
            </a:pPr>
            <a:r>
              <a:rPr lang="en-GB"/>
              <a:t>Sunflower pictures from: Turing C25/82; Church Fig 15</a:t>
            </a:r>
          </a:p>
          <a:p>
            <a:pPr eaLnBrk="1" hangingPunct="1">
              <a:spcBef>
                <a:spcPct val="0"/>
              </a:spcBef>
            </a:pPr>
            <a:r>
              <a:rPr lang="en-GB"/>
              <a:t>Earliest mention 1754 Bonnet, Goethe 1790 (according to Jean) </a:t>
            </a:r>
          </a:p>
          <a:p>
            <a:pPr eaLnBrk="1" hangingPunct="1">
              <a:spcBef>
                <a:spcPct val="0"/>
              </a:spcBef>
            </a:pPr>
            <a:endParaRPr lang="en-GB"/>
          </a:p>
        </p:txBody>
      </p:sp>
    </p:spTree>
    <p:extLst>
      <p:ext uri="{BB962C8B-B14F-4D97-AF65-F5344CB8AC3E}">
        <p14:creationId xmlns:p14="http://schemas.microsoft.com/office/powerpoint/2010/main" val="2814604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94BBA4B-60D8-4E02-94DF-BF0F0925A5DA}" type="slidenum">
              <a:rPr lang="cs-CZ" sz="1100" smtClean="0">
                <a:solidFill>
                  <a:srgbClr val="000000"/>
                </a:solidFill>
              </a:rPr>
              <a:pPr fontAlgn="base">
                <a:spcBef>
                  <a:spcPct val="0"/>
                </a:spcBef>
                <a:spcAft>
                  <a:spcPct val="0"/>
                </a:spcAft>
                <a:defRPr/>
              </a:pPr>
              <a:t>45</a:t>
            </a:fld>
            <a:endParaRPr lang="cs-CZ" sz="1100">
              <a:solidFill>
                <a:srgbClr val="000000"/>
              </a:solidFill>
            </a:endParaRPr>
          </a:p>
        </p:txBody>
      </p:sp>
      <p:sp>
        <p:nvSpPr>
          <p:cNvPr id="20377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03780"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lIns="87480" tIns="43740" rIns="87480" bIns="43740" numCol="1" anchor="t" anchorCtr="0" compatLnSpc="1">
            <a:prstTxWarp prst="textNoShape">
              <a:avLst/>
            </a:prstTxWarp>
          </a:bodyPr>
          <a:lstStyle/>
          <a:p>
            <a:pPr eaLnBrk="1" hangingPunct="1">
              <a:spcBef>
                <a:spcPct val="0"/>
              </a:spcBef>
            </a:pPr>
            <a:endParaRPr lang="en-GB"/>
          </a:p>
        </p:txBody>
      </p:sp>
    </p:spTree>
    <p:extLst>
      <p:ext uri="{BB962C8B-B14F-4D97-AF65-F5344CB8AC3E}">
        <p14:creationId xmlns:p14="http://schemas.microsoft.com/office/powerpoint/2010/main" val="2730199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bwMode="auto">
          <a:noFill/>
          <a:ln>
            <a:round/>
            <a:headEnd/>
            <a:tailEnd/>
          </a:ln>
        </p:spPr>
        <p:txBody>
          <a:bodyPr wrap="square" numCol="1" anchorCtr="0" compatLnSpc="1">
            <a:prstTxWarp prst="textNoShape">
              <a:avLst/>
            </a:prstTxWarp>
          </a:bodyPr>
          <a:lstStyle/>
          <a:p>
            <a:pPr fontAlgn="base">
              <a:spcBef>
                <a:spcPct val="0"/>
              </a:spcBef>
              <a:spcAft>
                <a:spcPct val="0"/>
              </a:spcAft>
            </a:pPr>
            <a:fld id="{C0CA7F23-FEC2-4168-9A73-DE83FE743A7E}" type="slidenum">
              <a:rPr lang="cs-CZ" smtClean="0">
                <a:latin typeface="Times New Roman" pitchFamily="18" charset="0"/>
              </a:rPr>
              <a:pPr fontAlgn="base">
                <a:spcBef>
                  <a:spcPct val="0"/>
                </a:spcBef>
                <a:spcAft>
                  <a:spcPct val="0"/>
                </a:spcAft>
              </a:pPr>
              <a:t>72</a:t>
            </a:fld>
            <a:endParaRPr lang="cs-CZ">
              <a:latin typeface="Times New Roman" pitchFamily="18" charset="0"/>
            </a:endParaRPr>
          </a:p>
        </p:txBody>
      </p:sp>
      <p:sp>
        <p:nvSpPr>
          <p:cNvPr id="204803"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04804" name="Rectangle 2"/>
          <p:cNvSpPr>
            <a:spLocks noGrp="1" noChangeArrowheads="1"/>
          </p:cNvSpPr>
          <p:nvPr>
            <p:ph type="body" idx="1"/>
          </p:nvPr>
        </p:nvSpPr>
        <p:spPr bwMode="auto">
          <a:xfrm>
            <a:off x="914400" y="4343400"/>
            <a:ext cx="5029200" cy="4114800"/>
          </a:xfrm>
          <a:noFill/>
        </p:spPr>
        <p:txBody>
          <a:bodyPr wrap="none" numCol="1" anchor="ctr" anchorCtr="0" compatLnSpc="1">
            <a:prstTxWarp prst="textNoShape">
              <a:avLst/>
            </a:prstTxWarp>
          </a:bodyPr>
          <a:lstStyle/>
          <a:p>
            <a:endParaRPr lang="cs-CZ">
              <a:latin typeface="Times New Roman" pitchFamily="18" charset="0"/>
            </a:endParaRPr>
          </a:p>
        </p:txBody>
      </p:sp>
    </p:spTree>
    <p:extLst>
      <p:ext uri="{BB962C8B-B14F-4D97-AF65-F5344CB8AC3E}">
        <p14:creationId xmlns:p14="http://schemas.microsoft.com/office/powerpoint/2010/main" val="3511690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lvl1pPr>
              <a:defRPr/>
            </a:lvl1pPr>
          </a:lstStyle>
          <a:p>
            <a:pPr>
              <a:defRPr/>
            </a:pPr>
            <a:fld id="{87CF7A53-898B-4577-8359-0CB50002732B}" type="datetimeFigureOut">
              <a:rPr lang="cs-CZ"/>
              <a:pPr>
                <a:defRPr/>
              </a:pPr>
              <a:t>08.03.2023</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09BED696-76C0-461F-86E4-4BB14AF9C6A7}" type="slidenum">
              <a:rPr lang="cs-CZ"/>
              <a:pPr>
                <a:defRPr/>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pPr>
              <a:defRPr/>
            </a:pPr>
            <a:fld id="{F9422DF2-E12F-45C8-8423-0AA115CADEE2}" type="datetimeFigureOut">
              <a:rPr lang="cs-CZ"/>
              <a:pPr>
                <a:defRPr/>
              </a:pPr>
              <a:t>08.03.2023</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FCDBBB07-EFB9-4F5B-9607-734C5570F909}" type="slidenum">
              <a:rPr lang="cs-CZ"/>
              <a:pPr>
                <a:defRPr/>
              </a:pPr>
              <a:t>‹#›</a:t>
            </a:fld>
            <a:endParaRPr lang="cs-CZ"/>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fontAlgn="auto">
              <a:spcBef>
                <a:spcPts val="0"/>
              </a:spcBef>
              <a:spcAft>
                <a:spcPts val="0"/>
              </a:spcAft>
              <a:defRPr/>
            </a:lvl1pPr>
          </a:lstStyle>
          <a:p>
            <a:pPr>
              <a:defRPr/>
            </a:pPr>
            <a:endParaRPr lang="cs-CZ"/>
          </a:p>
        </p:txBody>
      </p:sp>
      <p:sp>
        <p:nvSpPr>
          <p:cNvPr id="5" name="Zástupný symbol pro zápatí 4"/>
          <p:cNvSpPr>
            <a:spLocks noGrp="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Zástupný symbol pro číslo snímku 5"/>
          <p:cNvSpPr>
            <a:spLocks noGrp="1"/>
          </p:cNvSpPr>
          <p:nvPr>
            <p:ph type="sldNum" sz="quarter" idx="12"/>
          </p:nvPr>
        </p:nvSpPr>
        <p:spPr/>
        <p:txBody>
          <a:bodyPr/>
          <a:lstStyle>
            <a:lvl1pPr fontAlgn="auto">
              <a:spcBef>
                <a:spcPts val="0"/>
              </a:spcBef>
              <a:spcAft>
                <a:spcPts val="0"/>
              </a:spcAft>
              <a:defRPr/>
            </a:lvl1pPr>
          </a:lstStyle>
          <a:p>
            <a:pPr>
              <a:defRPr/>
            </a:pPr>
            <a:fld id="{3A81ED2F-28D8-4E7B-BEEB-C252619E0EE2}" type="slidenum">
              <a:rPr lang="cs-CZ"/>
              <a:pPr>
                <a:defRPr/>
              </a:pPr>
              <a:t>‹#›</a:t>
            </a:fld>
            <a:endParaRPr lang="cs-CZ"/>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fontAlgn="auto">
              <a:spcBef>
                <a:spcPts val="0"/>
              </a:spcBef>
              <a:spcAft>
                <a:spcPts val="0"/>
              </a:spcAft>
              <a:defRPr/>
            </a:lvl1pPr>
          </a:lstStyle>
          <a:p>
            <a:pPr>
              <a:defRPr/>
            </a:pPr>
            <a:endParaRPr lang="cs-CZ"/>
          </a:p>
        </p:txBody>
      </p:sp>
      <p:sp>
        <p:nvSpPr>
          <p:cNvPr id="5" name="Zástupný symbol pro zápatí 4"/>
          <p:cNvSpPr>
            <a:spLocks noGrp="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Zástupný symbol pro číslo snímku 5"/>
          <p:cNvSpPr>
            <a:spLocks noGrp="1"/>
          </p:cNvSpPr>
          <p:nvPr>
            <p:ph type="sldNum" sz="quarter" idx="12"/>
          </p:nvPr>
        </p:nvSpPr>
        <p:spPr/>
        <p:txBody>
          <a:bodyPr/>
          <a:lstStyle>
            <a:lvl1pPr fontAlgn="auto">
              <a:spcBef>
                <a:spcPts val="0"/>
              </a:spcBef>
              <a:spcAft>
                <a:spcPts val="0"/>
              </a:spcAft>
              <a:defRPr/>
            </a:lvl1pPr>
          </a:lstStyle>
          <a:p>
            <a:pPr>
              <a:defRPr/>
            </a:pPr>
            <a:fld id="{6E2E8780-B876-452D-83D1-9CDCD2985B45}" type="slidenum">
              <a:rPr lang="cs-CZ"/>
              <a:pPr>
                <a:defRPr/>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pPr>
              <a:defRPr/>
            </a:pPr>
            <a:fld id="{A7BC7957-CE89-48B0-858C-8056AA0638FC}" type="datetimeFigureOut">
              <a:rPr lang="cs-CZ"/>
              <a:pPr>
                <a:defRPr/>
              </a:pPr>
              <a:t>08.03.2023</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E096A51E-D5BB-4914-972A-75A5389EE401}" type="slidenum">
              <a:rPr lang="cs-CZ"/>
              <a:pPr>
                <a:defRPr/>
              </a:pPr>
              <a:t>‹#›</a:t>
            </a:fld>
            <a:endParaRPr 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AA4DED7-663B-48BC-876A-7262BC5E8729}" type="slidenum">
              <a:rPr lang="cs-CZ"/>
              <a:pPr>
                <a:defRPr/>
              </a:pPr>
              <a:t>‹#›</a:t>
            </a:fld>
            <a:endParaRPr lang="cs-CZ"/>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5EEF308-AEA2-4163-BFFB-262EACED43CA}" type="slidenum">
              <a:rPr lang="cs-CZ"/>
              <a:pPr>
                <a:defRPr/>
              </a:pPr>
              <a:t>‹#›</a:t>
            </a:fld>
            <a:endParaRPr lang="cs-CZ"/>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0168422-FB76-4BE1-B787-3ED963C366F7}" type="slidenum">
              <a:rPr lang="cs-CZ"/>
              <a:pPr>
                <a:defRPr/>
              </a:pPr>
              <a:t>‹#›</a:t>
            </a:fld>
            <a:endParaRPr lang="cs-CZ"/>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C8A65B2-2957-4F62-B9E8-F6E00B4011FC}" type="slidenum">
              <a:rPr lang="cs-CZ"/>
              <a:pPr>
                <a:defRPr/>
              </a:pPr>
              <a:t>‹#›</a:t>
            </a:fld>
            <a:endParaRPr lang="cs-CZ"/>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A985708-994B-4858-8070-F3B9FEDBCDD3}" type="slidenum">
              <a:rPr lang="cs-CZ"/>
              <a:pPr>
                <a:defRPr/>
              </a:pPr>
              <a:t>‹#›</a:t>
            </a:fld>
            <a:endParaRPr lang="cs-CZ"/>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FB6503D-3A0F-4727-BFAF-F4536063A8D1}" type="slidenum">
              <a:rPr lang="cs-CZ"/>
              <a:pPr>
                <a:defRPr/>
              </a:pPr>
              <a:t>‹#›</a:t>
            </a:fld>
            <a:endParaRPr lang="cs-CZ"/>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B98EAAE-4F9A-4821-8ECE-A706117FBCF0}" type="slidenum">
              <a:rPr lang="cs-CZ"/>
              <a:pPr>
                <a:defRPr/>
              </a:pPr>
              <a:t>‹#›</a:t>
            </a:fld>
            <a:endParaRPr lang="cs-CZ"/>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583CB40-8700-42CD-BAF5-9CA39A4DA8C6}" type="slidenum">
              <a:rPr lang="cs-CZ"/>
              <a:pPr>
                <a:defRPr/>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pPr>
              <a:defRPr/>
            </a:pPr>
            <a:fld id="{ADBD9272-3EF4-465E-A48B-0D1BB6332B8A}" type="datetimeFigureOut">
              <a:rPr lang="cs-CZ"/>
              <a:pPr>
                <a:defRPr/>
              </a:pPr>
              <a:t>08.03.2023</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C9E0C3E9-4350-4E8A-B821-C2ADB4734C67}" type="slidenum">
              <a:rPr lang="cs-CZ"/>
              <a:pPr>
                <a:defRPr/>
              </a:pPr>
              <a:t>‹#›</a:t>
            </a:fld>
            <a:endParaRPr lang="cs-CZ"/>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44C1790-51D5-4480-A1A1-064D850D249E}" type="slidenum">
              <a:rPr lang="cs-CZ"/>
              <a:pPr>
                <a:defRPr/>
              </a:pPr>
              <a:t>‹#›</a:t>
            </a:fld>
            <a:endParaRPr lang="cs-CZ"/>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26F37ED-8C30-44AA-B3C1-B9A1C79C5964}" type="slidenum">
              <a:rPr lang="cs-CZ"/>
              <a:pPr>
                <a:defRPr/>
              </a:pPr>
              <a:t>‹#›</a:t>
            </a:fld>
            <a:endParaRPr lang="cs-CZ"/>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C42B00B-68A0-4652-BF82-DB48F99380F7}" type="slidenum">
              <a:rPr lang="cs-CZ"/>
              <a:pPr>
                <a:defRPr/>
              </a:pPr>
              <a:t>‹#›</a:t>
            </a:fld>
            <a:endParaRPr lang="cs-CZ"/>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dgm" preserve="1">
  <p:cSld name="Nadpis a diagram nebo organizační schéma">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a:t>Klepnutím lze upravit styl předlohy nadpisů.</a:t>
            </a:r>
          </a:p>
        </p:txBody>
      </p:sp>
      <p:sp>
        <p:nvSpPr>
          <p:cNvPr id="3" name="Zástupný symbol pro objekt SmartArt 2"/>
          <p:cNvSpPr>
            <a:spLocks noGrp="1"/>
          </p:cNvSpPr>
          <p:nvPr>
            <p:ph type="dgm" idx="1"/>
          </p:nvPr>
        </p:nvSpPr>
        <p:spPr>
          <a:xfrm>
            <a:off x="685800" y="1981200"/>
            <a:ext cx="7772400" cy="4114800"/>
          </a:xfrm>
        </p:spPr>
        <p:txBody>
          <a:bodyPr/>
          <a:lstStyle/>
          <a:p>
            <a:pPr lvl="0"/>
            <a:endParaRPr lang="cs-CZ" noProof="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7364B1D-F296-4473-9024-D2F640FA241E}" type="slidenum">
              <a:rPr lang="cs-CZ"/>
              <a:pPr>
                <a:defRPr/>
              </a:pPr>
              <a:t>‹#›</a:t>
            </a:fld>
            <a:endParaRPr lang="cs-CZ"/>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26593A1-3541-45C4-82F9-25B8F4A2EA86}" type="slidenum">
              <a:rPr lang="cs-CZ"/>
              <a:pPr>
                <a:defRPr/>
              </a:pPr>
              <a:t>‹#›</a:t>
            </a:fld>
            <a:endParaRPr lang="cs-CZ"/>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FF7AB48-9662-4066-858D-FE084BCE968B}" type="slidenum">
              <a:rPr lang="cs-CZ"/>
              <a:pPr>
                <a:defRPr/>
              </a:pPr>
              <a:t>‹#›</a:t>
            </a:fld>
            <a:endParaRPr lang="cs-CZ"/>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AB6B222-CD3F-4B7B-8D2A-35FEF8BA4870}" type="slidenum">
              <a:rPr lang="cs-CZ"/>
              <a:pPr>
                <a:defRPr/>
              </a:pPr>
              <a:t>‹#›</a:t>
            </a:fld>
            <a:endParaRPr lang="cs-CZ"/>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916B04F-B8BE-4529-A80F-8AE8ADC2E845}" type="slidenum">
              <a:rPr lang="cs-CZ"/>
              <a:pPr>
                <a:defRPr/>
              </a:pPr>
              <a:t>‹#›</a:t>
            </a:fld>
            <a:endParaRPr lang="cs-CZ"/>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D955140-3FF8-45A5-A962-636B2067F841}" type="slidenum">
              <a:rPr lang="cs-CZ"/>
              <a:pPr>
                <a:defRPr/>
              </a:pPr>
              <a:t>‹#›</a:t>
            </a:fld>
            <a:endParaRPr lang="cs-CZ"/>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97BB6E9-79F1-4E3F-AEE6-450FB982EB5E}" type="slidenum">
              <a:rPr lang="cs-CZ"/>
              <a:pPr>
                <a:defRPr/>
              </a:pPr>
              <a:t>‹#›</a:t>
            </a:fld>
            <a:endParaRPr lang="cs-CZ"/>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lvl1pPr>
              <a:defRPr/>
            </a:lvl1pPr>
          </a:lstStyle>
          <a:p>
            <a:pPr>
              <a:defRPr/>
            </a:pPr>
            <a:fld id="{7865AC2A-9679-43EC-9F39-8AA9616FF19E}" type="datetimeFigureOut">
              <a:rPr lang="cs-CZ"/>
              <a:pPr>
                <a:defRPr/>
              </a:pPr>
              <a:t>08.03.2023</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9BF38342-629E-4F22-A5B2-DEBA5B44550A}" type="slidenum">
              <a:rPr lang="cs-CZ"/>
              <a:pPr>
                <a:defRPr/>
              </a:pPr>
              <a:t>‹#›</a:t>
            </a:fld>
            <a:endParaRPr lang="cs-CZ"/>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4B7312E-FB0E-41CA-B732-3A8E2D3790CA}" type="slidenum">
              <a:rPr lang="cs-CZ"/>
              <a:pPr>
                <a:defRPr/>
              </a:pPr>
              <a:t>‹#›</a:t>
            </a:fld>
            <a:endParaRPr lang="cs-CZ"/>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C012BDF-CA61-437B-85A3-8844A2DEF5BA}" type="slidenum">
              <a:rPr lang="cs-CZ"/>
              <a:pPr>
                <a:defRPr/>
              </a:pPr>
              <a:t>‹#›</a:t>
            </a:fld>
            <a:endParaRPr lang="cs-CZ"/>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CF4D064-81D0-4C4D-8260-A3BC48467498}" type="slidenum">
              <a:rPr lang="cs-CZ"/>
              <a:pPr>
                <a:defRPr/>
              </a:pPr>
              <a:t>‹#›</a:t>
            </a:fld>
            <a:endParaRPr lang="cs-CZ"/>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4BC5480-2BDE-4891-9E73-5131A1B68298}" type="slidenum">
              <a:rPr lang="cs-CZ"/>
              <a:pPr>
                <a:defRPr/>
              </a:pPr>
              <a:t>‹#›</a:t>
            </a:fld>
            <a:endParaRPr lang="cs-CZ"/>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B75E6A9-8016-4841-9AE0-60DB10B88ABA}" type="slidenum">
              <a:rPr lang="cs-CZ"/>
              <a:pPr>
                <a:defRPr/>
              </a:pPr>
              <a:t>‹#›</a:t>
            </a:fld>
            <a:endParaRPr lang="cs-CZ"/>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85800" y="1981200"/>
            <a:ext cx="3810000" cy="41148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981200"/>
            <a:ext cx="3810000" cy="19812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4114800"/>
            <a:ext cx="3810000" cy="19812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7"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8"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AD26669-82CC-4764-831F-9BC9FD1C2CA9}" type="slidenum">
              <a:rPr lang="cs-CZ"/>
              <a:pPr>
                <a:defRPr/>
              </a:pPr>
              <a:t>‹#›</a:t>
            </a:fld>
            <a:endParaRPr lang="cs-CZ"/>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4E8B7A5-414B-4E84-942C-9F8006FA20D7}" type="slidenum">
              <a:rPr lang="cs-CZ"/>
              <a:pPr>
                <a:defRPr/>
              </a:pPr>
              <a:t>‹#›</a:t>
            </a:fld>
            <a:endParaRPr lang="cs-CZ"/>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6102BD6-8574-443A-8A96-7096FA3954CC}" type="slidenum">
              <a:rPr lang="cs-CZ"/>
              <a:pPr>
                <a:defRPr/>
              </a:pPr>
              <a:t>‹#›</a:t>
            </a:fld>
            <a:endParaRPr lang="cs-CZ"/>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6FA11DE-949E-419C-8C35-4A9585737C9C}" type="slidenum">
              <a:rPr lang="cs-CZ"/>
              <a:pPr>
                <a:defRPr/>
              </a:pPr>
              <a:t>‹#›</a:t>
            </a:fld>
            <a:endParaRPr lang="cs-CZ"/>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5A83DCE-3429-464C-9D15-5E57E84A8062}" type="slidenum">
              <a:rPr lang="cs-CZ"/>
              <a:pPr>
                <a:defRPr/>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3"/>
          <p:cNvSpPr>
            <a:spLocks noGrp="1"/>
          </p:cNvSpPr>
          <p:nvPr>
            <p:ph type="dt" sz="half" idx="10"/>
          </p:nvPr>
        </p:nvSpPr>
        <p:spPr/>
        <p:txBody>
          <a:bodyPr/>
          <a:lstStyle>
            <a:lvl1pPr>
              <a:defRPr/>
            </a:lvl1pPr>
          </a:lstStyle>
          <a:p>
            <a:pPr>
              <a:defRPr/>
            </a:pPr>
            <a:fld id="{69E4A38A-6763-407E-806E-2DD338913506}" type="datetimeFigureOut">
              <a:rPr lang="cs-CZ"/>
              <a:pPr>
                <a:defRPr/>
              </a:pPr>
              <a:t>08.03.2023</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A5719298-4B05-4F9E-A195-9A3C27AE5D3A}" type="slidenum">
              <a:rPr lang="cs-CZ"/>
              <a:pPr>
                <a:defRPr/>
              </a:pPr>
              <a:t>‹#›</a:t>
            </a:fld>
            <a:endParaRPr lang="cs-CZ"/>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684EAE7-2DC3-4943-A916-C1E3804D033A}" type="slidenum">
              <a:rPr lang="cs-CZ"/>
              <a:pPr>
                <a:defRPr/>
              </a:pPr>
              <a:t>‹#›</a:t>
            </a:fld>
            <a:endParaRPr lang="cs-CZ"/>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0C74B2A-0DC5-4A2B-8CF9-4125C8EA6AE0}" type="slidenum">
              <a:rPr lang="cs-CZ"/>
              <a:pPr>
                <a:defRPr/>
              </a:pPr>
              <a:t>‹#›</a:t>
            </a:fld>
            <a:endParaRPr lang="cs-CZ"/>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9A78D00-D88B-4D58-BE8B-4DDDA74010D5}" type="slidenum">
              <a:rPr lang="cs-CZ"/>
              <a:pPr>
                <a:defRPr/>
              </a:pPr>
              <a:t>‹#›</a:t>
            </a:fld>
            <a:endParaRPr lang="cs-CZ"/>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514A4AE-AF70-409E-9C6A-B975AC514F74}" type="slidenum">
              <a:rPr lang="cs-CZ"/>
              <a:pPr>
                <a:defRPr/>
              </a:pPr>
              <a:t>‹#›</a:t>
            </a:fld>
            <a:endParaRPr lang="cs-CZ"/>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13FAC34-DF61-4A13-BFD3-E8C361CA41E9}" type="slidenum">
              <a:rPr lang="cs-CZ"/>
              <a:pPr>
                <a:defRPr/>
              </a:pPr>
              <a:t>‹#›</a:t>
            </a:fld>
            <a:endParaRPr lang="cs-CZ"/>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E77707F-F09F-44DE-A16F-3B0656136A24}" type="slidenum">
              <a:rPr lang="cs-CZ"/>
              <a:pPr>
                <a:defRPr/>
              </a:pPr>
              <a:t>‹#›</a:t>
            </a:fld>
            <a:endParaRPr lang="cs-CZ"/>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6197A1E-C50E-4B84-A2E8-E746B539F5EF}" type="slidenum">
              <a:rPr lang="cs-CZ"/>
              <a:pPr>
                <a:defRPr/>
              </a:pPr>
              <a:t>‹#›</a:t>
            </a:fld>
            <a:endParaRPr lang="cs-CZ"/>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D57DB7F-7A76-47BB-A44F-8361041B37C5}" type="slidenum">
              <a:rPr lang="cs-CZ"/>
              <a:pPr>
                <a:defRPr/>
              </a:pPr>
              <a:t>‹#›</a:t>
            </a:fld>
            <a:endParaRPr lang="cs-CZ"/>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AC1D035-5F14-4110-AC42-9965FE5372A5}" type="slidenum">
              <a:rPr lang="cs-CZ"/>
              <a:pPr>
                <a:defRPr/>
              </a:pPr>
              <a:t>‹#›</a:t>
            </a:fld>
            <a:endParaRPr lang="cs-CZ"/>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EF59BDB-CE6F-4000-9453-8AFC1C066146}" type="slidenum">
              <a:rPr lang="cs-CZ"/>
              <a:pPr>
                <a:defRPr/>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3"/>
          <p:cNvSpPr>
            <a:spLocks noGrp="1"/>
          </p:cNvSpPr>
          <p:nvPr>
            <p:ph type="dt" sz="half" idx="10"/>
          </p:nvPr>
        </p:nvSpPr>
        <p:spPr/>
        <p:txBody>
          <a:bodyPr/>
          <a:lstStyle>
            <a:lvl1pPr>
              <a:defRPr/>
            </a:lvl1pPr>
          </a:lstStyle>
          <a:p>
            <a:pPr>
              <a:defRPr/>
            </a:pPr>
            <a:fld id="{74243EEB-8DB9-4EF9-9A89-135DEDB689E5}" type="datetimeFigureOut">
              <a:rPr lang="cs-CZ"/>
              <a:pPr>
                <a:defRPr/>
              </a:pPr>
              <a:t>08.03.2023</a:t>
            </a:fld>
            <a:endParaRPr lang="cs-CZ"/>
          </a:p>
        </p:txBody>
      </p:sp>
      <p:sp>
        <p:nvSpPr>
          <p:cNvPr id="8" name="Zástupný symbol pro zápatí 4"/>
          <p:cNvSpPr>
            <a:spLocks noGrp="1"/>
          </p:cNvSpPr>
          <p:nvPr>
            <p:ph type="ftr" sz="quarter" idx="11"/>
          </p:nvPr>
        </p:nvSpPr>
        <p:spPr/>
        <p:txBody>
          <a:bodyPr/>
          <a:lstStyle>
            <a:lvl1pPr>
              <a:defRPr/>
            </a:lvl1pPr>
          </a:lstStyle>
          <a:p>
            <a:pPr>
              <a:defRPr/>
            </a:pPr>
            <a:endParaRPr lang="cs-CZ"/>
          </a:p>
        </p:txBody>
      </p:sp>
      <p:sp>
        <p:nvSpPr>
          <p:cNvPr id="9" name="Zástupný symbol pro číslo snímku 5"/>
          <p:cNvSpPr>
            <a:spLocks noGrp="1"/>
          </p:cNvSpPr>
          <p:nvPr>
            <p:ph type="sldNum" sz="quarter" idx="12"/>
          </p:nvPr>
        </p:nvSpPr>
        <p:spPr/>
        <p:txBody>
          <a:bodyPr/>
          <a:lstStyle>
            <a:lvl1pPr>
              <a:defRPr/>
            </a:lvl1pPr>
          </a:lstStyle>
          <a:p>
            <a:pPr>
              <a:defRPr/>
            </a:pPr>
            <a:fld id="{C3C8D633-65DC-4C12-8C6E-D4764554FB87}" type="slidenum">
              <a:rPr lang="cs-CZ"/>
              <a:pPr>
                <a:defRPr/>
              </a:pPr>
              <a:t>‹#›</a:t>
            </a:fld>
            <a:endParaRPr lang="cs-CZ"/>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4B0DF23-AD64-4FDD-9280-D3943750DEA8}" type="slidenum">
              <a:rPr lang="cs-CZ"/>
              <a:pPr>
                <a:defRPr/>
              </a:pPr>
              <a:t>‹#›</a:t>
            </a:fld>
            <a:endParaRPr lang="cs-CZ"/>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0C29BAE-DEFA-4AAF-BBAD-BA70063FD046}" type="slidenum">
              <a:rPr lang="cs-CZ"/>
              <a:pPr>
                <a:defRPr/>
              </a:pPr>
              <a:t>‹#›</a:t>
            </a:fld>
            <a:endParaRPr lang="cs-CZ"/>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E29A6B5-1E16-4AD4-99D7-69903ABB87AB}" type="slidenum">
              <a:rPr lang="cs-CZ"/>
              <a:pPr>
                <a:defRPr/>
              </a:pPr>
              <a:t>‹#›</a:t>
            </a:fld>
            <a:endParaRPr lang="cs-CZ"/>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4B53933-F71C-4B4F-8D0D-D83C26AEE13E}" type="slidenum">
              <a:rPr lang="cs-CZ"/>
              <a:pPr>
                <a:defRPr/>
              </a:pPr>
              <a:t>‹#›</a:t>
            </a:fld>
            <a:endParaRPr lang="cs-CZ"/>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5372921-D3EE-404E-811B-DB9C97FA7851}" type="slidenum">
              <a:rPr lang="cs-CZ"/>
              <a:pPr>
                <a:defRPr/>
              </a:pPr>
              <a:t>‹#›</a:t>
            </a:fld>
            <a:endParaRPr lang="cs-CZ"/>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A4E30C5-D7F7-45BE-8965-80B346EAD719}" type="slidenum">
              <a:rPr lang="cs-CZ"/>
              <a:pPr>
                <a:defRPr/>
              </a:pPr>
              <a:t>‹#›</a:t>
            </a:fld>
            <a:endParaRPr lang="cs-CZ"/>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AB4B0E0-D631-4539-BC52-D5721A593460}" type="slidenum">
              <a:rPr lang="cs-CZ"/>
              <a:pPr>
                <a:defRPr/>
              </a:pPr>
              <a:t>‹#›</a:t>
            </a:fld>
            <a:endParaRPr lang="cs-CZ"/>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C523CF0-8A65-446E-B628-D522D8AA2EBA}" type="slidenum">
              <a:rPr lang="cs-CZ"/>
              <a:pPr>
                <a:defRPr/>
              </a:pPr>
              <a:t>‹#›</a:t>
            </a:fld>
            <a:endParaRPr lang="cs-CZ"/>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4C8B836-566A-4741-8810-17AA8780D9A2}" type="slidenum">
              <a:rPr lang="cs-CZ"/>
              <a:pPr>
                <a:defRPr/>
              </a:pPr>
              <a:t>‹#›</a:t>
            </a:fld>
            <a:endParaRPr lang="cs-CZ"/>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B3C02BA-449F-4B85-921E-21E9F9CECBF6}" type="slidenum">
              <a:rPr lang="cs-CZ"/>
              <a:pPr>
                <a:defRPr/>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3"/>
          <p:cNvSpPr>
            <a:spLocks noGrp="1"/>
          </p:cNvSpPr>
          <p:nvPr>
            <p:ph type="dt" sz="half" idx="10"/>
          </p:nvPr>
        </p:nvSpPr>
        <p:spPr/>
        <p:txBody>
          <a:bodyPr/>
          <a:lstStyle>
            <a:lvl1pPr>
              <a:defRPr/>
            </a:lvl1pPr>
          </a:lstStyle>
          <a:p>
            <a:pPr>
              <a:defRPr/>
            </a:pPr>
            <a:fld id="{B780814C-7E93-41BD-A523-BD4AF2D53DF8}" type="datetimeFigureOut">
              <a:rPr lang="cs-CZ"/>
              <a:pPr>
                <a:defRPr/>
              </a:pPr>
              <a:t>08.03.2023</a:t>
            </a:fld>
            <a:endParaRPr lang="cs-CZ"/>
          </a:p>
        </p:txBody>
      </p:sp>
      <p:sp>
        <p:nvSpPr>
          <p:cNvPr id="4" name="Zástupný symbol pro zápatí 4"/>
          <p:cNvSpPr>
            <a:spLocks noGrp="1"/>
          </p:cNvSpPr>
          <p:nvPr>
            <p:ph type="ftr" sz="quarter" idx="11"/>
          </p:nvPr>
        </p:nvSpPr>
        <p:spPr/>
        <p:txBody>
          <a:bodyPr/>
          <a:lstStyle>
            <a:lvl1pPr>
              <a:defRPr/>
            </a:lvl1pPr>
          </a:lstStyle>
          <a:p>
            <a:pPr>
              <a:defRPr/>
            </a:pPr>
            <a:endParaRPr lang="cs-CZ"/>
          </a:p>
        </p:txBody>
      </p:sp>
      <p:sp>
        <p:nvSpPr>
          <p:cNvPr id="5" name="Zástupný symbol pro číslo snímku 5"/>
          <p:cNvSpPr>
            <a:spLocks noGrp="1"/>
          </p:cNvSpPr>
          <p:nvPr>
            <p:ph type="sldNum" sz="quarter" idx="12"/>
          </p:nvPr>
        </p:nvSpPr>
        <p:spPr/>
        <p:txBody>
          <a:bodyPr/>
          <a:lstStyle>
            <a:lvl1pPr>
              <a:defRPr/>
            </a:lvl1pPr>
          </a:lstStyle>
          <a:p>
            <a:pPr>
              <a:defRPr/>
            </a:pPr>
            <a:fld id="{31F5494C-BB80-4F42-9EC3-140C47A9759E}" type="slidenum">
              <a:rPr lang="cs-CZ"/>
              <a:pPr>
                <a:defRPr/>
              </a:pPr>
              <a:t>‹#›</a:t>
            </a:fld>
            <a:endParaRPr lang="cs-CZ"/>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877583E-DE4B-4AA0-AEFB-710E0A1A618E}" type="slidenum">
              <a:rPr lang="cs-CZ"/>
              <a:pPr>
                <a:defRPr/>
              </a:pPr>
              <a:t>‹#›</a:t>
            </a:fld>
            <a:endParaRPr lang="cs-CZ"/>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D1750E7-BD69-4D2F-B1AD-BB81DDE7219B}" type="slidenum">
              <a:rPr lang="cs-CZ"/>
              <a:pPr>
                <a:defRPr/>
              </a:pPr>
              <a:t>‹#›</a:t>
            </a:fld>
            <a:endParaRPr lang="cs-CZ"/>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01C6E73-E3B0-44EE-A129-3DCF255EB852}" type="slidenum">
              <a:rPr lang="cs-CZ"/>
              <a:pPr>
                <a:defRPr/>
              </a:pPr>
              <a:t>‹#›</a:t>
            </a:fld>
            <a:endParaRPr lang="cs-CZ"/>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C99D8F9-39BC-4EC6-BA96-463ED4BD8DBD}" type="slidenum">
              <a:rPr lang="cs-CZ"/>
              <a:pPr>
                <a:defRPr/>
              </a:pPr>
              <a:t>‹#›</a:t>
            </a:fld>
            <a:endParaRPr lang="cs-CZ"/>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ED73915-9D4A-4FCE-9631-BFE02D8A273A}" type="slidenum">
              <a:rPr lang="cs-CZ"/>
              <a:pPr>
                <a:defRPr/>
              </a:pPr>
              <a:t>‹#›</a:t>
            </a:fld>
            <a:endParaRPr lang="cs-CZ"/>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0F4ED64-6BFA-4BA0-9126-651408A88996}" type="slidenum">
              <a:rPr lang="cs-CZ"/>
              <a:pPr>
                <a:defRPr/>
              </a:pPr>
              <a:t>‹#›</a:t>
            </a:fld>
            <a:endParaRPr lang="cs-CZ"/>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CFAEEB5-56BC-448B-88E7-DF85D86632FD}" type="slidenum">
              <a:rPr lang="cs-CZ"/>
              <a:pPr>
                <a:defRPr/>
              </a:pPr>
              <a:t>‹#›</a:t>
            </a:fld>
            <a:endParaRPr lang="cs-CZ"/>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768841A-5E6A-4E3E-9D0C-5B0AB342A3E6}" type="slidenum">
              <a:rPr lang="cs-CZ"/>
              <a:pPr>
                <a:defRPr/>
              </a:pPr>
              <a:t>‹#›</a:t>
            </a:fld>
            <a:endParaRPr lang="cs-CZ"/>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F9CE8A0-9451-4F98-870B-E4E47C0C8AEE}" type="slidenum">
              <a:rPr lang="cs-CZ"/>
              <a:pPr>
                <a:defRPr/>
              </a:pPr>
              <a:t>‹#›</a:t>
            </a:fld>
            <a:endParaRPr lang="cs-CZ"/>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0233A7E-9330-4BEA-9AE7-14148F6184C3}" type="slidenum">
              <a:rPr lang="cs-CZ"/>
              <a:pPr>
                <a:defRPr/>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fld id="{240F0A00-EB6E-4043-A2A2-D409A657D9B2}" type="datetimeFigureOut">
              <a:rPr lang="cs-CZ"/>
              <a:pPr>
                <a:defRPr/>
              </a:pPr>
              <a:t>08.03.2023</a:t>
            </a:fld>
            <a:endParaRPr lang="cs-CZ"/>
          </a:p>
        </p:txBody>
      </p:sp>
      <p:sp>
        <p:nvSpPr>
          <p:cNvPr id="3" name="Zástupný symbol pro zápatí 4"/>
          <p:cNvSpPr>
            <a:spLocks noGrp="1"/>
          </p:cNvSpPr>
          <p:nvPr>
            <p:ph type="ftr" sz="quarter" idx="11"/>
          </p:nvPr>
        </p:nvSpPr>
        <p:spPr/>
        <p:txBody>
          <a:bodyPr/>
          <a:lstStyle>
            <a:lvl1pPr>
              <a:defRPr/>
            </a:lvl1pPr>
          </a:lstStyle>
          <a:p>
            <a:pPr>
              <a:defRPr/>
            </a:pPr>
            <a:endParaRPr lang="cs-CZ"/>
          </a:p>
        </p:txBody>
      </p:sp>
      <p:sp>
        <p:nvSpPr>
          <p:cNvPr id="4" name="Zástupný symbol pro číslo snímku 5"/>
          <p:cNvSpPr>
            <a:spLocks noGrp="1"/>
          </p:cNvSpPr>
          <p:nvPr>
            <p:ph type="sldNum" sz="quarter" idx="12"/>
          </p:nvPr>
        </p:nvSpPr>
        <p:spPr/>
        <p:txBody>
          <a:bodyPr/>
          <a:lstStyle>
            <a:lvl1pPr>
              <a:defRPr/>
            </a:lvl1pPr>
          </a:lstStyle>
          <a:p>
            <a:pPr>
              <a:defRPr/>
            </a:pPr>
            <a:fld id="{E796AAB1-1CD4-4CCE-B1D6-34D85E4BFB9E}" type="slidenum">
              <a:rPr lang="cs-CZ"/>
              <a:pPr>
                <a:defRPr/>
              </a:pPr>
              <a:t>‹#›</a:t>
            </a:fld>
            <a:endParaRPr lang="cs-CZ"/>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0814336-1E7A-46DA-9606-6886F93E86E2}" type="slidenum">
              <a:rPr lang="cs-CZ"/>
              <a:pPr>
                <a:defRPr/>
              </a:pPr>
              <a:t>‹#›</a:t>
            </a:fld>
            <a:endParaRPr lang="cs-CZ"/>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6758ED4-0B35-459A-8BBC-E21BF7703491}" type="slidenum">
              <a:rPr lang="cs-CZ"/>
              <a:pPr>
                <a:defRPr/>
              </a:pPr>
              <a:t>‹#›</a:t>
            </a:fld>
            <a:endParaRPr lang="cs-CZ"/>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DBA1D51-2843-41DF-8943-0D11806488F1}" type="slidenum">
              <a:rPr lang="cs-CZ"/>
              <a:pPr>
                <a:defRPr/>
              </a:pPr>
              <a:t>‹#›</a:t>
            </a:fld>
            <a:endParaRPr lang="cs-CZ"/>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F0E6C88-6DBB-400B-AD95-E3D6CF214AE4}" type="slidenum">
              <a:rPr lang="cs-CZ"/>
              <a:pPr>
                <a:defRPr/>
              </a:pPr>
              <a:t>‹#›</a:t>
            </a:fld>
            <a:endParaRPr lang="cs-CZ"/>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72621CF-179A-4B56-9BA6-706BA7E7F6D7}" type="slidenum">
              <a:rPr lang="cs-CZ"/>
              <a:pPr>
                <a:defRPr/>
              </a:pPr>
              <a:t>‹#›</a:t>
            </a:fld>
            <a:endParaRPr lang="cs-CZ"/>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7777719-5834-4B1B-8F2A-21F7D605B628}" type="slidenum">
              <a:rPr lang="cs-CZ"/>
              <a:pPr>
                <a:defRPr/>
              </a:pPr>
              <a:t>‹#›</a:t>
            </a:fld>
            <a:endParaRPr lang="cs-CZ"/>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F5547F4-8FBF-4AE4-B957-CB9100C74623}" type="slidenum">
              <a:rPr lang="cs-CZ"/>
              <a:pPr>
                <a:defRPr/>
              </a:pPr>
              <a:t>‹#›</a:t>
            </a:fld>
            <a:endParaRPr lang="cs-CZ"/>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DCC11DD-ABA6-434D-AA8A-655EA3462075}" type="slidenum">
              <a:rPr lang="cs-CZ"/>
              <a:pPr>
                <a:defRPr/>
              </a:pPr>
              <a:t>‹#›</a:t>
            </a:fld>
            <a:endParaRPr lang="cs-CZ"/>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11C7CD6-2939-4E80-AE45-78E9ED824C3B}" type="slidenum">
              <a:rPr lang="cs-CZ"/>
              <a:pPr>
                <a:defRPr/>
              </a:pPr>
              <a:t>‹#›</a:t>
            </a:fld>
            <a:endParaRPr lang="cs-CZ"/>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6FAA568-7C6F-4519-B5C7-3343BF91096F}" type="slidenum">
              <a:rPr lang="cs-CZ"/>
              <a:pPr>
                <a:defRPr/>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65232E14-BD6D-463F-957A-D9B98B310D0A}" type="datetimeFigureOut">
              <a:rPr lang="cs-CZ"/>
              <a:pPr>
                <a:defRPr/>
              </a:pPr>
              <a:t>08.03.2023</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7FE9F6BB-AF99-4DAD-90E9-AEEFC37B0FCE}" type="slidenum">
              <a:rPr lang="cs-CZ"/>
              <a:pPr>
                <a:defRPr/>
              </a:pPr>
              <a:t>‹#›</a:t>
            </a:fld>
            <a:endParaRPr lang="cs-CZ"/>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lvl1pPr fontAlgn="auto">
              <a:spcBef>
                <a:spcPts val="0"/>
              </a:spcBef>
              <a:spcAft>
                <a:spcPts val="0"/>
              </a:spcAft>
              <a:defRPr/>
            </a:lvl1pPr>
          </a:lstStyle>
          <a:p>
            <a:pPr>
              <a:defRPr/>
            </a:pPr>
            <a:endParaRPr lang="cs-CZ"/>
          </a:p>
        </p:txBody>
      </p:sp>
      <p:sp>
        <p:nvSpPr>
          <p:cNvPr id="5" name="Zástupný symbol pro zápatí 4"/>
          <p:cNvSpPr>
            <a:spLocks noGrp="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Zástupný symbol pro číslo snímku 5"/>
          <p:cNvSpPr>
            <a:spLocks noGrp="1"/>
          </p:cNvSpPr>
          <p:nvPr>
            <p:ph type="sldNum" sz="quarter" idx="12"/>
          </p:nvPr>
        </p:nvSpPr>
        <p:spPr/>
        <p:txBody>
          <a:bodyPr/>
          <a:lstStyle>
            <a:lvl1pPr fontAlgn="auto">
              <a:spcBef>
                <a:spcPts val="0"/>
              </a:spcBef>
              <a:spcAft>
                <a:spcPts val="0"/>
              </a:spcAft>
              <a:defRPr/>
            </a:lvl1pPr>
          </a:lstStyle>
          <a:p>
            <a:pPr>
              <a:defRPr/>
            </a:pPr>
            <a:fld id="{A78CFDC2-E17A-4623-BC4C-8544A9B5C96C}" type="slidenum">
              <a:rPr lang="cs-CZ"/>
              <a:pPr>
                <a:defRPr/>
              </a:pPr>
              <a:t>‹#›</a:t>
            </a:fld>
            <a:endParaRPr lang="cs-CZ"/>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fontAlgn="auto">
              <a:spcBef>
                <a:spcPts val="0"/>
              </a:spcBef>
              <a:spcAft>
                <a:spcPts val="0"/>
              </a:spcAft>
              <a:defRPr/>
            </a:lvl1pPr>
          </a:lstStyle>
          <a:p>
            <a:pPr>
              <a:defRPr/>
            </a:pPr>
            <a:endParaRPr lang="cs-CZ"/>
          </a:p>
        </p:txBody>
      </p:sp>
      <p:sp>
        <p:nvSpPr>
          <p:cNvPr id="5" name="Zástupný symbol pro zápatí 4"/>
          <p:cNvSpPr>
            <a:spLocks noGrp="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Zástupný symbol pro číslo snímku 5"/>
          <p:cNvSpPr>
            <a:spLocks noGrp="1"/>
          </p:cNvSpPr>
          <p:nvPr>
            <p:ph type="sldNum" sz="quarter" idx="12"/>
          </p:nvPr>
        </p:nvSpPr>
        <p:spPr/>
        <p:txBody>
          <a:bodyPr/>
          <a:lstStyle>
            <a:lvl1pPr fontAlgn="auto">
              <a:spcBef>
                <a:spcPts val="0"/>
              </a:spcBef>
              <a:spcAft>
                <a:spcPts val="0"/>
              </a:spcAft>
              <a:defRPr/>
            </a:lvl1pPr>
          </a:lstStyle>
          <a:p>
            <a:pPr>
              <a:defRPr/>
            </a:pPr>
            <a:fld id="{C2CACC75-45D8-4C9D-A7EB-AD13411A742B}" type="slidenum">
              <a:rPr lang="cs-CZ"/>
              <a:pPr>
                <a:defRPr/>
              </a:pPr>
              <a:t>‹#›</a:t>
            </a:fld>
            <a:endParaRPr lang="cs-CZ"/>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lvl1pPr fontAlgn="auto">
              <a:spcBef>
                <a:spcPts val="0"/>
              </a:spcBef>
              <a:spcAft>
                <a:spcPts val="0"/>
              </a:spcAft>
              <a:defRPr/>
            </a:lvl1pPr>
          </a:lstStyle>
          <a:p>
            <a:pPr>
              <a:defRPr/>
            </a:pPr>
            <a:endParaRPr lang="cs-CZ"/>
          </a:p>
        </p:txBody>
      </p:sp>
      <p:sp>
        <p:nvSpPr>
          <p:cNvPr id="5" name="Zástupný symbol pro zápatí 4"/>
          <p:cNvSpPr>
            <a:spLocks noGrp="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Zástupný symbol pro číslo snímku 5"/>
          <p:cNvSpPr>
            <a:spLocks noGrp="1"/>
          </p:cNvSpPr>
          <p:nvPr>
            <p:ph type="sldNum" sz="quarter" idx="12"/>
          </p:nvPr>
        </p:nvSpPr>
        <p:spPr/>
        <p:txBody>
          <a:bodyPr/>
          <a:lstStyle>
            <a:lvl1pPr fontAlgn="auto">
              <a:spcBef>
                <a:spcPts val="0"/>
              </a:spcBef>
              <a:spcAft>
                <a:spcPts val="0"/>
              </a:spcAft>
              <a:defRPr/>
            </a:lvl1pPr>
          </a:lstStyle>
          <a:p>
            <a:pPr>
              <a:defRPr/>
            </a:pPr>
            <a:fld id="{443BF1FD-FA23-4EDE-BFFC-037CBD0A8F6C}" type="slidenum">
              <a:rPr lang="cs-CZ"/>
              <a:pPr>
                <a:defRPr/>
              </a:pPr>
              <a:t>‹#›</a:t>
            </a:fld>
            <a:endParaRPr lang="cs-CZ"/>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lvl1pPr fontAlgn="auto">
              <a:spcBef>
                <a:spcPts val="0"/>
              </a:spcBef>
              <a:spcAft>
                <a:spcPts val="0"/>
              </a:spcAft>
              <a:defRPr/>
            </a:lvl1pPr>
          </a:lstStyle>
          <a:p>
            <a:pPr>
              <a:defRPr/>
            </a:pPr>
            <a:endParaRPr lang="cs-CZ"/>
          </a:p>
        </p:txBody>
      </p:sp>
      <p:sp>
        <p:nvSpPr>
          <p:cNvPr id="6" name="Zástupný symbol pro zápatí 5"/>
          <p:cNvSpPr>
            <a:spLocks noGrp="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Zástupný symbol pro číslo snímku 6"/>
          <p:cNvSpPr>
            <a:spLocks noGrp="1"/>
          </p:cNvSpPr>
          <p:nvPr>
            <p:ph type="sldNum" sz="quarter" idx="12"/>
          </p:nvPr>
        </p:nvSpPr>
        <p:spPr/>
        <p:txBody>
          <a:bodyPr/>
          <a:lstStyle>
            <a:lvl1pPr fontAlgn="auto">
              <a:spcBef>
                <a:spcPts val="0"/>
              </a:spcBef>
              <a:spcAft>
                <a:spcPts val="0"/>
              </a:spcAft>
              <a:defRPr/>
            </a:lvl1pPr>
          </a:lstStyle>
          <a:p>
            <a:pPr>
              <a:defRPr/>
            </a:pPr>
            <a:fld id="{FF8A1C51-027B-44FE-A0F9-0D53D567FD80}" type="slidenum">
              <a:rPr lang="cs-CZ"/>
              <a:pPr>
                <a:defRPr/>
              </a:pPr>
              <a:t>‹#›</a:t>
            </a:fld>
            <a:endParaRPr lang="cs-CZ"/>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lvl1pPr fontAlgn="auto">
              <a:spcBef>
                <a:spcPts val="0"/>
              </a:spcBef>
              <a:spcAft>
                <a:spcPts val="0"/>
              </a:spcAft>
              <a:defRPr/>
            </a:lvl1pPr>
          </a:lstStyle>
          <a:p>
            <a:pPr>
              <a:defRPr/>
            </a:pPr>
            <a:endParaRPr lang="cs-CZ"/>
          </a:p>
        </p:txBody>
      </p:sp>
      <p:sp>
        <p:nvSpPr>
          <p:cNvPr id="8" name="Zástupný symbol pro zápatí 7"/>
          <p:cNvSpPr>
            <a:spLocks noGrp="1"/>
          </p:cNvSpPr>
          <p:nvPr>
            <p:ph type="ftr" sz="quarter" idx="11"/>
          </p:nvPr>
        </p:nvSpPr>
        <p:spPr/>
        <p:txBody>
          <a:bodyPr/>
          <a:lstStyle>
            <a:lvl1pPr fontAlgn="auto">
              <a:spcBef>
                <a:spcPts val="0"/>
              </a:spcBef>
              <a:spcAft>
                <a:spcPts val="0"/>
              </a:spcAft>
              <a:defRPr/>
            </a:lvl1pPr>
          </a:lstStyle>
          <a:p>
            <a:pPr>
              <a:defRPr/>
            </a:pPr>
            <a:endParaRPr lang="cs-CZ"/>
          </a:p>
        </p:txBody>
      </p:sp>
      <p:sp>
        <p:nvSpPr>
          <p:cNvPr id="9" name="Zástupný symbol pro číslo snímku 8"/>
          <p:cNvSpPr>
            <a:spLocks noGrp="1"/>
          </p:cNvSpPr>
          <p:nvPr>
            <p:ph type="sldNum" sz="quarter" idx="12"/>
          </p:nvPr>
        </p:nvSpPr>
        <p:spPr/>
        <p:txBody>
          <a:bodyPr/>
          <a:lstStyle>
            <a:lvl1pPr fontAlgn="auto">
              <a:spcBef>
                <a:spcPts val="0"/>
              </a:spcBef>
              <a:spcAft>
                <a:spcPts val="0"/>
              </a:spcAft>
              <a:defRPr/>
            </a:lvl1pPr>
          </a:lstStyle>
          <a:p>
            <a:pPr>
              <a:defRPr/>
            </a:pPr>
            <a:fld id="{D115AB10-1B17-4FBE-9FBC-AC47E1DC60F6}" type="slidenum">
              <a:rPr lang="cs-CZ"/>
              <a:pPr>
                <a:defRPr/>
              </a:pPr>
              <a:t>‹#›</a:t>
            </a:fld>
            <a:endParaRPr lang="cs-CZ"/>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lvl1pPr fontAlgn="auto">
              <a:spcBef>
                <a:spcPts val="0"/>
              </a:spcBef>
              <a:spcAft>
                <a:spcPts val="0"/>
              </a:spcAft>
              <a:defRPr/>
            </a:lvl1pPr>
          </a:lstStyle>
          <a:p>
            <a:pPr>
              <a:defRPr/>
            </a:pPr>
            <a:endParaRPr lang="cs-CZ"/>
          </a:p>
        </p:txBody>
      </p:sp>
      <p:sp>
        <p:nvSpPr>
          <p:cNvPr id="4" name="Zástupný symbol pro zápatí 3"/>
          <p:cNvSpPr>
            <a:spLocks noGrp="1"/>
          </p:cNvSpPr>
          <p:nvPr>
            <p:ph type="ftr" sz="quarter" idx="11"/>
          </p:nvPr>
        </p:nvSpPr>
        <p:spPr/>
        <p:txBody>
          <a:bodyPr/>
          <a:lstStyle>
            <a:lvl1pPr fontAlgn="auto">
              <a:spcBef>
                <a:spcPts val="0"/>
              </a:spcBef>
              <a:spcAft>
                <a:spcPts val="0"/>
              </a:spcAft>
              <a:defRPr/>
            </a:lvl1pPr>
          </a:lstStyle>
          <a:p>
            <a:pPr>
              <a:defRPr/>
            </a:pPr>
            <a:endParaRPr lang="cs-CZ"/>
          </a:p>
        </p:txBody>
      </p:sp>
      <p:sp>
        <p:nvSpPr>
          <p:cNvPr id="5" name="Zástupný symbol pro číslo snímku 4"/>
          <p:cNvSpPr>
            <a:spLocks noGrp="1"/>
          </p:cNvSpPr>
          <p:nvPr>
            <p:ph type="sldNum" sz="quarter" idx="12"/>
          </p:nvPr>
        </p:nvSpPr>
        <p:spPr/>
        <p:txBody>
          <a:bodyPr/>
          <a:lstStyle>
            <a:lvl1pPr fontAlgn="auto">
              <a:spcBef>
                <a:spcPts val="0"/>
              </a:spcBef>
              <a:spcAft>
                <a:spcPts val="0"/>
              </a:spcAft>
              <a:defRPr/>
            </a:lvl1pPr>
          </a:lstStyle>
          <a:p>
            <a:pPr>
              <a:defRPr/>
            </a:pPr>
            <a:fld id="{41FD23D4-7DEE-4539-95CC-BDC9E43CA1A6}" type="slidenum">
              <a:rPr lang="cs-CZ"/>
              <a:pPr>
                <a:defRPr/>
              </a:pPr>
              <a:t>‹#›</a:t>
            </a:fld>
            <a:endParaRPr lang="cs-CZ"/>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lvl1pPr fontAlgn="auto">
              <a:spcBef>
                <a:spcPts val="0"/>
              </a:spcBef>
              <a:spcAft>
                <a:spcPts val="0"/>
              </a:spcAft>
              <a:defRPr/>
            </a:lvl1pPr>
          </a:lstStyle>
          <a:p>
            <a:pPr>
              <a:defRPr/>
            </a:pPr>
            <a:endParaRPr lang="cs-CZ"/>
          </a:p>
        </p:txBody>
      </p:sp>
      <p:sp>
        <p:nvSpPr>
          <p:cNvPr id="3" name="Zástupný symbol pro zápatí 2"/>
          <p:cNvSpPr>
            <a:spLocks noGrp="1"/>
          </p:cNvSpPr>
          <p:nvPr>
            <p:ph type="ftr" sz="quarter" idx="11"/>
          </p:nvPr>
        </p:nvSpPr>
        <p:spPr/>
        <p:txBody>
          <a:bodyPr/>
          <a:lstStyle>
            <a:lvl1pPr fontAlgn="auto">
              <a:spcBef>
                <a:spcPts val="0"/>
              </a:spcBef>
              <a:spcAft>
                <a:spcPts val="0"/>
              </a:spcAft>
              <a:defRPr/>
            </a:lvl1pPr>
          </a:lstStyle>
          <a:p>
            <a:pPr>
              <a:defRPr/>
            </a:pPr>
            <a:endParaRPr lang="cs-CZ"/>
          </a:p>
        </p:txBody>
      </p:sp>
      <p:sp>
        <p:nvSpPr>
          <p:cNvPr id="4" name="Zástupný symbol pro číslo snímku 3"/>
          <p:cNvSpPr>
            <a:spLocks noGrp="1"/>
          </p:cNvSpPr>
          <p:nvPr>
            <p:ph type="sldNum" sz="quarter" idx="12"/>
          </p:nvPr>
        </p:nvSpPr>
        <p:spPr/>
        <p:txBody>
          <a:bodyPr/>
          <a:lstStyle>
            <a:lvl1pPr fontAlgn="auto">
              <a:spcBef>
                <a:spcPts val="0"/>
              </a:spcBef>
              <a:spcAft>
                <a:spcPts val="0"/>
              </a:spcAft>
              <a:defRPr/>
            </a:lvl1pPr>
          </a:lstStyle>
          <a:p>
            <a:pPr>
              <a:defRPr/>
            </a:pPr>
            <a:fld id="{F2D4C8E3-C763-4BC6-84A4-C5254965056A}" type="slidenum">
              <a:rPr lang="cs-CZ"/>
              <a:pPr>
                <a:defRPr/>
              </a:pPr>
              <a:t>‹#›</a:t>
            </a:fld>
            <a:endParaRPr lang="cs-CZ"/>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lvl1pPr fontAlgn="auto">
              <a:spcBef>
                <a:spcPts val="0"/>
              </a:spcBef>
              <a:spcAft>
                <a:spcPts val="0"/>
              </a:spcAft>
              <a:defRPr/>
            </a:lvl1pPr>
          </a:lstStyle>
          <a:p>
            <a:pPr>
              <a:defRPr/>
            </a:pPr>
            <a:endParaRPr lang="cs-CZ"/>
          </a:p>
        </p:txBody>
      </p:sp>
      <p:sp>
        <p:nvSpPr>
          <p:cNvPr id="6" name="Zástupný symbol pro zápatí 5"/>
          <p:cNvSpPr>
            <a:spLocks noGrp="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Zástupný symbol pro číslo snímku 6"/>
          <p:cNvSpPr>
            <a:spLocks noGrp="1"/>
          </p:cNvSpPr>
          <p:nvPr>
            <p:ph type="sldNum" sz="quarter" idx="12"/>
          </p:nvPr>
        </p:nvSpPr>
        <p:spPr/>
        <p:txBody>
          <a:bodyPr/>
          <a:lstStyle>
            <a:lvl1pPr fontAlgn="auto">
              <a:spcBef>
                <a:spcPts val="0"/>
              </a:spcBef>
              <a:spcAft>
                <a:spcPts val="0"/>
              </a:spcAft>
              <a:defRPr/>
            </a:lvl1pPr>
          </a:lstStyle>
          <a:p>
            <a:pPr>
              <a:defRPr/>
            </a:pPr>
            <a:fld id="{B354132E-AEDA-4E1C-A7B6-B635471A0E67}" type="slidenum">
              <a:rPr lang="cs-CZ"/>
              <a:pPr>
                <a:defRPr/>
              </a:pPr>
              <a:t>‹#›</a:t>
            </a:fld>
            <a:endParaRPr lang="cs-CZ"/>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lvl1pPr fontAlgn="auto">
              <a:spcBef>
                <a:spcPts val="0"/>
              </a:spcBef>
              <a:spcAft>
                <a:spcPts val="0"/>
              </a:spcAft>
              <a:defRPr/>
            </a:lvl1pPr>
          </a:lstStyle>
          <a:p>
            <a:pPr>
              <a:defRPr/>
            </a:pPr>
            <a:endParaRPr lang="cs-CZ"/>
          </a:p>
        </p:txBody>
      </p:sp>
      <p:sp>
        <p:nvSpPr>
          <p:cNvPr id="6" name="Zástupný symbol pro zápatí 5"/>
          <p:cNvSpPr>
            <a:spLocks noGrp="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Zástupný symbol pro číslo snímku 6"/>
          <p:cNvSpPr>
            <a:spLocks noGrp="1"/>
          </p:cNvSpPr>
          <p:nvPr>
            <p:ph type="sldNum" sz="quarter" idx="12"/>
          </p:nvPr>
        </p:nvSpPr>
        <p:spPr/>
        <p:txBody>
          <a:bodyPr/>
          <a:lstStyle>
            <a:lvl1pPr fontAlgn="auto">
              <a:spcBef>
                <a:spcPts val="0"/>
              </a:spcBef>
              <a:spcAft>
                <a:spcPts val="0"/>
              </a:spcAft>
              <a:defRPr/>
            </a:lvl1pPr>
          </a:lstStyle>
          <a:p>
            <a:pPr>
              <a:defRPr/>
            </a:pPr>
            <a:fld id="{6CED48B6-2C59-47E3-95C5-EFC570D0A653}" type="slidenum">
              <a:rPr lang="cs-CZ"/>
              <a:pPr>
                <a:defRPr/>
              </a:pPr>
              <a:t>‹#›</a:t>
            </a:fld>
            <a:endParaRPr lang="cs-CZ"/>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fontAlgn="auto">
              <a:spcBef>
                <a:spcPts val="0"/>
              </a:spcBef>
              <a:spcAft>
                <a:spcPts val="0"/>
              </a:spcAft>
              <a:defRPr/>
            </a:lvl1pPr>
          </a:lstStyle>
          <a:p>
            <a:pPr>
              <a:defRPr/>
            </a:pPr>
            <a:endParaRPr lang="cs-CZ"/>
          </a:p>
        </p:txBody>
      </p:sp>
      <p:sp>
        <p:nvSpPr>
          <p:cNvPr id="5" name="Zástupný symbol pro zápatí 4"/>
          <p:cNvSpPr>
            <a:spLocks noGrp="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Zástupný symbol pro číslo snímku 5"/>
          <p:cNvSpPr>
            <a:spLocks noGrp="1"/>
          </p:cNvSpPr>
          <p:nvPr>
            <p:ph type="sldNum" sz="quarter" idx="12"/>
          </p:nvPr>
        </p:nvSpPr>
        <p:spPr/>
        <p:txBody>
          <a:bodyPr/>
          <a:lstStyle>
            <a:lvl1pPr fontAlgn="auto">
              <a:spcBef>
                <a:spcPts val="0"/>
              </a:spcBef>
              <a:spcAft>
                <a:spcPts val="0"/>
              </a:spcAft>
              <a:defRPr/>
            </a:lvl1pPr>
          </a:lstStyle>
          <a:p>
            <a:pPr>
              <a:defRPr/>
            </a:pPr>
            <a:fld id="{051E6D0C-B26A-432E-BEAF-675BCEDA0D0C}" type="slidenum">
              <a:rPr lang="cs-CZ"/>
              <a:pPr>
                <a:defRPr/>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435BEE63-7F05-4001-A353-53658D3340D8}" type="datetimeFigureOut">
              <a:rPr lang="cs-CZ"/>
              <a:pPr>
                <a:defRPr/>
              </a:pPr>
              <a:t>08.03.2023</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817E8576-530F-49E5-8CE4-702C4A83D9D2}" type="slidenum">
              <a:rPr lang="cs-CZ"/>
              <a:pPr>
                <a:defRPr/>
              </a:pPr>
              <a:t>‹#›</a:t>
            </a:fld>
            <a:endParaRPr lang="cs-CZ"/>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fontAlgn="auto">
              <a:spcBef>
                <a:spcPts val="0"/>
              </a:spcBef>
              <a:spcAft>
                <a:spcPts val="0"/>
              </a:spcAft>
              <a:defRPr/>
            </a:lvl1pPr>
          </a:lstStyle>
          <a:p>
            <a:pPr>
              <a:defRPr/>
            </a:pPr>
            <a:endParaRPr lang="cs-CZ"/>
          </a:p>
        </p:txBody>
      </p:sp>
      <p:sp>
        <p:nvSpPr>
          <p:cNvPr id="5" name="Zástupný symbol pro zápatí 4"/>
          <p:cNvSpPr>
            <a:spLocks noGrp="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Zástupný symbol pro číslo snímku 5"/>
          <p:cNvSpPr>
            <a:spLocks noGrp="1"/>
          </p:cNvSpPr>
          <p:nvPr>
            <p:ph type="sldNum" sz="quarter" idx="12"/>
          </p:nvPr>
        </p:nvSpPr>
        <p:spPr/>
        <p:txBody>
          <a:bodyPr/>
          <a:lstStyle>
            <a:lvl1pPr fontAlgn="auto">
              <a:spcBef>
                <a:spcPts val="0"/>
              </a:spcBef>
              <a:spcAft>
                <a:spcPts val="0"/>
              </a:spcAft>
              <a:defRPr/>
            </a:lvl1pPr>
          </a:lstStyle>
          <a:p>
            <a:pPr>
              <a:defRPr/>
            </a:pPr>
            <a:fld id="{633ECEAD-8942-4C84-B767-A549341E3454}" type="slidenum">
              <a:rPr lang="cs-CZ"/>
              <a:pPr>
                <a:defRPr/>
              </a:pPr>
              <a:t>‹#›</a:t>
            </a:fld>
            <a:endParaRPr lang="cs-CZ"/>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lvl1pPr fontAlgn="auto">
              <a:spcBef>
                <a:spcPts val="0"/>
              </a:spcBef>
              <a:spcAft>
                <a:spcPts val="0"/>
              </a:spcAft>
              <a:defRPr/>
            </a:lvl1pPr>
          </a:lstStyle>
          <a:p>
            <a:pPr>
              <a:defRPr/>
            </a:pPr>
            <a:endParaRPr lang="cs-CZ"/>
          </a:p>
        </p:txBody>
      </p:sp>
      <p:sp>
        <p:nvSpPr>
          <p:cNvPr id="5" name="Zástupný symbol pro zápatí 4"/>
          <p:cNvSpPr>
            <a:spLocks noGrp="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Zástupný symbol pro číslo snímku 5"/>
          <p:cNvSpPr>
            <a:spLocks noGrp="1"/>
          </p:cNvSpPr>
          <p:nvPr>
            <p:ph type="sldNum" sz="quarter" idx="12"/>
          </p:nvPr>
        </p:nvSpPr>
        <p:spPr/>
        <p:txBody>
          <a:bodyPr/>
          <a:lstStyle>
            <a:lvl1pPr fontAlgn="auto">
              <a:spcBef>
                <a:spcPts val="0"/>
              </a:spcBef>
              <a:spcAft>
                <a:spcPts val="0"/>
              </a:spcAft>
              <a:defRPr/>
            </a:lvl1pPr>
          </a:lstStyle>
          <a:p>
            <a:pPr>
              <a:defRPr/>
            </a:pPr>
            <a:fld id="{01956AD4-0406-4113-84F6-3DA0C03ED4A4}" type="slidenum">
              <a:rPr lang="cs-CZ"/>
              <a:pPr>
                <a:defRPr/>
              </a:pPr>
              <a:t>‹#›</a:t>
            </a:fld>
            <a:endParaRPr lang="cs-CZ"/>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fontAlgn="auto">
              <a:spcBef>
                <a:spcPts val="0"/>
              </a:spcBef>
              <a:spcAft>
                <a:spcPts val="0"/>
              </a:spcAft>
              <a:defRPr/>
            </a:lvl1pPr>
          </a:lstStyle>
          <a:p>
            <a:pPr>
              <a:defRPr/>
            </a:pPr>
            <a:endParaRPr lang="cs-CZ"/>
          </a:p>
        </p:txBody>
      </p:sp>
      <p:sp>
        <p:nvSpPr>
          <p:cNvPr id="5" name="Zástupný symbol pro zápatí 4"/>
          <p:cNvSpPr>
            <a:spLocks noGrp="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Zástupný symbol pro číslo snímku 5"/>
          <p:cNvSpPr>
            <a:spLocks noGrp="1"/>
          </p:cNvSpPr>
          <p:nvPr>
            <p:ph type="sldNum" sz="quarter" idx="12"/>
          </p:nvPr>
        </p:nvSpPr>
        <p:spPr/>
        <p:txBody>
          <a:bodyPr/>
          <a:lstStyle>
            <a:lvl1pPr fontAlgn="auto">
              <a:spcBef>
                <a:spcPts val="0"/>
              </a:spcBef>
              <a:spcAft>
                <a:spcPts val="0"/>
              </a:spcAft>
              <a:defRPr/>
            </a:lvl1pPr>
          </a:lstStyle>
          <a:p>
            <a:pPr>
              <a:defRPr/>
            </a:pPr>
            <a:fld id="{A52E030D-5139-4AC2-BE41-C4289CE78594}" type="slidenum">
              <a:rPr lang="cs-CZ"/>
              <a:pPr>
                <a:defRPr/>
              </a:pPr>
              <a:t>‹#›</a:t>
            </a:fld>
            <a:endParaRPr lang="cs-CZ"/>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lvl1pPr fontAlgn="auto">
              <a:spcBef>
                <a:spcPts val="0"/>
              </a:spcBef>
              <a:spcAft>
                <a:spcPts val="0"/>
              </a:spcAft>
              <a:defRPr/>
            </a:lvl1pPr>
          </a:lstStyle>
          <a:p>
            <a:pPr>
              <a:defRPr/>
            </a:pPr>
            <a:endParaRPr lang="cs-CZ"/>
          </a:p>
        </p:txBody>
      </p:sp>
      <p:sp>
        <p:nvSpPr>
          <p:cNvPr id="5" name="Zástupný symbol pro zápatí 4"/>
          <p:cNvSpPr>
            <a:spLocks noGrp="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Zástupný symbol pro číslo snímku 5"/>
          <p:cNvSpPr>
            <a:spLocks noGrp="1"/>
          </p:cNvSpPr>
          <p:nvPr>
            <p:ph type="sldNum" sz="quarter" idx="12"/>
          </p:nvPr>
        </p:nvSpPr>
        <p:spPr/>
        <p:txBody>
          <a:bodyPr/>
          <a:lstStyle>
            <a:lvl1pPr fontAlgn="auto">
              <a:spcBef>
                <a:spcPts val="0"/>
              </a:spcBef>
              <a:spcAft>
                <a:spcPts val="0"/>
              </a:spcAft>
              <a:defRPr/>
            </a:lvl1pPr>
          </a:lstStyle>
          <a:p>
            <a:pPr>
              <a:defRPr/>
            </a:pPr>
            <a:fld id="{C46A2547-6CE1-48F6-8B66-DEA3BCA6A11C}" type="slidenum">
              <a:rPr lang="cs-CZ"/>
              <a:pPr>
                <a:defRPr/>
              </a:pPr>
              <a:t>‹#›</a:t>
            </a:fld>
            <a:endParaRPr lang="cs-CZ"/>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lvl1pPr fontAlgn="auto">
              <a:spcBef>
                <a:spcPts val="0"/>
              </a:spcBef>
              <a:spcAft>
                <a:spcPts val="0"/>
              </a:spcAft>
              <a:defRPr/>
            </a:lvl1pPr>
          </a:lstStyle>
          <a:p>
            <a:pPr>
              <a:defRPr/>
            </a:pPr>
            <a:endParaRPr lang="cs-CZ"/>
          </a:p>
        </p:txBody>
      </p:sp>
      <p:sp>
        <p:nvSpPr>
          <p:cNvPr id="6" name="Zástupný symbol pro zápatí 5"/>
          <p:cNvSpPr>
            <a:spLocks noGrp="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Zástupný symbol pro číslo snímku 6"/>
          <p:cNvSpPr>
            <a:spLocks noGrp="1"/>
          </p:cNvSpPr>
          <p:nvPr>
            <p:ph type="sldNum" sz="quarter" idx="12"/>
          </p:nvPr>
        </p:nvSpPr>
        <p:spPr/>
        <p:txBody>
          <a:bodyPr/>
          <a:lstStyle>
            <a:lvl1pPr fontAlgn="auto">
              <a:spcBef>
                <a:spcPts val="0"/>
              </a:spcBef>
              <a:spcAft>
                <a:spcPts val="0"/>
              </a:spcAft>
              <a:defRPr/>
            </a:lvl1pPr>
          </a:lstStyle>
          <a:p>
            <a:pPr>
              <a:defRPr/>
            </a:pPr>
            <a:fld id="{FDE1F8BB-CFD8-4ABF-9727-B0C8819CF1D9}" type="slidenum">
              <a:rPr lang="cs-CZ"/>
              <a:pPr>
                <a:defRPr/>
              </a:pPr>
              <a:t>‹#›</a:t>
            </a:fld>
            <a:endParaRPr lang="cs-CZ"/>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lvl1pPr fontAlgn="auto">
              <a:spcBef>
                <a:spcPts val="0"/>
              </a:spcBef>
              <a:spcAft>
                <a:spcPts val="0"/>
              </a:spcAft>
              <a:defRPr/>
            </a:lvl1pPr>
          </a:lstStyle>
          <a:p>
            <a:pPr>
              <a:defRPr/>
            </a:pPr>
            <a:endParaRPr lang="cs-CZ"/>
          </a:p>
        </p:txBody>
      </p:sp>
      <p:sp>
        <p:nvSpPr>
          <p:cNvPr id="8" name="Zástupný symbol pro zápatí 7"/>
          <p:cNvSpPr>
            <a:spLocks noGrp="1"/>
          </p:cNvSpPr>
          <p:nvPr>
            <p:ph type="ftr" sz="quarter" idx="11"/>
          </p:nvPr>
        </p:nvSpPr>
        <p:spPr/>
        <p:txBody>
          <a:bodyPr/>
          <a:lstStyle>
            <a:lvl1pPr fontAlgn="auto">
              <a:spcBef>
                <a:spcPts val="0"/>
              </a:spcBef>
              <a:spcAft>
                <a:spcPts val="0"/>
              </a:spcAft>
              <a:defRPr/>
            </a:lvl1pPr>
          </a:lstStyle>
          <a:p>
            <a:pPr>
              <a:defRPr/>
            </a:pPr>
            <a:endParaRPr lang="cs-CZ"/>
          </a:p>
        </p:txBody>
      </p:sp>
      <p:sp>
        <p:nvSpPr>
          <p:cNvPr id="9" name="Zástupný symbol pro číslo snímku 8"/>
          <p:cNvSpPr>
            <a:spLocks noGrp="1"/>
          </p:cNvSpPr>
          <p:nvPr>
            <p:ph type="sldNum" sz="quarter" idx="12"/>
          </p:nvPr>
        </p:nvSpPr>
        <p:spPr/>
        <p:txBody>
          <a:bodyPr/>
          <a:lstStyle>
            <a:lvl1pPr fontAlgn="auto">
              <a:spcBef>
                <a:spcPts val="0"/>
              </a:spcBef>
              <a:spcAft>
                <a:spcPts val="0"/>
              </a:spcAft>
              <a:defRPr/>
            </a:lvl1pPr>
          </a:lstStyle>
          <a:p>
            <a:pPr>
              <a:defRPr/>
            </a:pPr>
            <a:fld id="{09DB327E-D278-4AFE-A8D6-BD13C95CAC74}" type="slidenum">
              <a:rPr lang="cs-CZ"/>
              <a:pPr>
                <a:defRPr/>
              </a:pPr>
              <a:t>‹#›</a:t>
            </a:fld>
            <a:endParaRPr lang="cs-CZ"/>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lvl1pPr fontAlgn="auto">
              <a:spcBef>
                <a:spcPts val="0"/>
              </a:spcBef>
              <a:spcAft>
                <a:spcPts val="0"/>
              </a:spcAft>
              <a:defRPr/>
            </a:lvl1pPr>
          </a:lstStyle>
          <a:p>
            <a:pPr>
              <a:defRPr/>
            </a:pPr>
            <a:endParaRPr lang="cs-CZ"/>
          </a:p>
        </p:txBody>
      </p:sp>
      <p:sp>
        <p:nvSpPr>
          <p:cNvPr id="4" name="Zástupný symbol pro zápatí 3"/>
          <p:cNvSpPr>
            <a:spLocks noGrp="1"/>
          </p:cNvSpPr>
          <p:nvPr>
            <p:ph type="ftr" sz="quarter" idx="11"/>
          </p:nvPr>
        </p:nvSpPr>
        <p:spPr/>
        <p:txBody>
          <a:bodyPr/>
          <a:lstStyle>
            <a:lvl1pPr fontAlgn="auto">
              <a:spcBef>
                <a:spcPts val="0"/>
              </a:spcBef>
              <a:spcAft>
                <a:spcPts val="0"/>
              </a:spcAft>
              <a:defRPr/>
            </a:lvl1pPr>
          </a:lstStyle>
          <a:p>
            <a:pPr>
              <a:defRPr/>
            </a:pPr>
            <a:endParaRPr lang="cs-CZ"/>
          </a:p>
        </p:txBody>
      </p:sp>
      <p:sp>
        <p:nvSpPr>
          <p:cNvPr id="5" name="Zástupný symbol pro číslo snímku 4"/>
          <p:cNvSpPr>
            <a:spLocks noGrp="1"/>
          </p:cNvSpPr>
          <p:nvPr>
            <p:ph type="sldNum" sz="quarter" idx="12"/>
          </p:nvPr>
        </p:nvSpPr>
        <p:spPr/>
        <p:txBody>
          <a:bodyPr/>
          <a:lstStyle>
            <a:lvl1pPr fontAlgn="auto">
              <a:spcBef>
                <a:spcPts val="0"/>
              </a:spcBef>
              <a:spcAft>
                <a:spcPts val="0"/>
              </a:spcAft>
              <a:defRPr/>
            </a:lvl1pPr>
          </a:lstStyle>
          <a:p>
            <a:pPr>
              <a:defRPr/>
            </a:pPr>
            <a:fld id="{DA1C6962-B896-4F57-BB0B-D7013F900E3C}" type="slidenum">
              <a:rPr lang="cs-CZ"/>
              <a:pPr>
                <a:defRPr/>
              </a:pPr>
              <a:t>‹#›</a:t>
            </a:fld>
            <a:endParaRPr lang="cs-CZ"/>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lvl1pPr fontAlgn="auto">
              <a:spcBef>
                <a:spcPts val="0"/>
              </a:spcBef>
              <a:spcAft>
                <a:spcPts val="0"/>
              </a:spcAft>
              <a:defRPr/>
            </a:lvl1pPr>
          </a:lstStyle>
          <a:p>
            <a:pPr>
              <a:defRPr/>
            </a:pPr>
            <a:endParaRPr lang="cs-CZ"/>
          </a:p>
        </p:txBody>
      </p:sp>
      <p:sp>
        <p:nvSpPr>
          <p:cNvPr id="3" name="Zástupný symbol pro zápatí 2"/>
          <p:cNvSpPr>
            <a:spLocks noGrp="1"/>
          </p:cNvSpPr>
          <p:nvPr>
            <p:ph type="ftr" sz="quarter" idx="11"/>
          </p:nvPr>
        </p:nvSpPr>
        <p:spPr/>
        <p:txBody>
          <a:bodyPr/>
          <a:lstStyle>
            <a:lvl1pPr fontAlgn="auto">
              <a:spcBef>
                <a:spcPts val="0"/>
              </a:spcBef>
              <a:spcAft>
                <a:spcPts val="0"/>
              </a:spcAft>
              <a:defRPr/>
            </a:lvl1pPr>
          </a:lstStyle>
          <a:p>
            <a:pPr>
              <a:defRPr/>
            </a:pPr>
            <a:endParaRPr lang="cs-CZ"/>
          </a:p>
        </p:txBody>
      </p:sp>
      <p:sp>
        <p:nvSpPr>
          <p:cNvPr id="4" name="Zástupný symbol pro číslo snímku 3"/>
          <p:cNvSpPr>
            <a:spLocks noGrp="1"/>
          </p:cNvSpPr>
          <p:nvPr>
            <p:ph type="sldNum" sz="quarter" idx="12"/>
          </p:nvPr>
        </p:nvSpPr>
        <p:spPr/>
        <p:txBody>
          <a:bodyPr/>
          <a:lstStyle>
            <a:lvl1pPr fontAlgn="auto">
              <a:spcBef>
                <a:spcPts val="0"/>
              </a:spcBef>
              <a:spcAft>
                <a:spcPts val="0"/>
              </a:spcAft>
              <a:defRPr/>
            </a:lvl1pPr>
          </a:lstStyle>
          <a:p>
            <a:pPr>
              <a:defRPr/>
            </a:pPr>
            <a:fld id="{F58396B4-4C71-480B-9024-5100808A4D9C}" type="slidenum">
              <a:rPr lang="cs-CZ"/>
              <a:pPr>
                <a:defRPr/>
              </a:pPr>
              <a:t>‹#›</a:t>
            </a:fld>
            <a:endParaRPr lang="cs-CZ"/>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lvl1pPr fontAlgn="auto">
              <a:spcBef>
                <a:spcPts val="0"/>
              </a:spcBef>
              <a:spcAft>
                <a:spcPts val="0"/>
              </a:spcAft>
              <a:defRPr/>
            </a:lvl1pPr>
          </a:lstStyle>
          <a:p>
            <a:pPr>
              <a:defRPr/>
            </a:pPr>
            <a:endParaRPr lang="cs-CZ"/>
          </a:p>
        </p:txBody>
      </p:sp>
      <p:sp>
        <p:nvSpPr>
          <p:cNvPr id="6" name="Zástupný symbol pro zápatí 5"/>
          <p:cNvSpPr>
            <a:spLocks noGrp="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Zástupný symbol pro číslo snímku 6"/>
          <p:cNvSpPr>
            <a:spLocks noGrp="1"/>
          </p:cNvSpPr>
          <p:nvPr>
            <p:ph type="sldNum" sz="quarter" idx="12"/>
          </p:nvPr>
        </p:nvSpPr>
        <p:spPr/>
        <p:txBody>
          <a:bodyPr/>
          <a:lstStyle>
            <a:lvl1pPr fontAlgn="auto">
              <a:spcBef>
                <a:spcPts val="0"/>
              </a:spcBef>
              <a:spcAft>
                <a:spcPts val="0"/>
              </a:spcAft>
              <a:defRPr/>
            </a:lvl1pPr>
          </a:lstStyle>
          <a:p>
            <a:pPr>
              <a:defRPr/>
            </a:pPr>
            <a:fld id="{4A14E5D0-9581-4072-A264-E456A64B51E6}" type="slidenum">
              <a:rPr lang="cs-CZ"/>
              <a:pPr>
                <a:defRPr/>
              </a:pPr>
              <a:t>‹#›</a:t>
            </a:fld>
            <a:endParaRPr lang="cs-CZ"/>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lvl1pPr fontAlgn="auto">
              <a:spcBef>
                <a:spcPts val="0"/>
              </a:spcBef>
              <a:spcAft>
                <a:spcPts val="0"/>
              </a:spcAft>
              <a:defRPr/>
            </a:lvl1pPr>
          </a:lstStyle>
          <a:p>
            <a:pPr>
              <a:defRPr/>
            </a:pPr>
            <a:endParaRPr lang="cs-CZ"/>
          </a:p>
        </p:txBody>
      </p:sp>
      <p:sp>
        <p:nvSpPr>
          <p:cNvPr id="6" name="Zástupný symbol pro zápatí 5"/>
          <p:cNvSpPr>
            <a:spLocks noGrp="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Zástupný symbol pro číslo snímku 6"/>
          <p:cNvSpPr>
            <a:spLocks noGrp="1"/>
          </p:cNvSpPr>
          <p:nvPr>
            <p:ph type="sldNum" sz="quarter" idx="12"/>
          </p:nvPr>
        </p:nvSpPr>
        <p:spPr/>
        <p:txBody>
          <a:bodyPr/>
          <a:lstStyle>
            <a:lvl1pPr fontAlgn="auto">
              <a:spcBef>
                <a:spcPts val="0"/>
              </a:spcBef>
              <a:spcAft>
                <a:spcPts val="0"/>
              </a:spcAft>
              <a:defRPr/>
            </a:lvl1pPr>
          </a:lstStyle>
          <a:p>
            <a:pPr>
              <a:defRPr/>
            </a:pPr>
            <a:fld id="{F5816C19-5282-46D6-8E28-7B158E480425}" type="slidenum">
              <a:rPr lang="cs-CZ"/>
              <a:pPr>
                <a:defRPr/>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Zástupný symbol pro nadpis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t>Klepnutím lze upravit styl předlohy nadpisů.</a:t>
            </a:r>
          </a:p>
        </p:txBody>
      </p:sp>
      <p:sp>
        <p:nvSpPr>
          <p:cNvPr id="3075" name="Zástupný symbol pro text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822643DB-37B3-43D1-B01C-7462097F1D04}" type="datetimeFigureOut">
              <a:rPr lang="cs-CZ"/>
              <a:pPr>
                <a:defRPr/>
              </a:pPr>
              <a:t>08.03.2023</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B137184-7842-4405-823D-1CB36DDC0653}"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4623" r:id="rId1"/>
    <p:sldLayoutId id="2147484624" r:id="rId2"/>
    <p:sldLayoutId id="2147484625" r:id="rId3"/>
    <p:sldLayoutId id="2147484626" r:id="rId4"/>
    <p:sldLayoutId id="2147484627" r:id="rId5"/>
    <p:sldLayoutId id="2147484628" r:id="rId6"/>
    <p:sldLayoutId id="2147484629" r:id="rId7"/>
    <p:sldLayoutId id="2147484630" r:id="rId8"/>
    <p:sldLayoutId id="2147484631" r:id="rId9"/>
    <p:sldLayoutId id="2147484632" r:id="rId10"/>
    <p:sldLayoutId id="214748463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t>Klepnutím lze upravit styl předlohy nadpisů.</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defRPr>
            </a:lvl1pPr>
          </a:lstStyle>
          <a:p>
            <a:pPr>
              <a:defRPr/>
            </a:pPr>
            <a:endParaRPr 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defRPr>
            </a:lvl1pPr>
          </a:lstStyle>
          <a:p>
            <a:pPr>
              <a:defRPr/>
            </a:pPr>
            <a:endParaRPr 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mn-lt"/>
              </a:defRPr>
            </a:lvl1pPr>
          </a:lstStyle>
          <a:p>
            <a:pPr>
              <a:defRPr/>
            </a:pPr>
            <a:fld id="{52075EA4-FB46-404F-BB90-65BE3FA98A6E}"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4634" r:id="rId1"/>
    <p:sldLayoutId id="2147484635" r:id="rId2"/>
    <p:sldLayoutId id="2147484636" r:id="rId3"/>
    <p:sldLayoutId id="2147484637" r:id="rId4"/>
    <p:sldLayoutId id="2147484638" r:id="rId5"/>
    <p:sldLayoutId id="2147484639" r:id="rId6"/>
    <p:sldLayoutId id="2147484640" r:id="rId7"/>
    <p:sldLayoutId id="2147484641" r:id="rId8"/>
    <p:sldLayoutId id="2147484642" r:id="rId9"/>
    <p:sldLayoutId id="2147484643" r:id="rId10"/>
    <p:sldLayoutId id="2147484644" r:id="rId11"/>
    <p:sldLayoutId id="214748464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t>Klepnutím lze upravit styl předlohy nadpisů.</a:t>
            </a:r>
          </a:p>
        </p:txBody>
      </p:sp>
      <p:sp>
        <p:nvSpPr>
          <p:cNvPr id="51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E5119315-57A3-4167-9EA5-03500C6FFB48}"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4646" r:id="rId1"/>
    <p:sldLayoutId id="2147484647" r:id="rId2"/>
    <p:sldLayoutId id="2147484648" r:id="rId3"/>
    <p:sldLayoutId id="2147484649" r:id="rId4"/>
    <p:sldLayoutId id="2147484650" r:id="rId5"/>
    <p:sldLayoutId id="2147484651" r:id="rId6"/>
    <p:sldLayoutId id="2147484652" r:id="rId7"/>
    <p:sldLayoutId id="2147484653" r:id="rId8"/>
    <p:sldLayoutId id="2147484654" r:id="rId9"/>
    <p:sldLayoutId id="2147484655" r:id="rId10"/>
    <p:sldLayoutId id="2147484656" r:id="rId11"/>
    <p:sldLayoutId id="2147484657"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t>Klepnutím lze upravit styl předlohy nadpisů.</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defRPr>
            </a:lvl1pPr>
          </a:lstStyle>
          <a:p>
            <a:pPr>
              <a:defRPr/>
            </a:pPr>
            <a:endParaRPr 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defRPr>
            </a:lvl1pPr>
          </a:lstStyle>
          <a:p>
            <a:pPr>
              <a:defRPr/>
            </a:pPr>
            <a:endParaRPr 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75CAEABA-C1F2-410D-9C9A-4D11EC6EBBC3}"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4683" r:id="rId1"/>
    <p:sldLayoutId id="2147484684" r:id="rId2"/>
    <p:sldLayoutId id="2147484685" r:id="rId3"/>
    <p:sldLayoutId id="2147484686" r:id="rId4"/>
    <p:sldLayoutId id="2147484687" r:id="rId5"/>
    <p:sldLayoutId id="2147484688" r:id="rId6"/>
    <p:sldLayoutId id="2147484689" r:id="rId7"/>
    <p:sldLayoutId id="2147484690" r:id="rId8"/>
    <p:sldLayoutId id="2147484691" r:id="rId9"/>
    <p:sldLayoutId id="2147484692" r:id="rId10"/>
    <p:sldLayoutId id="214748469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t>Klepnutím lze upravit styl předlohy nadpisů.</a:t>
            </a:r>
          </a:p>
        </p:txBody>
      </p:sp>
      <p:sp>
        <p:nvSpPr>
          <p:cNvPr id="921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defRPr>
            </a:lvl1pPr>
          </a:lstStyle>
          <a:p>
            <a:pPr>
              <a:defRPr/>
            </a:pPr>
            <a:endParaRPr 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defRPr>
            </a:lvl1pPr>
          </a:lstStyle>
          <a:p>
            <a:pPr>
              <a:defRPr/>
            </a:pPr>
            <a:endParaRPr 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06124489-0865-4D87-839F-82E6D4AF2D33}"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4694" r:id="rId1"/>
    <p:sldLayoutId id="2147484695" r:id="rId2"/>
    <p:sldLayoutId id="2147484696" r:id="rId3"/>
    <p:sldLayoutId id="2147484697" r:id="rId4"/>
    <p:sldLayoutId id="2147484698" r:id="rId5"/>
    <p:sldLayoutId id="2147484699" r:id="rId6"/>
    <p:sldLayoutId id="2147484700" r:id="rId7"/>
    <p:sldLayoutId id="2147484701" r:id="rId8"/>
    <p:sldLayoutId id="2147484702" r:id="rId9"/>
    <p:sldLayoutId id="2147484703" r:id="rId10"/>
    <p:sldLayoutId id="214748470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t>Klepnutím lze upravit styl předlohy nadpisů.</a:t>
            </a:r>
          </a:p>
        </p:txBody>
      </p:sp>
      <p:sp>
        <p:nvSpPr>
          <p:cNvPr id="1024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defRPr>
            </a:lvl1pPr>
          </a:lstStyle>
          <a:p>
            <a:pPr>
              <a:defRPr/>
            </a:pPr>
            <a:endParaRPr 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defRPr>
            </a:lvl1pPr>
          </a:lstStyle>
          <a:p>
            <a:pPr>
              <a:defRPr/>
            </a:pPr>
            <a:endParaRPr 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9502C16E-8E79-4371-BE7C-9B6E88D32981}"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4705" r:id="rId1"/>
    <p:sldLayoutId id="2147484706" r:id="rId2"/>
    <p:sldLayoutId id="2147484707" r:id="rId3"/>
    <p:sldLayoutId id="2147484708" r:id="rId4"/>
    <p:sldLayoutId id="2147484709" r:id="rId5"/>
    <p:sldLayoutId id="2147484710" r:id="rId6"/>
    <p:sldLayoutId id="2147484711" r:id="rId7"/>
    <p:sldLayoutId id="2147484712" r:id="rId8"/>
    <p:sldLayoutId id="2147484713" r:id="rId9"/>
    <p:sldLayoutId id="2147484714" r:id="rId10"/>
    <p:sldLayoutId id="214748471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t>Klepnutím lze upravit styl předlohy nadpisů.</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defRPr>
            </a:lvl1pPr>
          </a:lstStyle>
          <a:p>
            <a:pPr>
              <a:defRPr/>
            </a:pPr>
            <a:endParaRPr 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defRPr>
            </a:lvl1pPr>
          </a:lstStyle>
          <a:p>
            <a:pPr>
              <a:defRPr/>
            </a:pPr>
            <a:endParaRPr 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B202D43B-ABF0-4BB2-8EBA-9378C6C1ECE2}"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4716" r:id="rId1"/>
    <p:sldLayoutId id="2147484717" r:id="rId2"/>
    <p:sldLayoutId id="2147484718" r:id="rId3"/>
    <p:sldLayoutId id="2147484719" r:id="rId4"/>
    <p:sldLayoutId id="2147484720" r:id="rId5"/>
    <p:sldLayoutId id="2147484721" r:id="rId6"/>
    <p:sldLayoutId id="2147484722" r:id="rId7"/>
    <p:sldLayoutId id="2147484723" r:id="rId8"/>
    <p:sldLayoutId id="2147484724" r:id="rId9"/>
    <p:sldLayoutId id="2147484725" r:id="rId10"/>
    <p:sldLayoutId id="214748472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t>Klepnutím lze upravit styl předlohy nadpisů.</a:t>
            </a:r>
          </a:p>
        </p:txBody>
      </p:sp>
      <p:sp>
        <p:nvSpPr>
          <p:cNvPr id="122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i="0">
                <a:solidFill>
                  <a:srgbClr val="000000"/>
                </a:solidFill>
                <a:latin typeface="+mn-lt"/>
              </a:defRPr>
            </a:lvl1pPr>
          </a:lstStyle>
          <a:p>
            <a:pPr>
              <a:defRPr/>
            </a:pPr>
            <a:endParaRPr 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i="0">
                <a:solidFill>
                  <a:srgbClr val="000000"/>
                </a:solidFill>
                <a:latin typeface="+mn-lt"/>
              </a:defRPr>
            </a:lvl1pPr>
          </a:lstStyle>
          <a:p>
            <a:pPr>
              <a:defRPr/>
            </a:pPr>
            <a:endParaRPr 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i="0">
                <a:solidFill>
                  <a:srgbClr val="000000"/>
                </a:solidFill>
                <a:latin typeface="+mn-lt"/>
              </a:defRPr>
            </a:lvl1pPr>
          </a:lstStyle>
          <a:p>
            <a:pPr>
              <a:defRPr/>
            </a:pPr>
            <a:fld id="{1FD13973-7BDA-4655-AEC2-4AE29FB830D1}"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4727" r:id="rId1"/>
    <p:sldLayoutId id="2147484728" r:id="rId2"/>
    <p:sldLayoutId id="2147484729" r:id="rId3"/>
    <p:sldLayoutId id="2147484730" r:id="rId4"/>
    <p:sldLayoutId id="2147484731" r:id="rId5"/>
    <p:sldLayoutId id="2147484732" r:id="rId6"/>
    <p:sldLayoutId id="2147484733" r:id="rId7"/>
    <p:sldLayoutId id="2147484734" r:id="rId8"/>
    <p:sldLayoutId id="2147484735" r:id="rId9"/>
    <p:sldLayoutId id="2147484736" r:id="rId10"/>
    <p:sldLayoutId id="214748473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t>Klepnutím lze upravit styl předlohy nadpisů.</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i="0">
                <a:solidFill>
                  <a:srgbClr val="000000"/>
                </a:solidFill>
                <a:latin typeface="+mn-lt"/>
              </a:defRPr>
            </a:lvl1pPr>
          </a:lstStyle>
          <a:p>
            <a:pPr>
              <a:defRPr/>
            </a:pPr>
            <a:endParaRPr 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i="0">
                <a:solidFill>
                  <a:srgbClr val="000000"/>
                </a:solidFill>
                <a:latin typeface="+mn-lt"/>
              </a:defRPr>
            </a:lvl1pPr>
          </a:lstStyle>
          <a:p>
            <a:pPr>
              <a:defRPr/>
            </a:pPr>
            <a:endParaRPr 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i="0">
                <a:solidFill>
                  <a:srgbClr val="000000"/>
                </a:solidFill>
                <a:latin typeface="+mn-lt"/>
              </a:defRPr>
            </a:lvl1pPr>
          </a:lstStyle>
          <a:p>
            <a:pPr>
              <a:defRPr/>
            </a:pPr>
            <a:fld id="{E2027A10-C1F2-439A-9AE8-4D63EB5B079B}"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4738" r:id="rId1"/>
    <p:sldLayoutId id="2147484739" r:id="rId2"/>
    <p:sldLayoutId id="2147484740" r:id="rId3"/>
    <p:sldLayoutId id="2147484741" r:id="rId4"/>
    <p:sldLayoutId id="2147484742" r:id="rId5"/>
    <p:sldLayoutId id="2147484743" r:id="rId6"/>
    <p:sldLayoutId id="2147484744" r:id="rId7"/>
    <p:sldLayoutId id="2147484745" r:id="rId8"/>
    <p:sldLayoutId id="2147484746" r:id="rId9"/>
    <p:sldLayoutId id="2147484747" r:id="rId10"/>
    <p:sldLayoutId id="214748474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4.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4.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4.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4.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6.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3.xml"/><Relationship Id="rId1" Type="http://schemas.openxmlformats.org/officeDocument/2006/relationships/vmlDrawing" Target="../drawings/vmlDrawing2.v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30.xml"/><Relationship Id="rId4" Type="http://schemas.openxmlformats.org/officeDocument/2006/relationships/image" Target="../media/image41.jpeg"/></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hyperlink" Target="http://www.swintons.net/jonathan/Turing/" TargetMode="External"/><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2.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4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25.xml"/><Relationship Id="rId5" Type="http://schemas.openxmlformats.org/officeDocument/2006/relationships/hyperlink" Target="http://www.swintons.net/jonathan/Turing/TuringCopyright.html" TargetMode="External"/><Relationship Id="rId4" Type="http://schemas.openxmlformats.org/officeDocument/2006/relationships/image" Target="../media/image51.jpeg"/></Relationships>
</file>

<file path=ppt/slides/_rels/slide46.xml.rels><?xml version="1.0" encoding="UTF-8" standalone="yes"?>
<Relationships xmlns="http://schemas.openxmlformats.org/package/2006/relationships"><Relationship Id="rId2" Type="http://schemas.openxmlformats.org/officeDocument/2006/relationships/hyperlink" Target="file:///D:\fatima\Presentace\video\DouadyCouderExp.mov" TargetMode="External"/><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4.xml"/><Relationship Id="rId1" Type="http://schemas.openxmlformats.org/officeDocument/2006/relationships/vmlDrawing" Target="../drawings/vmlDrawing1.v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30.xml"/><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0.xml"/><Relationship Id="rId4" Type="http://schemas.openxmlformats.org/officeDocument/2006/relationships/image" Target="../media/image65.png"/></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9.xml"/><Relationship Id="rId4" Type="http://schemas.openxmlformats.org/officeDocument/2006/relationships/image" Target="../media/image68.png"/></Relationships>
</file>

<file path=ppt/slides/_rels/slide5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5.xml"/></Relationships>
</file>

<file path=ppt/slides/_rels/slide6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97.xml"/></Relationships>
</file>

<file path=ppt/slides/_rels/slide6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9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5.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2098" name="Nadpis 1"/>
          <p:cNvSpPr>
            <a:spLocks noGrp="1"/>
          </p:cNvSpPr>
          <p:nvPr>
            <p:ph type="ctrTitle"/>
          </p:nvPr>
        </p:nvSpPr>
        <p:spPr/>
        <p:txBody>
          <a:bodyPr/>
          <a:lstStyle/>
          <a:p>
            <a:pPr eaLnBrk="1" hangingPunct="1"/>
            <a:r>
              <a:rPr lang="cs-CZ">
                <a:solidFill>
                  <a:srgbClr val="FFC000"/>
                </a:solidFill>
              </a:rPr>
              <a:t>Ontogeneze</a:t>
            </a:r>
          </a:p>
        </p:txBody>
      </p:sp>
      <p:sp>
        <p:nvSpPr>
          <p:cNvPr id="132099" name="Podnadpis 2"/>
          <p:cNvSpPr>
            <a:spLocks noGrp="1"/>
          </p:cNvSpPr>
          <p:nvPr>
            <p:ph type="subTitle" idx="1"/>
          </p:nvPr>
        </p:nvSpPr>
        <p:spPr/>
        <p:txBody>
          <a:bodyPr/>
          <a:lstStyle/>
          <a:p>
            <a:pPr eaLnBrk="1" hangingPunct="1"/>
            <a:r>
              <a:rPr lang="cs-CZ">
                <a:solidFill>
                  <a:schemeClr val="bg2"/>
                </a:solidFill>
              </a:rPr>
              <a:t>aneb (nejen) jak se dělá ze zygoty rostlina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304800"/>
            <a:ext cx="6205538" cy="6272213"/>
          </a:xfrm>
          <a:prstGeom prst="rect">
            <a:avLst/>
          </a:prstGeom>
          <a:noFill/>
          <a:ln w="9525">
            <a:noFill/>
            <a:miter lim="800000"/>
            <a:headEnd/>
            <a:tailEnd/>
          </a:ln>
        </p:spPr>
      </p:pic>
      <p:sp>
        <p:nvSpPr>
          <p:cNvPr id="150531" name="Rectangle 4"/>
          <p:cNvSpPr>
            <a:spLocks noChangeArrowheads="1"/>
          </p:cNvSpPr>
          <p:nvPr/>
        </p:nvSpPr>
        <p:spPr bwMode="auto">
          <a:xfrm>
            <a:off x="228600" y="228600"/>
            <a:ext cx="2819400" cy="2133600"/>
          </a:xfrm>
          <a:prstGeom prst="rect">
            <a:avLst/>
          </a:prstGeom>
          <a:noFill/>
          <a:ln w="38100">
            <a:solidFill>
              <a:srgbClr val="FF0000"/>
            </a:solidFill>
            <a:miter lim="800000"/>
            <a:headEnd/>
            <a:tailEnd/>
          </a:ln>
        </p:spPr>
        <p:txBody>
          <a:bodyPr wrap="none" anchor="ctr"/>
          <a:lstStyle/>
          <a:p>
            <a:endParaRPr lang="cs-CZ" sz="2400">
              <a:solidFill>
                <a:srgbClr val="000000"/>
              </a:solidFill>
              <a:latin typeface="Times New Roman" pitchFamily="18" charset="0"/>
            </a:endParaRPr>
          </a:p>
        </p:txBody>
      </p:sp>
      <p:sp>
        <p:nvSpPr>
          <p:cNvPr id="150532" name="Text Box 5"/>
          <p:cNvSpPr txBox="1">
            <a:spLocks noChangeArrowheads="1"/>
          </p:cNvSpPr>
          <p:nvPr/>
        </p:nvSpPr>
        <p:spPr bwMode="auto">
          <a:xfrm>
            <a:off x="441325" y="1031875"/>
            <a:ext cx="862013" cy="822325"/>
          </a:xfrm>
          <a:prstGeom prst="rect">
            <a:avLst/>
          </a:prstGeom>
          <a:noFill/>
          <a:ln w="9525">
            <a:noFill/>
            <a:miter lim="800000"/>
            <a:headEnd/>
            <a:tailEnd/>
          </a:ln>
        </p:spPr>
        <p:txBody>
          <a:bodyPr wrap="none">
            <a:spAutoFit/>
          </a:bodyPr>
          <a:lstStyle/>
          <a:p>
            <a:r>
              <a:rPr lang="cs-CZ" sz="2400">
                <a:solidFill>
                  <a:srgbClr val="000000"/>
                </a:solidFill>
                <a:latin typeface="Times New Roman" pitchFamily="18" charset="0"/>
              </a:rPr>
              <a:t>wt vs</a:t>
            </a:r>
          </a:p>
          <a:p>
            <a:r>
              <a:rPr lang="cs-CZ" sz="2400" i="1">
                <a:solidFill>
                  <a:srgbClr val="000000"/>
                </a:solidFill>
                <a:latin typeface="Times New Roman" pitchFamily="18" charset="0"/>
              </a:rPr>
              <a:t>gnom</a:t>
            </a:r>
          </a:p>
        </p:txBody>
      </p:sp>
      <p:sp>
        <p:nvSpPr>
          <p:cNvPr id="150533" name="Text Box 6"/>
          <p:cNvSpPr txBox="1">
            <a:spLocks noChangeArrowheads="1"/>
          </p:cNvSpPr>
          <p:nvPr/>
        </p:nvSpPr>
        <p:spPr bwMode="auto">
          <a:xfrm>
            <a:off x="304800" y="2819400"/>
            <a:ext cx="1087438" cy="579438"/>
          </a:xfrm>
          <a:prstGeom prst="rect">
            <a:avLst/>
          </a:prstGeom>
          <a:noFill/>
          <a:ln w="9525">
            <a:noFill/>
            <a:miter lim="800000"/>
            <a:headEnd/>
            <a:tailEnd/>
          </a:ln>
        </p:spPr>
        <p:txBody>
          <a:bodyPr wrap="none">
            <a:spAutoFit/>
          </a:bodyPr>
          <a:lstStyle/>
          <a:p>
            <a:r>
              <a:rPr lang="cs-CZ" sz="3200" i="1">
                <a:solidFill>
                  <a:srgbClr val="000000"/>
                </a:solidFill>
                <a:latin typeface="Times New Roman" pitchFamily="18" charset="0"/>
              </a:rPr>
              <a:t>gnom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4_4PolarArabisEmbryo"/>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7372350" cy="6858000"/>
          </a:xfrm>
          <a:prstGeom prst="rect">
            <a:avLst/>
          </a:prstGeom>
          <a:noFill/>
          <a:ln w="9525">
            <a:noFill/>
            <a:miter lim="800000"/>
            <a:headEnd/>
            <a:tailEnd/>
          </a:ln>
        </p:spPr>
      </p:pic>
      <p:sp>
        <p:nvSpPr>
          <p:cNvPr id="151555" name="Obdélník 5"/>
          <p:cNvSpPr>
            <a:spLocks noChangeArrowheads="1"/>
          </p:cNvSpPr>
          <p:nvPr/>
        </p:nvSpPr>
        <p:spPr bwMode="auto">
          <a:xfrm>
            <a:off x="6786563" y="2143125"/>
            <a:ext cx="2214562" cy="2246313"/>
          </a:xfrm>
          <a:prstGeom prst="rect">
            <a:avLst/>
          </a:prstGeom>
          <a:noFill/>
          <a:ln w="9525">
            <a:noFill/>
            <a:miter lim="800000"/>
            <a:headEnd/>
            <a:tailEnd/>
          </a:ln>
        </p:spPr>
        <p:txBody>
          <a:bodyPr>
            <a:spAutoFit/>
          </a:bodyPr>
          <a:lstStyle/>
          <a:p>
            <a:r>
              <a:rPr lang="cs-CZ" sz="2800">
                <a:solidFill>
                  <a:srgbClr val="C00000"/>
                </a:solidFill>
                <a:latin typeface="Times New Roman" pitchFamily="18" charset="0"/>
              </a:rPr>
              <a:t>GNOM protein je nezbytný pro recyklaci membrán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3AA9E6-F61A-4DC2-A51D-5C78EB7BFCE7}"/>
              </a:ext>
            </a:extLst>
          </p:cNvPr>
          <p:cNvSpPr>
            <a:spLocks noGrp="1"/>
          </p:cNvSpPr>
          <p:nvPr>
            <p:ph type="title"/>
          </p:nvPr>
        </p:nvSpPr>
        <p:spPr>
          <a:xfrm>
            <a:off x="0" y="190500"/>
            <a:ext cx="9144000" cy="1143000"/>
          </a:xfrm>
        </p:spPr>
        <p:txBody>
          <a:bodyPr/>
          <a:lstStyle/>
          <a:p>
            <a:r>
              <a:rPr lang="cs-CZ" dirty="0">
                <a:solidFill>
                  <a:srgbClr val="C00000"/>
                </a:solidFill>
              </a:rPr>
              <a:t>Proč je recyklace membrán důležitá?</a:t>
            </a:r>
          </a:p>
        </p:txBody>
      </p:sp>
      <p:sp>
        <p:nvSpPr>
          <p:cNvPr id="3" name="Zástupný symbol pro obsah 2">
            <a:extLst>
              <a:ext uri="{FF2B5EF4-FFF2-40B4-BE49-F238E27FC236}">
                <a16:creationId xmlns:a16="http://schemas.microsoft.com/office/drawing/2014/main" id="{D05A5B52-E482-4C89-A34B-90F6DA8E8367}"/>
              </a:ext>
            </a:extLst>
          </p:cNvPr>
          <p:cNvSpPr>
            <a:spLocks noGrp="1"/>
          </p:cNvSpPr>
          <p:nvPr>
            <p:ph idx="1"/>
          </p:nvPr>
        </p:nvSpPr>
        <p:spPr>
          <a:xfrm>
            <a:off x="685800" y="1981200"/>
            <a:ext cx="5758408" cy="4400128"/>
          </a:xfrm>
        </p:spPr>
        <p:txBody>
          <a:bodyPr/>
          <a:lstStyle/>
          <a:p>
            <a:r>
              <a:rPr lang="cs-CZ" dirty="0"/>
              <a:t>Za všechno může auxin </a:t>
            </a:r>
          </a:p>
          <a:p>
            <a:pPr lvl="1"/>
            <a:r>
              <a:rPr lang="cs-CZ" dirty="0">
                <a:solidFill>
                  <a:srgbClr val="C00000"/>
                </a:solidFill>
              </a:rPr>
              <a:t>I</a:t>
            </a:r>
            <a:r>
              <a:rPr lang="cs-CZ" dirty="0"/>
              <a:t>ndole-3-</a:t>
            </a:r>
            <a:r>
              <a:rPr lang="cs-CZ" dirty="0">
                <a:solidFill>
                  <a:srgbClr val="C00000"/>
                </a:solidFill>
              </a:rPr>
              <a:t>A</a:t>
            </a:r>
            <a:r>
              <a:rPr lang="cs-CZ" dirty="0"/>
              <a:t>cetic </a:t>
            </a:r>
            <a:r>
              <a:rPr lang="cs-CZ" dirty="0">
                <a:solidFill>
                  <a:srgbClr val="C00000"/>
                </a:solidFill>
              </a:rPr>
              <a:t>A</a:t>
            </a:r>
            <a:r>
              <a:rPr lang="cs-CZ" dirty="0"/>
              <a:t>cid (</a:t>
            </a:r>
            <a:r>
              <a:rPr lang="cs-CZ" dirty="0" err="1"/>
              <a:t>kys</a:t>
            </a:r>
            <a:r>
              <a:rPr lang="cs-CZ" dirty="0"/>
              <a:t>. </a:t>
            </a:r>
            <a:r>
              <a:rPr lang="cs-CZ" dirty="0" err="1"/>
              <a:t>indolyloctová</a:t>
            </a:r>
            <a:r>
              <a:rPr lang="cs-CZ" dirty="0"/>
              <a:t>)</a:t>
            </a:r>
          </a:p>
          <a:p>
            <a:pPr lvl="1"/>
            <a:r>
              <a:rPr lang="cs-CZ" dirty="0" err="1">
                <a:solidFill>
                  <a:srgbClr val="C00000"/>
                </a:solidFill>
              </a:rPr>
              <a:t>I</a:t>
            </a:r>
            <a:r>
              <a:rPr lang="cs-CZ" dirty="0" err="1"/>
              <a:t>nvolved</a:t>
            </a:r>
            <a:r>
              <a:rPr lang="cs-CZ" dirty="0"/>
              <a:t> in </a:t>
            </a:r>
            <a:r>
              <a:rPr lang="cs-CZ" dirty="0" err="1">
                <a:solidFill>
                  <a:srgbClr val="C00000"/>
                </a:solidFill>
              </a:rPr>
              <a:t>A</a:t>
            </a:r>
            <a:r>
              <a:rPr lang="cs-CZ" dirty="0" err="1"/>
              <a:t>lmost</a:t>
            </a:r>
            <a:r>
              <a:rPr lang="cs-CZ" dirty="0"/>
              <a:t> </a:t>
            </a:r>
            <a:r>
              <a:rPr lang="cs-CZ" dirty="0" err="1">
                <a:solidFill>
                  <a:srgbClr val="C00000"/>
                </a:solidFill>
              </a:rPr>
              <a:t>A</a:t>
            </a:r>
            <a:r>
              <a:rPr lang="cs-CZ" dirty="0" err="1"/>
              <a:t>nything</a:t>
            </a:r>
            <a:endParaRPr lang="cs-CZ" dirty="0"/>
          </a:p>
          <a:p>
            <a:r>
              <a:rPr lang="cs-CZ" dirty="0"/>
              <a:t>Obecný rostlinný </a:t>
            </a:r>
            <a:r>
              <a:rPr lang="cs-CZ" dirty="0" err="1"/>
              <a:t>morfogen</a:t>
            </a:r>
            <a:r>
              <a:rPr lang="cs-CZ" dirty="0"/>
              <a:t> – jeden z řady „fytohormonů“</a:t>
            </a:r>
          </a:p>
          <a:p>
            <a:r>
              <a:rPr lang="cs-CZ" dirty="0"/>
              <a:t>(Jsou i další sloučeniny s obdobnou funkcí)</a:t>
            </a:r>
          </a:p>
        </p:txBody>
      </p:sp>
      <p:pic>
        <p:nvPicPr>
          <p:cNvPr id="6" name="Obrázek 5">
            <a:extLst>
              <a:ext uri="{FF2B5EF4-FFF2-40B4-BE49-F238E27FC236}">
                <a16:creationId xmlns:a16="http://schemas.microsoft.com/office/drawing/2014/main" id="{4845A0B4-FC87-42FF-A6A9-14F8FE2F3C5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00192" y="1974978"/>
            <a:ext cx="2533390" cy="2261050"/>
          </a:xfrm>
          <a:prstGeom prst="rect">
            <a:avLst/>
          </a:prstGeom>
        </p:spPr>
      </p:pic>
    </p:spTree>
    <p:extLst>
      <p:ext uri="{BB962C8B-B14F-4D97-AF65-F5344CB8AC3E}">
        <p14:creationId xmlns:p14="http://schemas.microsoft.com/office/powerpoint/2010/main" val="1433911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0" y="228600"/>
            <a:ext cx="3625850" cy="2771775"/>
          </a:xfrm>
          <a:prstGeom prst="rect">
            <a:avLst/>
          </a:prstGeom>
          <a:noFill/>
          <a:ln w="9525">
            <a:noFill/>
            <a:miter lim="800000"/>
            <a:headEnd/>
            <a:tailEnd/>
          </a:ln>
        </p:spPr>
      </p:pic>
      <p:pic>
        <p:nvPicPr>
          <p:cNvPr id="152579" name="Picture 3"/>
          <p:cNvPicPr>
            <a:picLocks noChangeAspect="1" noChangeArrowheads="1"/>
          </p:cNvPicPr>
          <p:nvPr/>
        </p:nvPicPr>
        <p:blipFill>
          <a:blip r:embed="rId3" cstate="print"/>
          <a:srcRect/>
          <a:stretch>
            <a:fillRect/>
          </a:stretch>
        </p:blipFill>
        <p:spPr bwMode="auto">
          <a:xfrm>
            <a:off x="6400800" y="142875"/>
            <a:ext cx="2224088" cy="6429375"/>
          </a:xfrm>
          <a:prstGeom prst="rect">
            <a:avLst/>
          </a:prstGeom>
          <a:noFill/>
          <a:ln w="9525">
            <a:noFill/>
            <a:miter lim="800000"/>
            <a:headEnd/>
            <a:tailEnd/>
          </a:ln>
        </p:spPr>
      </p:pic>
      <p:sp>
        <p:nvSpPr>
          <p:cNvPr id="152580" name="Text Box 4"/>
          <p:cNvSpPr txBox="1">
            <a:spLocks noChangeArrowheads="1"/>
          </p:cNvSpPr>
          <p:nvPr/>
        </p:nvSpPr>
        <p:spPr bwMode="auto">
          <a:xfrm>
            <a:off x="4500563" y="571500"/>
            <a:ext cx="906462" cy="579438"/>
          </a:xfrm>
          <a:prstGeom prst="rect">
            <a:avLst/>
          </a:prstGeom>
          <a:noFill/>
          <a:ln w="9525">
            <a:noFill/>
            <a:miter lim="800000"/>
            <a:headEnd/>
            <a:tailEnd/>
          </a:ln>
        </p:spPr>
        <p:txBody>
          <a:bodyPr wrap="none">
            <a:spAutoFit/>
          </a:bodyPr>
          <a:lstStyle/>
          <a:p>
            <a:r>
              <a:rPr lang="cs-CZ" sz="3200" i="1">
                <a:solidFill>
                  <a:srgbClr val="000000"/>
                </a:solidFill>
                <a:latin typeface="Times New Roman" pitchFamily="18" charset="0"/>
              </a:rPr>
              <a:t>pin1</a:t>
            </a:r>
          </a:p>
        </p:txBody>
      </p:sp>
      <p:sp>
        <p:nvSpPr>
          <p:cNvPr id="152581" name="TextovéPole 4"/>
          <p:cNvSpPr txBox="1">
            <a:spLocks noChangeArrowheads="1"/>
          </p:cNvSpPr>
          <p:nvPr/>
        </p:nvSpPr>
        <p:spPr bwMode="auto">
          <a:xfrm>
            <a:off x="428625" y="3286125"/>
            <a:ext cx="4802188" cy="400050"/>
          </a:xfrm>
          <a:prstGeom prst="rect">
            <a:avLst/>
          </a:prstGeom>
          <a:noFill/>
          <a:ln w="9525">
            <a:noFill/>
            <a:miter lim="800000"/>
            <a:headEnd/>
            <a:tailEnd/>
          </a:ln>
        </p:spPr>
        <p:txBody>
          <a:bodyPr wrap="none">
            <a:spAutoFit/>
          </a:bodyPr>
          <a:lstStyle/>
          <a:p>
            <a:r>
              <a:rPr lang="cs-CZ" sz="2000">
                <a:latin typeface="Times New Roman" pitchFamily="18" charset="0"/>
              </a:rPr>
              <a:t>PIN1 protein je přenašeč auxinu ven z buňky</a:t>
            </a:r>
          </a:p>
        </p:txBody>
      </p:sp>
      <p:pic>
        <p:nvPicPr>
          <p:cNvPr id="152582" name="Obrázek 8" descr="transport.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7188" y="3714750"/>
            <a:ext cx="4327525" cy="3014663"/>
          </a:xfrm>
          <a:prstGeom prst="rect">
            <a:avLst/>
          </a:prstGeom>
          <a:noFill/>
          <a:ln w="9525">
            <a:noFill/>
            <a:miter lim="800000"/>
            <a:headEnd/>
            <a:tailEnd/>
          </a:ln>
        </p:spPr>
      </p:pic>
      <p:sp>
        <p:nvSpPr>
          <p:cNvPr id="7" name="Elipsa 6"/>
          <p:cNvSpPr/>
          <p:nvPr/>
        </p:nvSpPr>
        <p:spPr>
          <a:xfrm>
            <a:off x="2143125" y="6429375"/>
            <a:ext cx="857250" cy="2143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p:cNvPicPr>
            <a:picLocks noChangeAspect="1" noChangeArrowheads="1"/>
          </p:cNvPicPr>
          <p:nvPr/>
        </p:nvPicPr>
        <p:blipFill>
          <a:blip r:embed="rId2" cstate="print"/>
          <a:srcRect/>
          <a:stretch>
            <a:fillRect/>
          </a:stretch>
        </p:blipFill>
        <p:spPr bwMode="auto">
          <a:xfrm>
            <a:off x="1252538" y="338138"/>
            <a:ext cx="6638925" cy="6181725"/>
          </a:xfrm>
          <a:prstGeom prst="rect">
            <a:avLst/>
          </a:prstGeom>
          <a:noFill/>
          <a:ln w="9525">
            <a:noFill/>
            <a:miter lim="800000"/>
            <a:headEnd/>
            <a:tailEnd/>
          </a:ln>
        </p:spPr>
      </p:pic>
      <p:sp>
        <p:nvSpPr>
          <p:cNvPr id="3" name="Elipsa 2"/>
          <p:cNvSpPr/>
          <p:nvPr/>
        </p:nvSpPr>
        <p:spPr>
          <a:xfrm>
            <a:off x="1243013" y="2127250"/>
            <a:ext cx="327025" cy="3571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sz="2400">
              <a:solidFill>
                <a:srgbClr val="FFFFFF"/>
              </a:solidFill>
            </a:endParaRPr>
          </a:p>
        </p:txBody>
      </p:sp>
      <p:sp>
        <p:nvSpPr>
          <p:cNvPr id="4" name="Elipsa 3"/>
          <p:cNvSpPr/>
          <p:nvPr/>
        </p:nvSpPr>
        <p:spPr>
          <a:xfrm>
            <a:off x="2925763" y="2120900"/>
            <a:ext cx="327025" cy="3571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sz="2400">
              <a:solidFill>
                <a:srgbClr val="FFFFFF"/>
              </a:solidFill>
            </a:endParaRPr>
          </a:p>
        </p:txBody>
      </p:sp>
      <p:sp>
        <p:nvSpPr>
          <p:cNvPr id="5" name="Elipsa 4"/>
          <p:cNvSpPr/>
          <p:nvPr/>
        </p:nvSpPr>
        <p:spPr>
          <a:xfrm>
            <a:off x="4505325" y="2109788"/>
            <a:ext cx="328613" cy="3587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sz="2400">
              <a:solidFill>
                <a:srgbClr val="FFFFFF"/>
              </a:solidFill>
            </a:endParaRPr>
          </a:p>
        </p:txBody>
      </p:sp>
      <p:sp>
        <p:nvSpPr>
          <p:cNvPr id="6" name="Elipsa 5"/>
          <p:cNvSpPr/>
          <p:nvPr/>
        </p:nvSpPr>
        <p:spPr>
          <a:xfrm>
            <a:off x="6096000" y="2100263"/>
            <a:ext cx="328613" cy="3587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sz="2400">
              <a:solidFill>
                <a:srgbClr val="FFFFFF"/>
              </a:solidFill>
            </a:endParaRPr>
          </a:p>
        </p:txBody>
      </p:sp>
      <p:sp>
        <p:nvSpPr>
          <p:cNvPr id="7" name="Elipsa 6"/>
          <p:cNvSpPr/>
          <p:nvPr/>
        </p:nvSpPr>
        <p:spPr>
          <a:xfrm>
            <a:off x="2100263" y="3779838"/>
            <a:ext cx="328612" cy="3587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sz="2400">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4_6EmbryoPins"/>
          <p:cNvPicPr>
            <a:picLocks noChangeAspect="1" noChangeArrowheads="1"/>
          </p:cNvPicPr>
          <p:nvPr/>
        </p:nvPicPr>
        <p:blipFill>
          <a:blip r:embed="rId2" cstate="print"/>
          <a:srcRect/>
          <a:stretch>
            <a:fillRect/>
          </a:stretch>
        </p:blipFill>
        <p:spPr bwMode="auto">
          <a:xfrm>
            <a:off x="0" y="1093788"/>
            <a:ext cx="8789988" cy="4606925"/>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55650" name="Picture 2"/>
          <p:cNvPicPr>
            <a:picLocks noChangeAspect="1" noChangeArrowheads="1"/>
          </p:cNvPicPr>
          <p:nvPr/>
        </p:nvPicPr>
        <p:blipFill>
          <a:blip r:embed="rId2" cstate="print"/>
          <a:srcRect/>
          <a:stretch>
            <a:fillRect/>
          </a:stretch>
        </p:blipFill>
        <p:spPr bwMode="auto">
          <a:xfrm>
            <a:off x="228600" y="457200"/>
            <a:ext cx="8610600" cy="3427413"/>
          </a:xfrm>
          <a:prstGeom prst="rect">
            <a:avLst/>
          </a:prstGeom>
          <a:noFill/>
          <a:ln w="9525">
            <a:noFill/>
            <a:miter lim="800000"/>
            <a:headEnd/>
            <a:tailEnd/>
          </a:ln>
        </p:spPr>
      </p:pic>
      <p:sp>
        <p:nvSpPr>
          <p:cNvPr id="155651" name="Text Box 3"/>
          <p:cNvSpPr txBox="1">
            <a:spLocks noChangeArrowheads="1"/>
          </p:cNvSpPr>
          <p:nvPr/>
        </p:nvSpPr>
        <p:spPr bwMode="auto">
          <a:xfrm>
            <a:off x="304800" y="4295775"/>
            <a:ext cx="8674100" cy="1616075"/>
          </a:xfrm>
          <a:prstGeom prst="rect">
            <a:avLst/>
          </a:prstGeom>
          <a:noFill/>
          <a:ln w="9525">
            <a:noFill/>
            <a:miter lim="800000"/>
            <a:headEnd/>
            <a:tailEnd/>
          </a:ln>
        </p:spPr>
        <p:txBody>
          <a:bodyPr wrap="none">
            <a:spAutoFit/>
          </a:bodyPr>
          <a:lstStyle/>
          <a:p>
            <a:r>
              <a:rPr lang="cs-CZ" sz="2000">
                <a:solidFill>
                  <a:srgbClr val="FFFFFF"/>
                </a:solidFill>
                <a:latin typeface="Times New Roman" pitchFamily="18" charset="0"/>
              </a:rPr>
              <a:t>Cycling of the putative auxin efflux carrier is reversibly blocked by BFA treatment:</a:t>
            </a:r>
            <a:br>
              <a:rPr lang="cs-CZ" sz="2000">
                <a:solidFill>
                  <a:srgbClr val="FFFFFF"/>
                </a:solidFill>
                <a:latin typeface="Times New Roman" pitchFamily="18" charset="0"/>
              </a:rPr>
            </a:br>
            <a:r>
              <a:rPr lang="cs-CZ" sz="2000">
                <a:solidFill>
                  <a:srgbClr val="FFFFFF"/>
                </a:solidFill>
                <a:latin typeface="Times New Roman" pitchFamily="18" charset="0"/>
              </a:rPr>
              <a:t>(a) 2h buffer control</a:t>
            </a:r>
            <a:br>
              <a:rPr lang="cs-CZ" sz="2000">
                <a:solidFill>
                  <a:srgbClr val="FFFFFF"/>
                </a:solidFill>
                <a:latin typeface="Times New Roman" pitchFamily="18" charset="0"/>
              </a:rPr>
            </a:br>
            <a:r>
              <a:rPr lang="cs-CZ" sz="2000">
                <a:solidFill>
                  <a:srgbClr val="FFFFFF"/>
                </a:solidFill>
                <a:latin typeface="Times New Roman" pitchFamily="18" charset="0"/>
              </a:rPr>
              <a:t>(b) 50 µM BFA for 2h;</a:t>
            </a:r>
            <a:br>
              <a:rPr lang="cs-CZ" sz="2000">
                <a:solidFill>
                  <a:srgbClr val="FFFFFF"/>
                </a:solidFill>
                <a:latin typeface="Times New Roman" pitchFamily="18" charset="0"/>
              </a:rPr>
            </a:br>
            <a:r>
              <a:rPr lang="cs-CZ" sz="2000">
                <a:solidFill>
                  <a:srgbClr val="FFFFFF"/>
                </a:solidFill>
                <a:latin typeface="Times New Roman" pitchFamily="18" charset="0"/>
              </a:rPr>
              <a:t>(c) 50 µM BFA for 2h,</a:t>
            </a:r>
            <a:br>
              <a:rPr lang="cs-CZ" sz="2000">
                <a:solidFill>
                  <a:srgbClr val="FFFFFF"/>
                </a:solidFill>
                <a:latin typeface="Times New Roman" pitchFamily="18" charset="0"/>
              </a:rPr>
            </a:br>
            <a:r>
              <a:rPr lang="cs-CZ" sz="2000">
                <a:solidFill>
                  <a:srgbClr val="FFFFFF"/>
                </a:solidFill>
                <a:latin typeface="Times New Roman" pitchFamily="18" charset="0"/>
              </a:rPr>
              <a:t>followed by 2h washing out. </a:t>
            </a:r>
          </a:p>
        </p:txBody>
      </p:sp>
      <p:sp>
        <p:nvSpPr>
          <p:cNvPr id="155652" name="Text Box 4"/>
          <p:cNvSpPr txBox="1">
            <a:spLocks noChangeArrowheads="1"/>
          </p:cNvSpPr>
          <p:nvPr/>
        </p:nvSpPr>
        <p:spPr bwMode="auto">
          <a:xfrm>
            <a:off x="7010400" y="6172200"/>
            <a:ext cx="1547813" cy="304800"/>
          </a:xfrm>
          <a:prstGeom prst="rect">
            <a:avLst/>
          </a:prstGeom>
          <a:noFill/>
          <a:ln w="9525">
            <a:noFill/>
            <a:miter lim="800000"/>
            <a:headEnd/>
            <a:tailEnd/>
          </a:ln>
        </p:spPr>
        <p:txBody>
          <a:bodyPr wrap="none">
            <a:spAutoFit/>
          </a:bodyPr>
          <a:lstStyle/>
          <a:p>
            <a:r>
              <a:rPr lang="cs-CZ" sz="1400">
                <a:solidFill>
                  <a:srgbClr val="FFFFFF"/>
                </a:solidFill>
                <a:latin typeface="Times New Roman" pitchFamily="18" charset="0"/>
              </a:rPr>
              <a:t>Geldner et al. 2001</a:t>
            </a:r>
          </a:p>
        </p:txBody>
      </p:sp>
      <p:sp>
        <p:nvSpPr>
          <p:cNvPr id="155653" name="TextovéPole 4"/>
          <p:cNvSpPr txBox="1">
            <a:spLocks noChangeArrowheads="1"/>
          </p:cNvSpPr>
          <p:nvPr/>
        </p:nvSpPr>
        <p:spPr bwMode="auto">
          <a:xfrm>
            <a:off x="4786313" y="5286375"/>
            <a:ext cx="3070225" cy="646113"/>
          </a:xfrm>
          <a:prstGeom prst="rect">
            <a:avLst/>
          </a:prstGeom>
          <a:noFill/>
          <a:ln w="9525">
            <a:noFill/>
            <a:miter lim="800000"/>
            <a:headEnd/>
            <a:tailEnd/>
          </a:ln>
        </p:spPr>
        <p:txBody>
          <a:bodyPr wrap="none">
            <a:spAutoFit/>
          </a:bodyPr>
          <a:lstStyle/>
          <a:p>
            <a:r>
              <a:rPr lang="cs-CZ">
                <a:solidFill>
                  <a:schemeClr val="bg1"/>
                </a:solidFill>
              </a:rPr>
              <a:t>BFA = Brefeldin A,</a:t>
            </a:r>
          </a:p>
          <a:p>
            <a:r>
              <a:rPr lang="cs-CZ">
                <a:solidFill>
                  <a:schemeClr val="bg1"/>
                </a:solidFill>
              </a:rPr>
              <a:t>inhibitor recyklace membrán</a:t>
            </a:r>
            <a:endParaRPr lang="cs-CZ"/>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3568" y="0"/>
            <a:ext cx="3312368" cy="1143000"/>
          </a:xfrm>
        </p:spPr>
        <p:txBody>
          <a:bodyPr/>
          <a:lstStyle/>
          <a:p>
            <a:r>
              <a:rPr lang="cs-CZ" dirty="0"/>
              <a:t>ALE...</a:t>
            </a:r>
          </a:p>
        </p:txBody>
      </p:sp>
      <p:sp>
        <p:nvSpPr>
          <p:cNvPr id="3" name="TextovéPole 2"/>
          <p:cNvSpPr txBox="1"/>
          <p:nvPr/>
        </p:nvSpPr>
        <p:spPr>
          <a:xfrm>
            <a:off x="539552" y="980728"/>
            <a:ext cx="3312368" cy="2585323"/>
          </a:xfrm>
          <a:prstGeom prst="rect">
            <a:avLst/>
          </a:prstGeom>
          <a:noFill/>
        </p:spPr>
        <p:txBody>
          <a:bodyPr wrap="square" rtlCol="0">
            <a:spAutoFit/>
          </a:bodyPr>
          <a:lstStyle/>
          <a:p>
            <a:r>
              <a:rPr lang="cs-CZ" dirty="0"/>
              <a:t>BFA inhibuje NEJEN recyklaci!</a:t>
            </a:r>
          </a:p>
          <a:p>
            <a:endParaRPr lang="cs-CZ" dirty="0"/>
          </a:p>
          <a:p>
            <a:r>
              <a:rPr lang="cs-CZ" dirty="0"/>
              <a:t>Experiment:</a:t>
            </a:r>
          </a:p>
          <a:p>
            <a:pPr marL="342900" indent="-342900">
              <a:buFont typeface="+mj-lt"/>
              <a:buAutoNum type="arabicPeriod"/>
            </a:pPr>
            <a:r>
              <a:rPr lang="cs-CZ" dirty="0"/>
              <a:t>PIN značen </a:t>
            </a:r>
            <a:r>
              <a:rPr lang="cs-CZ" dirty="0" err="1"/>
              <a:t>Dendra</a:t>
            </a:r>
            <a:r>
              <a:rPr lang="cs-CZ" dirty="0"/>
              <a:t> 2 (</a:t>
            </a:r>
            <a:r>
              <a:rPr lang="cs-CZ" dirty="0" err="1"/>
              <a:t>photoswitchable</a:t>
            </a:r>
            <a:r>
              <a:rPr lang="cs-CZ" dirty="0"/>
              <a:t>)</a:t>
            </a:r>
          </a:p>
          <a:p>
            <a:pPr marL="800100" lvl="1" indent="-342900"/>
            <a:r>
              <a:rPr lang="cs-CZ" dirty="0">
                <a:solidFill>
                  <a:srgbClr val="FF0000"/>
                </a:solidFill>
              </a:rPr>
              <a:t>starý protein</a:t>
            </a:r>
          </a:p>
          <a:p>
            <a:pPr marL="800100" lvl="1" indent="-342900"/>
            <a:r>
              <a:rPr lang="cs-CZ" dirty="0">
                <a:solidFill>
                  <a:srgbClr val="00B050"/>
                </a:solidFill>
              </a:rPr>
              <a:t>nový protein</a:t>
            </a:r>
          </a:p>
          <a:p>
            <a:pPr marL="342900" indent="-342900">
              <a:buFont typeface="+mj-lt"/>
              <a:buAutoNum type="arabicPeriod"/>
            </a:pPr>
            <a:r>
              <a:rPr lang="cs-CZ" dirty="0"/>
              <a:t>Co jde do BFA </a:t>
            </a:r>
            <a:r>
              <a:rPr lang="cs-CZ" dirty="0" err="1"/>
              <a:t>kompartmentu</a:t>
            </a:r>
            <a:r>
              <a:rPr lang="cs-CZ" dirty="0"/>
              <a:t>?</a:t>
            </a:r>
          </a:p>
        </p:txBody>
      </p:sp>
      <p:pic>
        <p:nvPicPr>
          <p:cNvPr id="2088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51921" y="-3692"/>
            <a:ext cx="5292080" cy="6861692"/>
          </a:xfrm>
          <a:prstGeom prst="rect">
            <a:avLst/>
          </a:prstGeom>
          <a:noFill/>
          <a:ln w="9525">
            <a:noFill/>
            <a:miter lim="800000"/>
            <a:headEnd/>
            <a:tailEnd/>
          </a:ln>
        </p:spPr>
      </p:pic>
      <p:sp>
        <p:nvSpPr>
          <p:cNvPr id="5" name="TextovéPole 4"/>
          <p:cNvSpPr txBox="1"/>
          <p:nvPr/>
        </p:nvSpPr>
        <p:spPr>
          <a:xfrm>
            <a:off x="539552" y="6093296"/>
            <a:ext cx="3044423" cy="369332"/>
          </a:xfrm>
          <a:prstGeom prst="rect">
            <a:avLst/>
          </a:prstGeom>
          <a:noFill/>
        </p:spPr>
        <p:txBody>
          <a:bodyPr wrap="none" rtlCol="0">
            <a:spAutoFit/>
          </a:bodyPr>
          <a:lstStyle/>
          <a:p>
            <a:r>
              <a:rPr lang="cs-CZ" dirty="0"/>
              <a:t>(</a:t>
            </a:r>
            <a:r>
              <a:rPr lang="cs-CZ" dirty="0" err="1"/>
              <a:t>Jásik</a:t>
            </a:r>
            <a:r>
              <a:rPr lang="cs-CZ" dirty="0"/>
              <a:t> </a:t>
            </a:r>
            <a:r>
              <a:rPr lang="cs-CZ" dirty="0" err="1"/>
              <a:t>and</a:t>
            </a:r>
            <a:r>
              <a:rPr lang="cs-CZ" dirty="0"/>
              <a:t> </a:t>
            </a:r>
            <a:r>
              <a:rPr lang="cs-CZ" dirty="0" err="1"/>
              <a:t>Schmelzer</a:t>
            </a:r>
            <a:r>
              <a:rPr lang="cs-CZ" dirty="0"/>
              <a:t> 2014)</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2875" y="142875"/>
            <a:ext cx="5541963" cy="4673600"/>
          </a:xfrm>
          <a:prstGeom prst="rect">
            <a:avLst/>
          </a:prstGeom>
          <a:noFill/>
          <a:ln w="9525">
            <a:noFill/>
            <a:miter lim="800000"/>
            <a:headEnd/>
            <a:tailEnd/>
          </a:ln>
        </p:spPr>
      </p:pic>
      <p:sp>
        <p:nvSpPr>
          <p:cNvPr id="156675" name="TextovéPole 5"/>
          <p:cNvSpPr txBox="1">
            <a:spLocks noChangeArrowheads="1"/>
          </p:cNvSpPr>
          <p:nvPr/>
        </p:nvSpPr>
        <p:spPr bwMode="auto">
          <a:xfrm>
            <a:off x="5430838" y="212725"/>
            <a:ext cx="3155950" cy="831850"/>
          </a:xfrm>
          <a:prstGeom prst="rect">
            <a:avLst/>
          </a:prstGeom>
          <a:noFill/>
          <a:ln w="9525">
            <a:noFill/>
            <a:miter lim="800000"/>
            <a:headEnd/>
            <a:tailEnd/>
          </a:ln>
        </p:spPr>
        <p:txBody>
          <a:bodyPr>
            <a:spAutoFit/>
          </a:bodyPr>
          <a:lstStyle/>
          <a:p>
            <a:pPr marL="457200" indent="-457200">
              <a:buFontTx/>
              <a:buAutoNum type="arabicPeriod"/>
            </a:pPr>
            <a:r>
              <a:rPr lang="cs-CZ" sz="2400">
                <a:solidFill>
                  <a:srgbClr val="000000"/>
                </a:solidFill>
                <a:latin typeface="Times New Roman" pitchFamily="18" charset="0"/>
              </a:rPr>
              <a:t>PIN7 polarization</a:t>
            </a:r>
          </a:p>
          <a:p>
            <a:pPr marL="457200" indent="-457200">
              <a:buFontTx/>
              <a:buAutoNum type="arabicPeriod"/>
            </a:pPr>
            <a:r>
              <a:rPr lang="cs-CZ" sz="2400">
                <a:solidFill>
                  <a:srgbClr val="000000"/>
                </a:solidFill>
                <a:latin typeface="Times New Roman" pitchFamily="18" charset="0"/>
              </a:rPr>
              <a:t>PIN1 polarization</a:t>
            </a:r>
          </a:p>
        </p:txBody>
      </p:sp>
      <p:sp>
        <p:nvSpPr>
          <p:cNvPr id="156676" name="TextovéPole 6"/>
          <p:cNvSpPr txBox="1">
            <a:spLocks noChangeArrowheads="1"/>
          </p:cNvSpPr>
          <p:nvPr/>
        </p:nvSpPr>
        <p:spPr bwMode="auto">
          <a:xfrm>
            <a:off x="5608638" y="1585913"/>
            <a:ext cx="1371600" cy="461962"/>
          </a:xfrm>
          <a:prstGeom prst="rect">
            <a:avLst/>
          </a:prstGeom>
          <a:noFill/>
          <a:ln w="9525">
            <a:noFill/>
            <a:miter lim="800000"/>
            <a:headEnd/>
            <a:tailEnd/>
          </a:ln>
        </p:spPr>
        <p:txBody>
          <a:bodyPr wrap="none">
            <a:spAutoFit/>
          </a:bodyPr>
          <a:lstStyle/>
          <a:p>
            <a:r>
              <a:rPr lang="cs-CZ" sz="2400">
                <a:solidFill>
                  <a:srgbClr val="3333CC"/>
                </a:solidFill>
                <a:latin typeface="Times New Roman" pitchFamily="18" charset="0"/>
              </a:rPr>
              <a:t>txn factor</a:t>
            </a:r>
          </a:p>
        </p:txBody>
      </p:sp>
      <p:sp>
        <p:nvSpPr>
          <p:cNvPr id="156677" name="TextovéPole 7"/>
          <p:cNvSpPr txBox="1">
            <a:spLocks noChangeArrowheads="1"/>
          </p:cNvSpPr>
          <p:nvPr/>
        </p:nvSpPr>
        <p:spPr bwMode="auto">
          <a:xfrm>
            <a:off x="5680075" y="2093913"/>
            <a:ext cx="1157288" cy="461962"/>
          </a:xfrm>
          <a:prstGeom prst="rect">
            <a:avLst/>
          </a:prstGeom>
          <a:noFill/>
          <a:ln w="9525">
            <a:noFill/>
            <a:miter lim="800000"/>
            <a:headEnd/>
            <a:tailEnd/>
          </a:ln>
        </p:spPr>
        <p:txBody>
          <a:bodyPr wrap="none">
            <a:spAutoFit/>
          </a:bodyPr>
          <a:lstStyle/>
          <a:p>
            <a:r>
              <a:rPr lang="cs-CZ" sz="2400">
                <a:solidFill>
                  <a:srgbClr val="3333CC"/>
                </a:solidFill>
                <a:latin typeface="Times New Roman" pitchFamily="18" charset="0"/>
              </a:rPr>
              <a:t>reporter</a:t>
            </a:r>
          </a:p>
        </p:txBody>
      </p:sp>
      <p:sp>
        <p:nvSpPr>
          <p:cNvPr id="156678" name="TextovéPole 8"/>
          <p:cNvSpPr txBox="1">
            <a:spLocks noChangeArrowheads="1"/>
          </p:cNvSpPr>
          <p:nvPr/>
        </p:nvSpPr>
        <p:spPr bwMode="auto">
          <a:xfrm>
            <a:off x="6929438" y="6308725"/>
            <a:ext cx="1725612" cy="339725"/>
          </a:xfrm>
          <a:prstGeom prst="rect">
            <a:avLst/>
          </a:prstGeom>
          <a:noFill/>
          <a:ln w="9525">
            <a:noFill/>
            <a:miter lim="800000"/>
            <a:headEnd/>
            <a:tailEnd/>
          </a:ln>
        </p:spPr>
        <p:txBody>
          <a:bodyPr wrap="none">
            <a:spAutoFit/>
          </a:bodyPr>
          <a:lstStyle/>
          <a:p>
            <a:r>
              <a:rPr lang="cs-CZ" sz="1600">
                <a:solidFill>
                  <a:srgbClr val="000000"/>
                </a:solidFill>
                <a:latin typeface="Times New Roman" pitchFamily="18" charset="0"/>
              </a:rPr>
              <a:t>(Nawy et al. 2008)</a:t>
            </a:r>
          </a:p>
        </p:txBody>
      </p:sp>
      <p:sp>
        <p:nvSpPr>
          <p:cNvPr id="156679" name="TextovéPole 6"/>
          <p:cNvSpPr txBox="1">
            <a:spLocks noChangeArrowheads="1"/>
          </p:cNvSpPr>
          <p:nvPr/>
        </p:nvSpPr>
        <p:spPr bwMode="auto">
          <a:xfrm>
            <a:off x="357188" y="5072063"/>
            <a:ext cx="8001000" cy="1016000"/>
          </a:xfrm>
          <a:prstGeom prst="rect">
            <a:avLst/>
          </a:prstGeom>
          <a:noFill/>
          <a:ln w="9525">
            <a:noFill/>
            <a:miter lim="800000"/>
            <a:headEnd/>
            <a:tailEnd/>
          </a:ln>
        </p:spPr>
        <p:txBody>
          <a:bodyPr>
            <a:spAutoFit/>
          </a:bodyPr>
          <a:lstStyle/>
          <a:p>
            <a:r>
              <a:rPr lang="cs-CZ" sz="2000" dirty="0">
                <a:solidFill>
                  <a:srgbClr val="C00000"/>
                </a:solidFill>
                <a:cs typeface="Arial" charset="0"/>
              </a:rPr>
              <a:t>PIN proteinů je celá rodina s různými lokalizacemi</a:t>
            </a:r>
          </a:p>
          <a:p>
            <a:r>
              <a:rPr lang="cs-CZ" sz="2000" dirty="0">
                <a:solidFill>
                  <a:srgbClr val="C00000"/>
                </a:solidFill>
                <a:cs typeface="Arial" charset="0"/>
              </a:rPr>
              <a:t>sekreční dráha (vč. GNOM proteinu ) je nezbytná pro ustavení polarity PIN a transportu auxinu</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4_9RootAuxinMaximum"/>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7188" y="0"/>
            <a:ext cx="6599237" cy="6858000"/>
          </a:xfrm>
          <a:prstGeom prst="rect">
            <a:avLst/>
          </a:prstGeom>
          <a:noFill/>
          <a:ln w="9525">
            <a:noFill/>
            <a:miter lim="800000"/>
            <a:headEnd/>
            <a:tailEnd/>
          </a:ln>
        </p:spPr>
      </p:pic>
      <p:sp>
        <p:nvSpPr>
          <p:cNvPr id="157699" name="TextovéPole 2"/>
          <p:cNvSpPr txBox="1">
            <a:spLocks noChangeArrowheads="1"/>
          </p:cNvSpPr>
          <p:nvPr/>
        </p:nvSpPr>
        <p:spPr bwMode="auto">
          <a:xfrm>
            <a:off x="6286500" y="714375"/>
            <a:ext cx="2714625" cy="1323975"/>
          </a:xfrm>
          <a:prstGeom prst="rect">
            <a:avLst/>
          </a:prstGeom>
          <a:noFill/>
          <a:ln w="9525">
            <a:noFill/>
            <a:miter lim="800000"/>
            <a:headEnd/>
            <a:tailEnd/>
          </a:ln>
        </p:spPr>
        <p:txBody>
          <a:bodyPr>
            <a:spAutoFit/>
          </a:bodyPr>
          <a:lstStyle/>
          <a:p>
            <a:r>
              <a:rPr lang="cs-CZ" sz="2000">
                <a:cs typeface="Arial" charset="0"/>
              </a:rPr>
              <a:t>Zablokování transportu auxinu dramaticky mění strukturu těla</a:t>
            </a:r>
          </a:p>
        </p:txBody>
      </p:sp>
      <p:sp>
        <p:nvSpPr>
          <p:cNvPr id="157700" name="TextovéPole 3"/>
          <p:cNvSpPr txBox="1">
            <a:spLocks noChangeArrowheads="1"/>
          </p:cNvSpPr>
          <p:nvPr/>
        </p:nvSpPr>
        <p:spPr bwMode="auto">
          <a:xfrm>
            <a:off x="7092950" y="4076700"/>
            <a:ext cx="1727200" cy="1200150"/>
          </a:xfrm>
          <a:prstGeom prst="rect">
            <a:avLst/>
          </a:prstGeom>
          <a:noFill/>
          <a:ln w="9525">
            <a:noFill/>
            <a:miter lim="800000"/>
            <a:headEnd/>
            <a:tailEnd/>
          </a:ln>
        </p:spPr>
        <p:txBody>
          <a:bodyPr>
            <a:spAutoFit/>
          </a:bodyPr>
          <a:lstStyle/>
          <a:p>
            <a:r>
              <a:rPr lang="cs-CZ"/>
              <a:t>Princip „reportérského genu“ –</a:t>
            </a:r>
            <a:r>
              <a:rPr lang="cs-CZ">
                <a:solidFill>
                  <a:srgbClr val="FF0000"/>
                </a:solidFill>
              </a:rPr>
              <a:t> DR5</a:t>
            </a:r>
            <a:r>
              <a:rPr lang="cs-CZ"/>
              <a:t> pro auxin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196962" y="388585"/>
            <a:ext cx="8532440" cy="1143000"/>
          </a:xfrm>
        </p:spPr>
        <p:txBody>
          <a:bodyPr/>
          <a:lstStyle/>
          <a:p>
            <a:r>
              <a:rPr lang="cs-CZ" dirty="0"/>
              <a:t>Koncept rostlinného organismu </a:t>
            </a:r>
            <a:r>
              <a:rPr lang="cs-CZ" sz="2000" dirty="0"/>
              <a:t>(rekapitulace)</a:t>
            </a:r>
            <a:br>
              <a:rPr lang="cs-CZ" sz="2000" dirty="0"/>
            </a:br>
            <a:endParaRPr lang="cs-CZ" dirty="0"/>
          </a:p>
        </p:txBody>
      </p:sp>
      <p:sp>
        <p:nvSpPr>
          <p:cNvPr id="133123" name="Text Box 3"/>
          <p:cNvSpPr txBox="1">
            <a:spLocks noChangeArrowheads="1"/>
          </p:cNvSpPr>
          <p:nvPr/>
        </p:nvSpPr>
        <p:spPr bwMode="auto">
          <a:xfrm>
            <a:off x="1066800" y="3048000"/>
            <a:ext cx="184150" cy="457200"/>
          </a:xfrm>
          <a:prstGeom prst="rect">
            <a:avLst/>
          </a:prstGeom>
          <a:noFill/>
          <a:ln w="9525">
            <a:noFill/>
            <a:miter lim="800000"/>
            <a:headEnd/>
            <a:tailEnd/>
          </a:ln>
        </p:spPr>
        <p:txBody>
          <a:bodyPr wrap="none">
            <a:spAutoFit/>
          </a:bodyPr>
          <a:lstStyle/>
          <a:p>
            <a:endParaRPr lang="en-GB"/>
          </a:p>
        </p:txBody>
      </p:sp>
      <p:sp>
        <p:nvSpPr>
          <p:cNvPr id="133124" name="Text Box 4"/>
          <p:cNvSpPr txBox="1">
            <a:spLocks noChangeArrowheads="1"/>
          </p:cNvSpPr>
          <p:nvPr/>
        </p:nvSpPr>
        <p:spPr bwMode="auto">
          <a:xfrm>
            <a:off x="755576" y="1531585"/>
            <a:ext cx="7415212" cy="4789488"/>
          </a:xfrm>
          <a:prstGeom prst="rect">
            <a:avLst/>
          </a:prstGeom>
          <a:noFill/>
          <a:ln w="9525">
            <a:noFill/>
            <a:miter lim="800000"/>
            <a:headEnd/>
            <a:tailEnd/>
          </a:ln>
        </p:spPr>
        <p:txBody>
          <a:bodyPr wrap="none">
            <a:spAutoFit/>
          </a:bodyPr>
          <a:lstStyle/>
          <a:p>
            <a:r>
              <a:rPr lang="cs-CZ" sz="2800" dirty="0"/>
              <a:t>1.</a:t>
            </a:r>
            <a:r>
              <a:rPr lang="cs-CZ" sz="2800" dirty="0">
                <a:solidFill>
                  <a:srgbClr val="FF0000"/>
                </a:solidFill>
              </a:rPr>
              <a:t>Neukončená organogeneze/embryogeneze</a:t>
            </a:r>
          </a:p>
          <a:p>
            <a:endParaRPr lang="cs-CZ" sz="2800" dirty="0"/>
          </a:p>
          <a:p>
            <a:r>
              <a:rPr lang="cs-CZ" sz="2800" dirty="0"/>
              <a:t>2. </a:t>
            </a:r>
            <a:r>
              <a:rPr lang="cs-CZ" sz="2800" dirty="0">
                <a:solidFill>
                  <a:srgbClr val="FF0000"/>
                </a:solidFill>
              </a:rPr>
              <a:t>Modulární stavba - FYTOMERA</a:t>
            </a:r>
          </a:p>
          <a:p>
            <a:endParaRPr lang="cs-CZ" sz="2800" dirty="0"/>
          </a:p>
          <a:p>
            <a:r>
              <a:rPr lang="cs-CZ" sz="2800" dirty="0"/>
              <a:t>3. </a:t>
            </a:r>
            <a:r>
              <a:rPr lang="cs-CZ" sz="2800" dirty="0">
                <a:solidFill>
                  <a:srgbClr val="FF0000"/>
                </a:solidFill>
              </a:rPr>
              <a:t>Neoddělená zárodečná linie</a:t>
            </a:r>
          </a:p>
          <a:p>
            <a:endParaRPr lang="cs-CZ" sz="2800" dirty="0">
              <a:solidFill>
                <a:srgbClr val="FF0000"/>
              </a:solidFill>
            </a:endParaRPr>
          </a:p>
          <a:p>
            <a:r>
              <a:rPr lang="cs-CZ" sz="2800" dirty="0"/>
              <a:t>4.</a:t>
            </a:r>
            <a:r>
              <a:rPr lang="cs-CZ" sz="2800" dirty="0">
                <a:solidFill>
                  <a:srgbClr val="FF0000"/>
                </a:solidFill>
              </a:rPr>
              <a:t> Totipotence rostlinných buněk</a:t>
            </a:r>
          </a:p>
          <a:p>
            <a:endParaRPr lang="cs-CZ" sz="2800" dirty="0">
              <a:solidFill>
                <a:srgbClr val="FF0000"/>
              </a:solidFill>
            </a:endParaRPr>
          </a:p>
          <a:p>
            <a:r>
              <a:rPr lang="cs-CZ" sz="2800" dirty="0"/>
              <a:t>5.</a:t>
            </a:r>
            <a:r>
              <a:rPr lang="cs-CZ" sz="2800" dirty="0">
                <a:solidFill>
                  <a:srgbClr val="FF0000"/>
                </a:solidFill>
              </a:rPr>
              <a:t> Střídání n a 2n generací – rodozměna</a:t>
            </a:r>
          </a:p>
          <a:p>
            <a:endParaRPr lang="cs-CZ" sz="2800" dirty="0">
              <a:solidFill>
                <a:srgbClr val="FF0000"/>
              </a:solidFill>
            </a:endParaRPr>
          </a:p>
          <a:p>
            <a:r>
              <a:rPr lang="cs-CZ" sz="2800" dirty="0"/>
              <a:t>6.</a:t>
            </a:r>
            <a:r>
              <a:rPr lang="cs-CZ" sz="2800" dirty="0">
                <a:solidFill>
                  <a:srgbClr val="FF0000"/>
                </a:solidFill>
              </a:rPr>
              <a:t> Velká vývojová plasticita – stresová odolnost.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a:blip r:embed="rId2" cstate="print"/>
          <a:srcRect/>
          <a:stretch>
            <a:fillRect/>
          </a:stretch>
        </p:blipFill>
        <p:spPr bwMode="auto">
          <a:xfrm>
            <a:off x="190500" y="290513"/>
            <a:ext cx="8782050" cy="6200775"/>
          </a:xfrm>
          <a:prstGeom prst="rect">
            <a:avLst/>
          </a:prstGeom>
          <a:noFill/>
          <a:ln w="9525">
            <a:noFill/>
            <a:miter lim="800000"/>
            <a:headEnd/>
            <a:tailEnd/>
          </a:ln>
        </p:spPr>
      </p:pic>
      <p:sp>
        <p:nvSpPr>
          <p:cNvPr id="158723" name="Text Box 3"/>
          <p:cNvSpPr txBox="1">
            <a:spLocks noChangeArrowheads="1"/>
          </p:cNvSpPr>
          <p:nvPr/>
        </p:nvSpPr>
        <p:spPr bwMode="auto">
          <a:xfrm>
            <a:off x="7894638" y="0"/>
            <a:ext cx="984250" cy="304800"/>
          </a:xfrm>
          <a:prstGeom prst="rect">
            <a:avLst/>
          </a:prstGeom>
          <a:noFill/>
          <a:ln w="9525">
            <a:noFill/>
            <a:miter lim="800000"/>
            <a:headEnd/>
            <a:tailEnd/>
          </a:ln>
        </p:spPr>
        <p:txBody>
          <a:bodyPr wrap="none">
            <a:spAutoFit/>
          </a:bodyPr>
          <a:lstStyle/>
          <a:p>
            <a:r>
              <a:rPr lang="cs-CZ" sz="1400">
                <a:solidFill>
                  <a:srgbClr val="000000"/>
                </a:solidFill>
                <a:latin typeface="Times New Roman" pitchFamily="18" charset="0"/>
              </a:rPr>
              <a:t>4 d, 0 NPA</a:t>
            </a:r>
          </a:p>
        </p:txBody>
      </p:sp>
      <p:sp>
        <p:nvSpPr>
          <p:cNvPr id="158724" name="Text Box 4"/>
          <p:cNvSpPr txBox="1">
            <a:spLocks noChangeArrowheads="1"/>
          </p:cNvSpPr>
          <p:nvPr/>
        </p:nvSpPr>
        <p:spPr bwMode="auto">
          <a:xfrm>
            <a:off x="7602538" y="2216150"/>
            <a:ext cx="1379537" cy="304800"/>
          </a:xfrm>
          <a:prstGeom prst="rect">
            <a:avLst/>
          </a:prstGeom>
          <a:noFill/>
          <a:ln w="9525">
            <a:noFill/>
            <a:miter lim="800000"/>
            <a:headEnd/>
            <a:tailEnd/>
          </a:ln>
        </p:spPr>
        <p:txBody>
          <a:bodyPr wrap="none">
            <a:spAutoFit/>
          </a:bodyPr>
          <a:lstStyle/>
          <a:p>
            <a:r>
              <a:rPr lang="cs-CZ" sz="1400">
                <a:solidFill>
                  <a:srgbClr val="000000"/>
                </a:solidFill>
                <a:latin typeface="Times New Roman" pitchFamily="18" charset="0"/>
              </a:rPr>
              <a:t>7 d, 10 mM NPA</a:t>
            </a:r>
          </a:p>
        </p:txBody>
      </p:sp>
      <p:sp>
        <p:nvSpPr>
          <p:cNvPr id="158725" name="Text Box 5"/>
          <p:cNvSpPr txBox="1">
            <a:spLocks noChangeArrowheads="1"/>
          </p:cNvSpPr>
          <p:nvPr/>
        </p:nvSpPr>
        <p:spPr bwMode="auto">
          <a:xfrm>
            <a:off x="7486650" y="4235450"/>
            <a:ext cx="1468438" cy="304800"/>
          </a:xfrm>
          <a:prstGeom prst="rect">
            <a:avLst/>
          </a:prstGeom>
          <a:noFill/>
          <a:ln w="9525">
            <a:noFill/>
            <a:miter lim="800000"/>
            <a:headEnd/>
            <a:tailEnd/>
          </a:ln>
        </p:spPr>
        <p:txBody>
          <a:bodyPr wrap="none">
            <a:spAutoFit/>
          </a:bodyPr>
          <a:lstStyle/>
          <a:p>
            <a:r>
              <a:rPr lang="cs-CZ" sz="1400">
                <a:solidFill>
                  <a:srgbClr val="000000"/>
                </a:solidFill>
                <a:latin typeface="Times New Roman" pitchFamily="18" charset="0"/>
              </a:rPr>
              <a:t>28 d, 50 mM NPA</a:t>
            </a:r>
          </a:p>
        </p:txBody>
      </p:sp>
      <p:sp>
        <p:nvSpPr>
          <p:cNvPr id="158726" name="Text Box 6"/>
          <p:cNvSpPr txBox="1">
            <a:spLocks noChangeArrowheads="1"/>
          </p:cNvSpPr>
          <p:nvPr/>
        </p:nvSpPr>
        <p:spPr bwMode="auto">
          <a:xfrm>
            <a:off x="336550" y="6521450"/>
            <a:ext cx="566738" cy="336550"/>
          </a:xfrm>
          <a:prstGeom prst="rect">
            <a:avLst/>
          </a:prstGeom>
          <a:noFill/>
          <a:ln w="9525">
            <a:noFill/>
            <a:miter lim="800000"/>
            <a:headEnd/>
            <a:tailEnd/>
          </a:ln>
        </p:spPr>
        <p:txBody>
          <a:bodyPr wrap="none">
            <a:spAutoFit/>
          </a:bodyPr>
          <a:lstStyle/>
          <a:p>
            <a:r>
              <a:rPr lang="cs-CZ" sz="1600">
                <a:solidFill>
                  <a:srgbClr val="FF0000"/>
                </a:solidFill>
                <a:latin typeface="Times New Roman" pitchFamily="18" charset="0"/>
              </a:rPr>
              <a:t>DR5</a:t>
            </a:r>
          </a:p>
        </p:txBody>
      </p:sp>
      <p:sp>
        <p:nvSpPr>
          <p:cNvPr id="158727" name="Text Box 7"/>
          <p:cNvSpPr txBox="1">
            <a:spLocks noChangeArrowheads="1"/>
          </p:cNvSpPr>
          <p:nvPr/>
        </p:nvSpPr>
        <p:spPr bwMode="auto">
          <a:xfrm>
            <a:off x="1971675" y="6521450"/>
            <a:ext cx="1130300" cy="336550"/>
          </a:xfrm>
          <a:prstGeom prst="rect">
            <a:avLst/>
          </a:prstGeom>
          <a:noFill/>
          <a:ln w="9525">
            <a:noFill/>
            <a:miter lim="800000"/>
            <a:headEnd/>
            <a:tailEnd/>
          </a:ln>
        </p:spPr>
        <p:txBody>
          <a:bodyPr wrap="none">
            <a:spAutoFit/>
          </a:bodyPr>
          <a:lstStyle/>
          <a:p>
            <a:r>
              <a:rPr lang="cs-CZ" sz="1600">
                <a:solidFill>
                  <a:srgbClr val="FF0000"/>
                </a:solidFill>
                <a:latin typeface="Times New Roman" pitchFamily="18" charset="0"/>
              </a:rPr>
              <a:t>směr dělení</a:t>
            </a:r>
          </a:p>
        </p:txBody>
      </p:sp>
      <p:sp>
        <p:nvSpPr>
          <p:cNvPr id="158728" name="Text Box 8"/>
          <p:cNvSpPr txBox="1">
            <a:spLocks noChangeArrowheads="1"/>
          </p:cNvSpPr>
          <p:nvPr/>
        </p:nvSpPr>
        <p:spPr bwMode="auto">
          <a:xfrm>
            <a:off x="3614738" y="6521450"/>
            <a:ext cx="636587" cy="336550"/>
          </a:xfrm>
          <a:prstGeom prst="rect">
            <a:avLst/>
          </a:prstGeom>
          <a:noFill/>
          <a:ln w="9525">
            <a:noFill/>
            <a:miter lim="800000"/>
            <a:headEnd/>
            <a:tailEnd/>
          </a:ln>
        </p:spPr>
        <p:txBody>
          <a:bodyPr wrap="none">
            <a:spAutoFit/>
          </a:bodyPr>
          <a:lstStyle/>
          <a:p>
            <a:r>
              <a:rPr lang="cs-CZ" sz="1600">
                <a:solidFill>
                  <a:srgbClr val="FF0000"/>
                </a:solidFill>
                <a:latin typeface="Times New Roman" pitchFamily="18" charset="0"/>
              </a:rPr>
              <a:t>škrob</a:t>
            </a:r>
          </a:p>
        </p:txBody>
      </p:sp>
      <p:sp>
        <p:nvSpPr>
          <p:cNvPr id="158729" name="Text Box 9"/>
          <p:cNvSpPr txBox="1">
            <a:spLocks noChangeArrowheads="1"/>
          </p:cNvSpPr>
          <p:nvPr/>
        </p:nvSpPr>
        <p:spPr bwMode="auto">
          <a:xfrm>
            <a:off x="5126038" y="6521450"/>
            <a:ext cx="465137" cy="336550"/>
          </a:xfrm>
          <a:prstGeom prst="rect">
            <a:avLst/>
          </a:prstGeom>
          <a:noFill/>
          <a:ln w="9525">
            <a:noFill/>
            <a:miter lim="800000"/>
            <a:headEnd/>
            <a:tailEnd/>
          </a:ln>
        </p:spPr>
        <p:txBody>
          <a:bodyPr wrap="none">
            <a:spAutoFit/>
          </a:bodyPr>
          <a:lstStyle/>
          <a:p>
            <a:r>
              <a:rPr lang="cs-CZ" sz="1600">
                <a:solidFill>
                  <a:srgbClr val="FF0000"/>
                </a:solidFill>
                <a:latin typeface="Times New Roman" pitchFamily="18" charset="0"/>
              </a:rPr>
              <a:t>QC</a:t>
            </a:r>
          </a:p>
        </p:txBody>
      </p:sp>
      <p:sp>
        <p:nvSpPr>
          <p:cNvPr id="158730" name="Text Box 10"/>
          <p:cNvSpPr txBox="1">
            <a:spLocks noChangeArrowheads="1"/>
          </p:cNvSpPr>
          <p:nvPr/>
        </p:nvSpPr>
        <p:spPr bwMode="auto">
          <a:xfrm>
            <a:off x="6380163" y="6521450"/>
            <a:ext cx="693737" cy="336550"/>
          </a:xfrm>
          <a:prstGeom prst="rect">
            <a:avLst/>
          </a:prstGeom>
          <a:noFill/>
          <a:ln w="9525">
            <a:noFill/>
            <a:miter lim="800000"/>
            <a:headEnd/>
            <a:tailEnd/>
          </a:ln>
        </p:spPr>
        <p:txBody>
          <a:bodyPr wrap="none">
            <a:spAutoFit/>
          </a:bodyPr>
          <a:lstStyle/>
          <a:p>
            <a:r>
              <a:rPr lang="cs-CZ" sz="1600">
                <a:solidFill>
                  <a:srgbClr val="FF0000"/>
                </a:solidFill>
                <a:latin typeface="Times New Roman" pitchFamily="18" charset="0"/>
              </a:rPr>
              <a:t>cortex</a:t>
            </a:r>
          </a:p>
        </p:txBody>
      </p:sp>
      <p:sp>
        <p:nvSpPr>
          <p:cNvPr id="158731" name="Text Box 11"/>
          <p:cNvSpPr txBox="1">
            <a:spLocks noChangeArrowheads="1"/>
          </p:cNvSpPr>
          <p:nvPr/>
        </p:nvSpPr>
        <p:spPr bwMode="auto">
          <a:xfrm>
            <a:off x="7980363" y="6521450"/>
            <a:ext cx="577850" cy="336550"/>
          </a:xfrm>
          <a:prstGeom prst="rect">
            <a:avLst/>
          </a:prstGeom>
          <a:noFill/>
          <a:ln w="9525">
            <a:noFill/>
            <a:miter lim="800000"/>
            <a:headEnd/>
            <a:tailEnd/>
          </a:ln>
        </p:spPr>
        <p:txBody>
          <a:bodyPr wrap="none">
            <a:spAutoFit/>
          </a:bodyPr>
          <a:lstStyle/>
          <a:p>
            <a:r>
              <a:rPr lang="cs-CZ" sz="1600">
                <a:solidFill>
                  <a:srgbClr val="FF0000"/>
                </a:solidFill>
                <a:latin typeface="Times New Roman" pitchFamily="18" charset="0"/>
              </a:rPr>
              <a:t>LRC</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59747" name="Nadpis 3"/>
          <p:cNvSpPr>
            <a:spLocks noGrp="1"/>
          </p:cNvSpPr>
          <p:nvPr>
            <p:ph type="ctrTitle"/>
          </p:nvPr>
        </p:nvSpPr>
        <p:spPr>
          <a:xfrm>
            <a:off x="785813" y="2571750"/>
            <a:ext cx="7772400" cy="1470025"/>
          </a:xfrm>
        </p:spPr>
        <p:txBody>
          <a:bodyPr/>
          <a:lstStyle/>
          <a:p>
            <a:r>
              <a:rPr lang="cs-CZ">
                <a:solidFill>
                  <a:schemeClr val="bg1"/>
                </a:solidFill>
                <a:latin typeface="Arial" charset="0"/>
                <a:cs typeface="Arial" charset="0"/>
              </a:rPr>
              <a:t>Auxin a vznik pravidelnosti („patterning“)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IAApositZpetVaz"/>
          <p:cNvPicPr>
            <a:picLocks noChangeAspect="1" noChangeArrowheads="1"/>
          </p:cNvPicPr>
          <p:nvPr/>
        </p:nvPicPr>
        <p:blipFill>
          <a:blip r:embed="rId2" cstate="print"/>
          <a:srcRect/>
          <a:stretch>
            <a:fillRect/>
          </a:stretch>
        </p:blipFill>
        <p:spPr bwMode="auto">
          <a:xfrm>
            <a:off x="1198563" y="1403350"/>
            <a:ext cx="6745287" cy="4051300"/>
          </a:xfrm>
          <a:prstGeom prst="rect">
            <a:avLst/>
          </a:prstGeom>
          <a:noFill/>
          <a:ln w="9525">
            <a:noFill/>
            <a:miter lim="800000"/>
            <a:headEnd/>
            <a:tailEnd/>
          </a:ln>
        </p:spPr>
      </p:pic>
      <p:sp>
        <p:nvSpPr>
          <p:cNvPr id="160771" name="Text Box 3"/>
          <p:cNvSpPr txBox="1">
            <a:spLocks noChangeArrowheads="1"/>
          </p:cNvSpPr>
          <p:nvPr/>
        </p:nvSpPr>
        <p:spPr bwMode="auto">
          <a:xfrm>
            <a:off x="1219200" y="533400"/>
            <a:ext cx="6932613" cy="830263"/>
          </a:xfrm>
          <a:prstGeom prst="rect">
            <a:avLst/>
          </a:prstGeom>
          <a:noFill/>
          <a:ln w="9525">
            <a:noFill/>
            <a:miter lim="800000"/>
            <a:headEnd/>
            <a:tailEnd/>
          </a:ln>
        </p:spPr>
        <p:txBody>
          <a:bodyPr wrap="none">
            <a:spAutoFit/>
          </a:bodyPr>
          <a:lstStyle/>
          <a:p>
            <a:r>
              <a:rPr lang="cs-CZ" sz="2400" b="1">
                <a:solidFill>
                  <a:srgbClr val="FF3300"/>
                </a:solidFill>
                <a:cs typeface="Arial" charset="0"/>
              </a:rPr>
              <a:t>Auxin pozitivně reguluje svůj vlastní transport</a:t>
            </a:r>
          </a:p>
          <a:p>
            <a:r>
              <a:rPr lang="cs-CZ" sz="2400">
                <a:solidFill>
                  <a:srgbClr val="000000"/>
                </a:solidFill>
                <a:cs typeface="Arial" charset="0"/>
              </a:rPr>
              <a:t>Kanalizační hypotéza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6_15"/>
          <p:cNvPicPr>
            <a:picLocks noChangeAspect="1" noChangeArrowheads="1"/>
          </p:cNvPicPr>
          <p:nvPr/>
        </p:nvPicPr>
        <p:blipFill>
          <a:blip r:embed="rId2" cstate="print"/>
          <a:srcRect/>
          <a:stretch>
            <a:fillRect/>
          </a:stretch>
        </p:blipFill>
        <p:spPr bwMode="auto">
          <a:xfrm>
            <a:off x="1104900" y="419100"/>
            <a:ext cx="6934200" cy="60198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ListVyvAux"/>
          <p:cNvPicPr>
            <a:picLocks noChangeAspect="1" noChangeArrowheads="1"/>
          </p:cNvPicPr>
          <p:nvPr/>
        </p:nvPicPr>
        <p:blipFill>
          <a:blip r:embed="rId2" cstate="print"/>
          <a:srcRect/>
          <a:stretch>
            <a:fillRect/>
          </a:stretch>
        </p:blipFill>
        <p:spPr bwMode="auto">
          <a:xfrm>
            <a:off x="1143000" y="381000"/>
            <a:ext cx="6821488" cy="3454400"/>
          </a:xfrm>
          <a:prstGeom prst="rect">
            <a:avLst/>
          </a:prstGeom>
          <a:noFill/>
          <a:ln w="9525">
            <a:noFill/>
            <a:miter lim="800000"/>
            <a:headEnd/>
            <a:tailEnd/>
          </a:ln>
        </p:spPr>
      </p:pic>
      <p:sp>
        <p:nvSpPr>
          <p:cNvPr id="162819" name="Text Box 3"/>
          <p:cNvSpPr txBox="1">
            <a:spLocks noChangeArrowheads="1"/>
          </p:cNvSpPr>
          <p:nvPr/>
        </p:nvSpPr>
        <p:spPr bwMode="auto">
          <a:xfrm>
            <a:off x="685800" y="4724400"/>
            <a:ext cx="7099300" cy="1190625"/>
          </a:xfrm>
          <a:prstGeom prst="rect">
            <a:avLst/>
          </a:prstGeom>
          <a:noFill/>
          <a:ln w="9525">
            <a:noFill/>
            <a:miter lim="800000"/>
            <a:headEnd/>
            <a:tailEnd/>
          </a:ln>
        </p:spPr>
        <p:txBody>
          <a:bodyPr>
            <a:spAutoFit/>
          </a:bodyPr>
          <a:lstStyle/>
          <a:p>
            <a:pPr algn="ctr"/>
            <a:r>
              <a:rPr lang="cs-CZ">
                <a:solidFill>
                  <a:srgbClr val="000000"/>
                </a:solidFill>
                <a:cs typeface="Arial" charset="0"/>
              </a:rPr>
              <a:t>Autoregulačni polarizované strukturované toky auxinu celou rostlinou jsou klíčovou složkou poziční informace u rostlin a koordinují celkovou morfogenezi organismu.</a:t>
            </a:r>
            <a:br>
              <a:rPr lang="cs-CZ">
                <a:solidFill>
                  <a:srgbClr val="000000"/>
                </a:solidFill>
                <a:cs typeface="Arial" charset="0"/>
              </a:rPr>
            </a:br>
            <a:endParaRPr lang="cs-CZ">
              <a:solidFill>
                <a:srgbClr val="000000"/>
              </a:solidFill>
              <a:cs typeface="Arial" charset="0"/>
            </a:endParaRPr>
          </a:p>
        </p:txBody>
      </p:sp>
      <p:sp>
        <p:nvSpPr>
          <p:cNvPr id="162820" name="Text Box 4"/>
          <p:cNvSpPr txBox="1">
            <a:spLocks noChangeArrowheads="1"/>
          </p:cNvSpPr>
          <p:nvPr/>
        </p:nvSpPr>
        <p:spPr bwMode="auto">
          <a:xfrm>
            <a:off x="142875" y="3962400"/>
            <a:ext cx="8643938" cy="461963"/>
          </a:xfrm>
          <a:prstGeom prst="rect">
            <a:avLst/>
          </a:prstGeom>
          <a:noFill/>
          <a:ln w="9525">
            <a:noFill/>
            <a:miter lim="800000"/>
            <a:headEnd/>
            <a:tailEnd/>
          </a:ln>
        </p:spPr>
        <p:txBody>
          <a:bodyPr>
            <a:spAutoFit/>
          </a:bodyPr>
          <a:lstStyle/>
          <a:p>
            <a:pPr>
              <a:spcBef>
                <a:spcPct val="50000"/>
              </a:spcBef>
            </a:pPr>
            <a:r>
              <a:rPr lang="cs-CZ" sz="2400" b="1">
                <a:solidFill>
                  <a:srgbClr val="000000"/>
                </a:solidFill>
                <a:cs typeface="Arial" charset="0"/>
              </a:rPr>
              <a:t>Konektivita vodivých pletiv listů závisí na transportu IAA.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7800" y="0"/>
            <a:ext cx="9321800" cy="6858000"/>
          </a:xfrm>
          <a:prstGeom prst="rect">
            <a:avLst/>
          </a:prstGeom>
          <a:noFill/>
          <a:ln w="9525">
            <a:noFill/>
            <a:miter lim="800000"/>
            <a:headEnd/>
            <a:tailEnd/>
          </a:ln>
        </p:spPr>
      </p:pic>
      <p:sp>
        <p:nvSpPr>
          <p:cNvPr id="19459" name="Nadpis 3"/>
          <p:cNvSpPr>
            <a:spLocks noGrp="1"/>
          </p:cNvSpPr>
          <p:nvPr>
            <p:ph type="ctrTitle"/>
          </p:nvPr>
        </p:nvSpPr>
        <p:spPr>
          <a:xfrm>
            <a:off x="-396552" y="5229200"/>
            <a:ext cx="9286875" cy="1470025"/>
          </a:xfrm>
        </p:spPr>
        <p:txBody>
          <a:bodyPr/>
          <a:lstStyle/>
          <a:p>
            <a:pPr>
              <a:defRPr/>
            </a:pPr>
            <a:r>
              <a:rPr lang="cs-CZ" sz="3600" dirty="0">
                <a:solidFill>
                  <a:srgbClr val="FFFF00"/>
                </a:solidFill>
                <a:latin typeface="Arial" pitchFamily="34" charset="0"/>
                <a:cs typeface="Arial" pitchFamily="34" charset="0"/>
              </a:rPr>
              <a:t>Jiné případy vzniku pravidelnosti nemusí souviset s auxinem – např. rozvrhování (</a:t>
            </a:r>
            <a:r>
              <a:rPr lang="cs-CZ" sz="3600" dirty="0" err="1">
                <a:solidFill>
                  <a:srgbClr val="FFFF00"/>
                </a:solidFill>
                <a:latin typeface="Arial" pitchFamily="34" charset="0"/>
                <a:cs typeface="Arial" pitchFamily="34" charset="0"/>
              </a:rPr>
              <a:t>patterning</a:t>
            </a:r>
            <a:r>
              <a:rPr lang="cs-CZ" sz="3600" dirty="0">
                <a:solidFill>
                  <a:srgbClr val="FFFF00"/>
                </a:solidFill>
                <a:latin typeface="Arial" pitchFamily="34" charset="0"/>
                <a:cs typeface="Arial" pitchFamily="34" charset="0"/>
              </a:rPr>
              <a:t>) </a:t>
            </a:r>
            <a:r>
              <a:rPr lang="cs-CZ" sz="3600" dirty="0" err="1">
                <a:solidFill>
                  <a:srgbClr val="FFFF00"/>
                </a:solidFill>
                <a:latin typeface="Arial" pitchFamily="34" charset="0"/>
                <a:cs typeface="Arial" pitchFamily="34" charset="0"/>
              </a:rPr>
              <a:t>trichomů</a:t>
            </a:r>
            <a:endParaRPr lang="cs-CZ" sz="3600"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22080283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6_1"/>
          <p:cNvPicPr>
            <a:picLocks noChangeAspect="1" noChangeArrowheads="1"/>
          </p:cNvPicPr>
          <p:nvPr/>
        </p:nvPicPr>
        <p:blipFill>
          <a:blip r:embed="rId2" cstate="print"/>
          <a:srcRect/>
          <a:stretch>
            <a:fillRect/>
          </a:stretch>
        </p:blipFill>
        <p:spPr bwMode="auto">
          <a:xfrm>
            <a:off x="176213" y="628650"/>
            <a:ext cx="8789987" cy="5600700"/>
          </a:xfrm>
          <a:prstGeom prst="rect">
            <a:avLst/>
          </a:prstGeom>
          <a:noFill/>
          <a:ln w="9525">
            <a:noFill/>
            <a:miter lim="800000"/>
            <a:headEnd/>
            <a:tailEnd/>
          </a:ln>
        </p:spPr>
      </p:pic>
    </p:spTree>
    <p:extLst>
      <p:ext uri="{BB962C8B-B14F-4D97-AF65-F5344CB8AC3E}">
        <p14:creationId xmlns:p14="http://schemas.microsoft.com/office/powerpoint/2010/main" val="5054335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Grp="1" noChangeAspect="1"/>
          </p:cNvGraphicFramePr>
          <p:nvPr>
            <p:ph type="body" idx="1"/>
          </p:nvPr>
        </p:nvGraphicFramePr>
        <p:xfrm>
          <a:off x="428625" y="0"/>
          <a:ext cx="4495800" cy="6858000"/>
        </p:xfrm>
        <a:graphic>
          <a:graphicData uri="http://schemas.openxmlformats.org/presentationml/2006/ole">
            <mc:AlternateContent xmlns:mc="http://schemas.openxmlformats.org/markup-compatibility/2006">
              <mc:Choice xmlns:v="urn:schemas-microsoft-com:vml" Requires="v">
                <p:oleObj spid="_x0000_s3078" name="Image" r:id="rId3" imgW="2488923" imgH="3517143" progId="">
                  <p:embed/>
                </p:oleObj>
              </mc:Choice>
              <mc:Fallback>
                <p:oleObj name="Image" r:id="rId3" imgW="2488923" imgH="3517143" progId="">
                  <p:embed/>
                  <p:pic>
                    <p:nvPicPr>
                      <p:cNvPr id="205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5" y="0"/>
                        <a:ext cx="4495800"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1" name="Rectangle 3"/>
          <p:cNvSpPr>
            <a:spLocks noChangeArrowheads="1"/>
          </p:cNvSpPr>
          <p:nvPr/>
        </p:nvSpPr>
        <p:spPr bwMode="auto">
          <a:xfrm>
            <a:off x="6429375" y="500063"/>
            <a:ext cx="2133600" cy="2133600"/>
          </a:xfrm>
          <a:prstGeom prst="rect">
            <a:avLst/>
          </a:prstGeom>
          <a:solidFill>
            <a:schemeClr val="bg1"/>
          </a:solidFill>
          <a:ln w="9525">
            <a:noFill/>
            <a:miter lim="800000"/>
            <a:headEnd/>
            <a:tailEnd/>
          </a:ln>
        </p:spPr>
        <p:txBody>
          <a:bodyPr wrap="none" anchor="ctr"/>
          <a:lstStyle/>
          <a:p>
            <a:pPr algn="ctr"/>
            <a:r>
              <a:rPr lang="cs-CZ" sz="2400">
                <a:solidFill>
                  <a:srgbClr val="C00000"/>
                </a:solidFill>
                <a:cs typeface="Arial" charset="0"/>
              </a:rPr>
              <a:t>Vývoj trichomu</a:t>
            </a:r>
            <a:endParaRPr lang="en-GB" sz="2400">
              <a:solidFill>
                <a:srgbClr val="C00000"/>
              </a:solidFill>
              <a:cs typeface="Arial" charset="0"/>
            </a:endParaRPr>
          </a:p>
          <a:p>
            <a:pPr algn="ctr"/>
            <a:endParaRPr lang="en-GB" sz="2400">
              <a:solidFill>
                <a:srgbClr val="C00000"/>
              </a:solidFill>
              <a:cs typeface="Arial" charset="0"/>
            </a:endParaRPr>
          </a:p>
          <a:p>
            <a:pPr algn="ctr"/>
            <a:r>
              <a:rPr lang="en-GB" sz="2400">
                <a:solidFill>
                  <a:srgbClr val="C00000"/>
                </a:solidFill>
                <a:cs typeface="Arial" charset="0"/>
              </a:rPr>
              <a:t>Arabidopsis</a:t>
            </a:r>
          </a:p>
          <a:p>
            <a:pPr algn="ctr"/>
            <a:r>
              <a:rPr lang="en-GB" sz="2400">
                <a:solidFill>
                  <a:srgbClr val="C00000"/>
                </a:solidFill>
                <a:cs typeface="Arial" charset="0"/>
              </a:rPr>
              <a:t>thaliana</a:t>
            </a:r>
            <a:endParaRPr lang="cs-CZ" sz="2400">
              <a:solidFill>
                <a:srgbClr val="C00000"/>
              </a:solidFill>
              <a:cs typeface="Arial" charset="0"/>
            </a:endParaRPr>
          </a:p>
        </p:txBody>
      </p:sp>
      <p:sp>
        <p:nvSpPr>
          <p:cNvPr id="2052" name="TextovéPole 3"/>
          <p:cNvSpPr txBox="1">
            <a:spLocks noChangeArrowheads="1"/>
          </p:cNvSpPr>
          <p:nvPr/>
        </p:nvSpPr>
        <p:spPr bwMode="auto">
          <a:xfrm>
            <a:off x="5786438" y="2857500"/>
            <a:ext cx="2428875" cy="923925"/>
          </a:xfrm>
          <a:prstGeom prst="rect">
            <a:avLst/>
          </a:prstGeom>
          <a:noFill/>
          <a:ln w="9525">
            <a:noFill/>
            <a:miter lim="800000"/>
            <a:headEnd/>
            <a:tailEnd/>
          </a:ln>
        </p:spPr>
        <p:txBody>
          <a:bodyPr>
            <a:spAutoFit/>
          </a:bodyPr>
          <a:lstStyle/>
          <a:p>
            <a:r>
              <a:rPr lang="cs-CZ">
                <a:cs typeface="Arial" charset="0"/>
              </a:rPr>
              <a:t>- posloupnost událostí, které lze narušit mutacemi</a:t>
            </a:r>
          </a:p>
        </p:txBody>
      </p:sp>
      <p:sp>
        <p:nvSpPr>
          <p:cNvPr id="5" name="Elipsa 4"/>
          <p:cNvSpPr/>
          <p:nvPr/>
        </p:nvSpPr>
        <p:spPr>
          <a:xfrm>
            <a:off x="3357563" y="1500188"/>
            <a:ext cx="357187" cy="3571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
        <p:nvSpPr>
          <p:cNvPr id="6" name="Elipsa 5"/>
          <p:cNvSpPr/>
          <p:nvPr/>
        </p:nvSpPr>
        <p:spPr>
          <a:xfrm>
            <a:off x="3357563" y="1071563"/>
            <a:ext cx="357187" cy="3571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Tree>
    <p:extLst>
      <p:ext uri="{BB962C8B-B14F-4D97-AF65-F5344CB8AC3E}">
        <p14:creationId xmlns:p14="http://schemas.microsoft.com/office/powerpoint/2010/main" val="36869597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Nadpis 1"/>
          <p:cNvSpPr>
            <a:spLocks noGrp="1"/>
          </p:cNvSpPr>
          <p:nvPr>
            <p:ph type="title"/>
          </p:nvPr>
        </p:nvSpPr>
        <p:spPr>
          <a:xfrm>
            <a:off x="714375" y="0"/>
            <a:ext cx="7772400" cy="1143000"/>
          </a:xfrm>
        </p:spPr>
        <p:txBody>
          <a:bodyPr/>
          <a:lstStyle/>
          <a:p>
            <a:r>
              <a:rPr lang="cs-CZ" i="1"/>
              <a:t>glabrous</a:t>
            </a:r>
            <a:r>
              <a:rPr lang="cs-CZ"/>
              <a:t> (</a:t>
            </a:r>
            <a:r>
              <a:rPr lang="cs-CZ" i="1"/>
              <a:t>glabra</a:t>
            </a:r>
            <a:r>
              <a:rPr lang="cs-CZ"/>
              <a:t>?) mutants</a:t>
            </a:r>
          </a:p>
        </p:txBody>
      </p:sp>
      <p:pic>
        <p:nvPicPr>
          <p:cNvPr id="192515" name="Picture 2"/>
          <p:cNvPicPr>
            <a:picLocks noChangeAspect="1" noChangeArrowheads="1"/>
          </p:cNvPicPr>
          <p:nvPr/>
        </p:nvPicPr>
        <p:blipFill>
          <a:blip r:embed="rId2" cstate="print"/>
          <a:srcRect/>
          <a:stretch>
            <a:fillRect/>
          </a:stretch>
        </p:blipFill>
        <p:spPr bwMode="auto">
          <a:xfrm>
            <a:off x="4208463" y="1214438"/>
            <a:ext cx="4716462" cy="3071812"/>
          </a:xfrm>
          <a:prstGeom prst="rect">
            <a:avLst/>
          </a:prstGeom>
          <a:noFill/>
          <a:ln w="9525">
            <a:noFill/>
            <a:miter lim="800000"/>
            <a:headEnd/>
            <a:tailEnd/>
          </a:ln>
        </p:spPr>
      </p:pic>
      <p:sp>
        <p:nvSpPr>
          <p:cNvPr id="192516" name="TextovéPole 4"/>
          <p:cNvSpPr txBox="1">
            <a:spLocks noChangeArrowheads="1"/>
          </p:cNvSpPr>
          <p:nvPr/>
        </p:nvSpPr>
        <p:spPr bwMode="auto">
          <a:xfrm>
            <a:off x="4857750" y="4500563"/>
            <a:ext cx="3308350" cy="461962"/>
          </a:xfrm>
          <a:prstGeom prst="rect">
            <a:avLst/>
          </a:prstGeom>
          <a:noFill/>
          <a:ln w="9525">
            <a:noFill/>
            <a:miter lim="800000"/>
            <a:headEnd/>
            <a:tailEnd/>
          </a:ln>
        </p:spPr>
        <p:txBody>
          <a:bodyPr wrap="none">
            <a:spAutoFit/>
          </a:bodyPr>
          <a:lstStyle/>
          <a:p>
            <a:r>
              <a:rPr lang="cs-CZ" sz="2400">
                <a:solidFill>
                  <a:srgbClr val="000000"/>
                </a:solidFill>
                <a:latin typeface="Times New Roman" pitchFamily="18" charset="0"/>
              </a:rPr>
              <a:t>GL2 transcription pattern</a:t>
            </a:r>
          </a:p>
        </p:txBody>
      </p:sp>
      <p:pic>
        <p:nvPicPr>
          <p:cNvPr id="192517" name="Picture 3"/>
          <p:cNvPicPr>
            <a:picLocks noChangeAspect="1" noChangeArrowheads="1"/>
          </p:cNvPicPr>
          <p:nvPr/>
        </p:nvPicPr>
        <p:blipFill>
          <a:blip r:embed="rId3" cstate="print"/>
          <a:srcRect/>
          <a:stretch>
            <a:fillRect/>
          </a:stretch>
        </p:blipFill>
        <p:spPr bwMode="auto">
          <a:xfrm>
            <a:off x="500063" y="1143000"/>
            <a:ext cx="3476625" cy="4972050"/>
          </a:xfrm>
          <a:prstGeom prst="rect">
            <a:avLst/>
          </a:prstGeom>
          <a:noFill/>
          <a:ln w="9525">
            <a:noFill/>
            <a:miter lim="800000"/>
            <a:headEnd/>
            <a:tailEnd/>
          </a:ln>
        </p:spPr>
      </p:pic>
      <p:sp>
        <p:nvSpPr>
          <p:cNvPr id="192518" name="TextovéPole 6"/>
          <p:cNvSpPr txBox="1">
            <a:spLocks noChangeArrowheads="1"/>
          </p:cNvSpPr>
          <p:nvPr/>
        </p:nvSpPr>
        <p:spPr bwMode="auto">
          <a:xfrm>
            <a:off x="0" y="1500188"/>
            <a:ext cx="492125" cy="461962"/>
          </a:xfrm>
          <a:prstGeom prst="rect">
            <a:avLst/>
          </a:prstGeom>
          <a:noFill/>
          <a:ln w="9525">
            <a:noFill/>
            <a:miter lim="800000"/>
            <a:headEnd/>
            <a:tailEnd/>
          </a:ln>
        </p:spPr>
        <p:txBody>
          <a:bodyPr wrap="none">
            <a:spAutoFit/>
          </a:bodyPr>
          <a:lstStyle/>
          <a:p>
            <a:r>
              <a:rPr lang="cs-CZ" sz="2400">
                <a:solidFill>
                  <a:srgbClr val="000000"/>
                </a:solidFill>
                <a:latin typeface="Times New Roman" pitchFamily="18" charset="0"/>
              </a:rPr>
              <a:t>wt</a:t>
            </a:r>
          </a:p>
        </p:txBody>
      </p:sp>
      <p:sp>
        <p:nvSpPr>
          <p:cNvPr id="192519" name="TextovéPole 7"/>
          <p:cNvSpPr txBox="1">
            <a:spLocks noChangeArrowheads="1"/>
          </p:cNvSpPr>
          <p:nvPr/>
        </p:nvSpPr>
        <p:spPr bwMode="auto">
          <a:xfrm>
            <a:off x="0" y="4214813"/>
            <a:ext cx="423863" cy="461962"/>
          </a:xfrm>
          <a:prstGeom prst="rect">
            <a:avLst/>
          </a:prstGeom>
          <a:noFill/>
          <a:ln w="9525">
            <a:noFill/>
            <a:miter lim="800000"/>
            <a:headEnd/>
            <a:tailEnd/>
          </a:ln>
        </p:spPr>
        <p:txBody>
          <a:bodyPr wrap="none">
            <a:spAutoFit/>
          </a:bodyPr>
          <a:lstStyle/>
          <a:p>
            <a:r>
              <a:rPr lang="cs-CZ" sz="2400">
                <a:solidFill>
                  <a:srgbClr val="000000"/>
                </a:solidFill>
                <a:latin typeface="Times New Roman" pitchFamily="18" charset="0"/>
              </a:rPr>
              <a:t>gl</a:t>
            </a:r>
          </a:p>
        </p:txBody>
      </p:sp>
    </p:spTree>
    <p:extLst>
      <p:ext uri="{BB962C8B-B14F-4D97-AF65-F5344CB8AC3E}">
        <p14:creationId xmlns:p14="http://schemas.microsoft.com/office/powerpoint/2010/main" val="30559409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6_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3813"/>
            <a:ext cx="6588125" cy="6834187"/>
          </a:xfrm>
          <a:prstGeom prst="rect">
            <a:avLst/>
          </a:prstGeom>
          <a:noFill/>
          <a:ln w="9525">
            <a:noFill/>
            <a:miter lim="800000"/>
            <a:headEnd/>
            <a:tailEnd/>
          </a:ln>
        </p:spPr>
      </p:pic>
      <p:sp>
        <p:nvSpPr>
          <p:cNvPr id="3" name="Rectangle 3"/>
          <p:cNvSpPr txBox="1">
            <a:spLocks noChangeArrowheads="1"/>
          </p:cNvSpPr>
          <p:nvPr/>
        </p:nvSpPr>
        <p:spPr>
          <a:xfrm>
            <a:off x="6572250" y="928688"/>
            <a:ext cx="2357438" cy="5310187"/>
          </a:xfrm>
          <a:prstGeom prst="rect">
            <a:avLst/>
          </a:prstGeom>
        </p:spPr>
        <p:txBody>
          <a:bodyPr/>
          <a:lstStyle/>
          <a:p>
            <a:pPr marL="342900" indent="-342900">
              <a:lnSpc>
                <a:spcPct val="90000"/>
              </a:lnSpc>
              <a:spcBef>
                <a:spcPct val="20000"/>
              </a:spcBef>
              <a:buFontTx/>
              <a:buChar char="•"/>
              <a:defRPr/>
            </a:pPr>
            <a:r>
              <a:rPr lang="en-GB" kern="0" dirty="0">
                <a:latin typeface="+mn-lt"/>
              </a:rPr>
              <a:t>TTG1</a:t>
            </a:r>
            <a:r>
              <a:rPr lang="cs-CZ" kern="0" dirty="0">
                <a:latin typeface="+mn-lt"/>
              </a:rPr>
              <a:t> (transparent </a:t>
            </a:r>
            <a:r>
              <a:rPr lang="cs-CZ" kern="0" dirty="0" err="1">
                <a:latin typeface="+mn-lt"/>
              </a:rPr>
              <a:t>testa</a:t>
            </a:r>
            <a:r>
              <a:rPr lang="cs-CZ" kern="0" dirty="0">
                <a:latin typeface="+mn-lt"/>
              </a:rPr>
              <a:t> </a:t>
            </a:r>
            <a:r>
              <a:rPr lang="cs-CZ" kern="0" dirty="0" err="1">
                <a:latin typeface="+mn-lt"/>
              </a:rPr>
              <a:t>glabra</a:t>
            </a:r>
            <a:r>
              <a:rPr lang="en-GB" kern="0" dirty="0">
                <a:latin typeface="+mn-lt"/>
              </a:rPr>
              <a:t>)</a:t>
            </a:r>
            <a:r>
              <a:rPr lang="cs-CZ" kern="0" dirty="0">
                <a:latin typeface="+mn-lt"/>
              </a:rPr>
              <a:t> – zprostředkovaně reguluje transkripci, mutanti lysí + porucha sem. obalů</a:t>
            </a:r>
          </a:p>
          <a:p>
            <a:pPr marL="342900" indent="-342900">
              <a:lnSpc>
                <a:spcPct val="90000"/>
              </a:lnSpc>
              <a:spcBef>
                <a:spcPct val="20000"/>
              </a:spcBef>
              <a:buFontTx/>
              <a:buChar char="•"/>
              <a:defRPr/>
            </a:pPr>
            <a:r>
              <a:rPr lang="cs-CZ" kern="0" dirty="0">
                <a:latin typeface="+mn-lt"/>
              </a:rPr>
              <a:t>GL1 (</a:t>
            </a:r>
            <a:r>
              <a:rPr lang="cs-CZ" kern="0" dirty="0" err="1">
                <a:latin typeface="+mn-lt"/>
              </a:rPr>
              <a:t>glabra</a:t>
            </a:r>
            <a:r>
              <a:rPr lang="cs-CZ" kern="0" dirty="0">
                <a:latin typeface="+mn-lt"/>
              </a:rPr>
              <a:t> 1) – transkripční faktor MYB</a:t>
            </a:r>
          </a:p>
          <a:p>
            <a:pPr marL="342900" indent="-342900">
              <a:lnSpc>
                <a:spcPct val="90000"/>
              </a:lnSpc>
              <a:spcBef>
                <a:spcPct val="20000"/>
              </a:spcBef>
              <a:buFontTx/>
              <a:buChar char="•"/>
              <a:defRPr/>
            </a:pPr>
            <a:r>
              <a:rPr lang="cs-CZ" kern="0" dirty="0">
                <a:latin typeface="+mn-lt"/>
              </a:rPr>
              <a:t>R – transkripční faktor </a:t>
            </a:r>
            <a:r>
              <a:rPr lang="cs-CZ" kern="0" dirty="0" err="1">
                <a:latin typeface="+mn-lt"/>
              </a:rPr>
              <a:t>bHLH</a:t>
            </a:r>
            <a:endParaRPr lang="cs-CZ" kern="0" dirty="0">
              <a:latin typeface="+mn-lt"/>
            </a:endParaRPr>
          </a:p>
          <a:p>
            <a:pPr marL="342900" indent="-342900">
              <a:lnSpc>
                <a:spcPct val="90000"/>
              </a:lnSpc>
              <a:spcBef>
                <a:spcPct val="20000"/>
              </a:spcBef>
              <a:buFontTx/>
              <a:buChar char="•"/>
              <a:defRPr/>
            </a:pPr>
            <a:r>
              <a:rPr lang="cs-CZ" kern="0" dirty="0">
                <a:solidFill>
                  <a:srgbClr val="FF0000"/>
                </a:solidFill>
                <a:latin typeface="+mn-lt"/>
              </a:rPr>
              <a:t>TRY (</a:t>
            </a:r>
            <a:r>
              <a:rPr lang="cs-CZ" kern="0" dirty="0" err="1">
                <a:solidFill>
                  <a:srgbClr val="FF0000"/>
                </a:solidFill>
                <a:latin typeface="+mn-lt"/>
              </a:rPr>
              <a:t>tryptychon</a:t>
            </a:r>
            <a:r>
              <a:rPr lang="cs-CZ" kern="0" dirty="0">
                <a:solidFill>
                  <a:srgbClr val="FF0000"/>
                </a:solidFill>
                <a:latin typeface="+mn-lt"/>
              </a:rPr>
              <a:t>) – transkripční faktor MYB, mutant má skupinky </a:t>
            </a:r>
            <a:r>
              <a:rPr lang="cs-CZ" kern="0" dirty="0" err="1">
                <a:solidFill>
                  <a:srgbClr val="FF0000"/>
                </a:solidFill>
                <a:latin typeface="+mn-lt"/>
              </a:rPr>
              <a:t>trichomů</a:t>
            </a:r>
            <a:endParaRPr lang="en-GB" kern="0" dirty="0">
              <a:solidFill>
                <a:srgbClr val="FF0000"/>
              </a:solidFill>
              <a:latin typeface="+mn-lt"/>
            </a:endParaRPr>
          </a:p>
          <a:p>
            <a:pPr marL="342900" indent="-342900">
              <a:lnSpc>
                <a:spcPct val="90000"/>
              </a:lnSpc>
              <a:spcBef>
                <a:spcPct val="20000"/>
              </a:spcBef>
              <a:defRPr/>
            </a:pPr>
            <a:endParaRPr lang="en-GB" kern="0" dirty="0">
              <a:latin typeface="+mn-lt"/>
            </a:endParaRPr>
          </a:p>
          <a:p>
            <a:pPr marL="342900" indent="-342900">
              <a:lnSpc>
                <a:spcPct val="90000"/>
              </a:lnSpc>
              <a:spcBef>
                <a:spcPct val="50000"/>
              </a:spcBef>
              <a:buFontTx/>
              <a:buChar char="•"/>
              <a:defRPr/>
            </a:pPr>
            <a:endParaRPr lang="en-GB" kern="0" dirty="0">
              <a:latin typeface="+mn-lt"/>
            </a:endParaRPr>
          </a:p>
          <a:p>
            <a:pPr marL="342900" indent="-342900">
              <a:lnSpc>
                <a:spcPct val="90000"/>
              </a:lnSpc>
              <a:spcBef>
                <a:spcPct val="20000"/>
              </a:spcBef>
              <a:buFontTx/>
              <a:buChar char="•"/>
              <a:defRPr/>
            </a:pPr>
            <a:endParaRPr lang="en-GB" kern="0" dirty="0">
              <a:latin typeface="+mn-lt"/>
            </a:endParaRPr>
          </a:p>
          <a:p>
            <a:pPr marL="342900" indent="-342900">
              <a:lnSpc>
                <a:spcPct val="90000"/>
              </a:lnSpc>
              <a:spcBef>
                <a:spcPct val="20000"/>
              </a:spcBef>
              <a:buFontTx/>
              <a:buChar char="•"/>
              <a:defRPr/>
            </a:pPr>
            <a:endParaRPr lang="en-GB" sz="1400" kern="0" dirty="0">
              <a:latin typeface="+mn-lt"/>
            </a:endParaRPr>
          </a:p>
        </p:txBody>
      </p:sp>
      <p:sp>
        <p:nvSpPr>
          <p:cNvPr id="193540" name="TextovéPole 3"/>
          <p:cNvSpPr txBox="1">
            <a:spLocks noChangeArrowheads="1"/>
          </p:cNvSpPr>
          <p:nvPr/>
        </p:nvSpPr>
        <p:spPr bwMode="auto">
          <a:xfrm>
            <a:off x="6521450" y="142875"/>
            <a:ext cx="2620963" cy="708025"/>
          </a:xfrm>
          <a:prstGeom prst="rect">
            <a:avLst/>
          </a:prstGeom>
          <a:noFill/>
          <a:ln w="9525">
            <a:noFill/>
            <a:miter lim="800000"/>
            <a:headEnd/>
            <a:tailEnd/>
          </a:ln>
        </p:spPr>
        <p:txBody>
          <a:bodyPr wrap="none">
            <a:spAutoFit/>
          </a:bodyPr>
          <a:lstStyle/>
          <a:p>
            <a:pPr algn="ctr"/>
            <a:r>
              <a:rPr lang="cs-CZ" sz="2000">
                <a:cs typeface="Arial" charset="0"/>
              </a:rPr>
              <a:t>Specifikace trichomů </a:t>
            </a:r>
          </a:p>
          <a:p>
            <a:pPr algn="ctr"/>
            <a:r>
              <a:rPr lang="cs-CZ" sz="2000">
                <a:cs typeface="Arial" charset="0"/>
              </a:rPr>
              <a:t>Arabidopsis</a:t>
            </a:r>
          </a:p>
        </p:txBody>
      </p:sp>
    </p:spTree>
    <p:extLst>
      <p:ext uri="{BB962C8B-B14F-4D97-AF65-F5344CB8AC3E}">
        <p14:creationId xmlns:p14="http://schemas.microsoft.com/office/powerpoint/2010/main" val="3787469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2" cstate="print"/>
          <a:srcRect/>
          <a:stretch>
            <a:fillRect/>
          </a:stretch>
        </p:blipFill>
        <p:spPr bwMode="auto">
          <a:xfrm>
            <a:off x="4700588" y="757238"/>
            <a:ext cx="3819525" cy="2714625"/>
          </a:xfrm>
          <a:prstGeom prst="rect">
            <a:avLst/>
          </a:prstGeom>
          <a:noFill/>
          <a:ln w="9525">
            <a:noFill/>
            <a:miter lim="800000"/>
            <a:headEnd/>
            <a:tailEnd/>
          </a:ln>
        </p:spPr>
      </p:pic>
      <p:pic>
        <p:nvPicPr>
          <p:cNvPr id="134147" name="Obrázek 3" descr="seedling.t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3400" y="1600200"/>
            <a:ext cx="2479675" cy="3486150"/>
          </a:xfrm>
          <a:prstGeom prst="rect">
            <a:avLst/>
          </a:prstGeom>
          <a:noFill/>
          <a:ln w="9525">
            <a:noFill/>
            <a:miter lim="800000"/>
            <a:headEnd/>
            <a:tailEnd/>
          </a:ln>
        </p:spPr>
      </p:pic>
      <p:cxnSp>
        <p:nvCxnSpPr>
          <p:cNvPr id="6" name="Přímá spojovací šipka 5"/>
          <p:cNvCxnSpPr/>
          <p:nvPr/>
        </p:nvCxnSpPr>
        <p:spPr>
          <a:xfrm flipV="1">
            <a:off x="2876550" y="2324100"/>
            <a:ext cx="1771650" cy="990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Přímá spojovací šipka 10"/>
          <p:cNvCxnSpPr/>
          <p:nvPr/>
        </p:nvCxnSpPr>
        <p:spPr>
          <a:xfrm>
            <a:off x="2914650" y="3486150"/>
            <a:ext cx="1714500" cy="13906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34150" name="Picture 3"/>
          <p:cNvPicPr>
            <a:picLocks noChangeAspect="1" noChangeArrowheads="1"/>
          </p:cNvPicPr>
          <p:nvPr/>
        </p:nvPicPr>
        <p:blipFill>
          <a:blip r:embed="rId4" cstate="print"/>
          <a:srcRect/>
          <a:stretch>
            <a:fillRect/>
          </a:stretch>
        </p:blipFill>
        <p:spPr bwMode="auto">
          <a:xfrm>
            <a:off x="5386388" y="3971925"/>
            <a:ext cx="2105025" cy="2305050"/>
          </a:xfrm>
          <a:prstGeom prst="rect">
            <a:avLst/>
          </a:prstGeom>
          <a:noFill/>
          <a:ln w="9525">
            <a:noFill/>
            <a:miter lim="800000"/>
            <a:headEnd/>
            <a:tailEnd/>
          </a:ln>
        </p:spPr>
      </p:pic>
      <p:sp>
        <p:nvSpPr>
          <p:cNvPr id="134151" name="TextovéPole 16"/>
          <p:cNvSpPr txBox="1">
            <a:spLocks noChangeArrowheads="1"/>
          </p:cNvSpPr>
          <p:nvPr/>
        </p:nvSpPr>
        <p:spPr bwMode="auto">
          <a:xfrm>
            <a:off x="3848100" y="3105150"/>
            <a:ext cx="511175" cy="646113"/>
          </a:xfrm>
          <a:prstGeom prst="rect">
            <a:avLst/>
          </a:prstGeom>
          <a:noFill/>
          <a:ln w="9525">
            <a:noFill/>
            <a:miter lim="800000"/>
            <a:headEnd/>
            <a:tailEnd/>
          </a:ln>
        </p:spPr>
        <p:txBody>
          <a:bodyPr>
            <a:spAutoFit/>
          </a:bodyPr>
          <a:lstStyle/>
          <a:p>
            <a:r>
              <a:rPr lang="cs-CZ" sz="3600">
                <a:solidFill>
                  <a:srgbClr val="FF0000"/>
                </a:solidFill>
                <a:latin typeface="Times New Roman" pitchFamily="18" charset="0"/>
              </a:rPr>
              <a:t>?</a:t>
            </a:r>
          </a:p>
        </p:txBody>
      </p:sp>
      <p:sp>
        <p:nvSpPr>
          <p:cNvPr id="134152" name="TextovéPole 7"/>
          <p:cNvSpPr txBox="1">
            <a:spLocks noChangeArrowheads="1"/>
          </p:cNvSpPr>
          <p:nvPr/>
        </p:nvSpPr>
        <p:spPr bwMode="auto">
          <a:xfrm>
            <a:off x="428625" y="500063"/>
            <a:ext cx="5151438" cy="461962"/>
          </a:xfrm>
          <a:prstGeom prst="rect">
            <a:avLst/>
          </a:prstGeom>
          <a:noFill/>
          <a:ln w="9525">
            <a:noFill/>
            <a:miter lim="800000"/>
            <a:headEnd/>
            <a:tailEnd/>
          </a:ln>
        </p:spPr>
        <p:txBody>
          <a:bodyPr wrap="none">
            <a:spAutoFit/>
          </a:bodyPr>
          <a:lstStyle/>
          <a:p>
            <a:r>
              <a:rPr lang="cs-CZ" sz="2400">
                <a:cs typeface="Arial" charset="0"/>
              </a:rPr>
              <a:t>Polarita rostlinného těla: jak chápat?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p:cNvPicPr>
            <a:picLocks noChangeAspect="1" noChangeArrowheads="1"/>
          </p:cNvPicPr>
          <p:nvPr/>
        </p:nvPicPr>
        <p:blipFill>
          <a:blip r:embed="rId2" cstate="print"/>
          <a:srcRect/>
          <a:stretch>
            <a:fillRect/>
          </a:stretch>
        </p:blipFill>
        <p:spPr bwMode="auto">
          <a:xfrm>
            <a:off x="0" y="161925"/>
            <a:ext cx="9144000" cy="6534150"/>
          </a:xfrm>
          <a:prstGeom prst="rect">
            <a:avLst/>
          </a:prstGeom>
          <a:noFill/>
          <a:ln w="9525">
            <a:noFill/>
            <a:miter lim="800000"/>
            <a:headEnd/>
            <a:tailEnd/>
          </a:ln>
        </p:spPr>
      </p:pic>
      <p:sp>
        <p:nvSpPr>
          <p:cNvPr id="194563" name="Nadpis 3"/>
          <p:cNvSpPr>
            <a:spLocks noGrp="1"/>
          </p:cNvSpPr>
          <p:nvPr>
            <p:ph type="ctrTitle"/>
          </p:nvPr>
        </p:nvSpPr>
        <p:spPr>
          <a:xfrm>
            <a:off x="1371600" y="285750"/>
            <a:ext cx="7772400" cy="1470025"/>
          </a:xfrm>
        </p:spPr>
        <p:txBody>
          <a:bodyPr/>
          <a:lstStyle/>
          <a:p>
            <a:pPr eaLnBrk="1" hangingPunct="1"/>
            <a:r>
              <a:rPr lang="cs-CZ" sz="4000">
                <a:solidFill>
                  <a:srgbClr val="C00000"/>
                </a:solidFill>
                <a:latin typeface="Arial" charset="0"/>
                <a:cs typeface="Arial" charset="0"/>
              </a:rPr>
              <a:t>Další příklad: kořenové vlásky</a:t>
            </a:r>
          </a:p>
        </p:txBody>
      </p:sp>
    </p:spTree>
    <p:extLst>
      <p:ext uri="{BB962C8B-B14F-4D97-AF65-F5344CB8AC3E}">
        <p14:creationId xmlns:p14="http://schemas.microsoft.com/office/powerpoint/2010/main" val="2424886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descr="6_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2875" y="252413"/>
            <a:ext cx="6367463" cy="6605587"/>
          </a:xfrm>
          <a:prstGeom prst="rect">
            <a:avLst/>
          </a:prstGeom>
          <a:noFill/>
          <a:ln w="9525">
            <a:noFill/>
            <a:miter lim="800000"/>
            <a:headEnd/>
            <a:tailEnd/>
          </a:ln>
        </p:spPr>
      </p:pic>
      <p:sp>
        <p:nvSpPr>
          <p:cNvPr id="195587" name="TextovéPole 2"/>
          <p:cNvSpPr txBox="1">
            <a:spLocks noChangeArrowheads="1"/>
          </p:cNvSpPr>
          <p:nvPr/>
        </p:nvSpPr>
        <p:spPr bwMode="auto">
          <a:xfrm>
            <a:off x="6357938" y="500063"/>
            <a:ext cx="2286000" cy="3046412"/>
          </a:xfrm>
          <a:prstGeom prst="rect">
            <a:avLst/>
          </a:prstGeom>
          <a:noFill/>
          <a:ln w="9525">
            <a:noFill/>
            <a:miter lim="800000"/>
            <a:headEnd/>
            <a:tailEnd/>
          </a:ln>
        </p:spPr>
        <p:txBody>
          <a:bodyPr>
            <a:spAutoFit/>
          </a:bodyPr>
          <a:lstStyle/>
          <a:p>
            <a:r>
              <a:rPr lang="cs-CZ" sz="2400">
                <a:latin typeface="Times New Roman" pitchFamily="18" charset="0"/>
              </a:rPr>
              <a:t>O osudu buněk rozhoduje podobná regulační dráha jako u trichomů, sdílí některé geny (TTG, GL2)</a:t>
            </a:r>
          </a:p>
        </p:txBody>
      </p:sp>
    </p:spTree>
    <p:extLst>
      <p:ext uri="{BB962C8B-B14F-4D97-AF65-F5344CB8AC3E}">
        <p14:creationId xmlns:p14="http://schemas.microsoft.com/office/powerpoint/2010/main" val="36213394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ctrTitle"/>
          </p:nvPr>
        </p:nvSpPr>
        <p:spPr>
          <a:xfrm>
            <a:off x="539552" y="2636912"/>
            <a:ext cx="3295630" cy="1470025"/>
          </a:xfrm>
        </p:spPr>
        <p:txBody>
          <a:bodyPr/>
          <a:lstStyle/>
          <a:p>
            <a:pPr eaLnBrk="1" hangingPunct="1"/>
            <a:r>
              <a:rPr lang="cs-CZ" dirty="0"/>
              <a:t>Alan TURING </a:t>
            </a:r>
            <a:br>
              <a:rPr lang="cs-CZ" dirty="0"/>
            </a:br>
            <a:r>
              <a:rPr lang="cs-CZ" dirty="0"/>
              <a:t>1912-1954</a:t>
            </a:r>
            <a:br>
              <a:rPr lang="cs-CZ" dirty="0"/>
            </a:br>
            <a:endParaRPr lang="en-US" dirty="0"/>
          </a:p>
        </p:txBody>
      </p:sp>
      <p:pic>
        <p:nvPicPr>
          <p:cNvPr id="5" name="Obrázek 4">
            <a:extLst>
              <a:ext uri="{FF2B5EF4-FFF2-40B4-BE49-F238E27FC236}">
                <a16:creationId xmlns:a16="http://schemas.microsoft.com/office/drawing/2014/main" id="{070C4229-F108-4650-81CA-3357215F46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79843" y="116632"/>
            <a:ext cx="5164157" cy="6858000"/>
          </a:xfrm>
          <a:prstGeom prst="rect">
            <a:avLst/>
          </a:prstGeom>
        </p:spPr>
      </p:pic>
    </p:spTree>
    <p:extLst>
      <p:ext uri="{BB962C8B-B14F-4D97-AF65-F5344CB8AC3E}">
        <p14:creationId xmlns:p14="http://schemas.microsoft.com/office/powerpoint/2010/main" val="19494496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p:cNvPicPr>
            <a:picLocks noChangeAspect="1" noChangeArrowheads="1"/>
          </p:cNvPicPr>
          <p:nvPr/>
        </p:nvPicPr>
        <p:blipFill>
          <a:blip r:embed="rId2" cstate="print"/>
          <a:srcRect/>
          <a:stretch>
            <a:fillRect/>
          </a:stretch>
        </p:blipFill>
        <p:spPr bwMode="auto">
          <a:xfrm>
            <a:off x="0" y="142875"/>
            <a:ext cx="7467600" cy="3270250"/>
          </a:xfrm>
          <a:prstGeom prst="rect">
            <a:avLst/>
          </a:prstGeom>
          <a:noFill/>
          <a:ln w="9525">
            <a:noFill/>
            <a:miter lim="800000"/>
            <a:headEnd/>
            <a:tailEnd/>
          </a:ln>
        </p:spPr>
      </p:pic>
      <p:pic>
        <p:nvPicPr>
          <p:cNvPr id="196611" name="Picture 2" descr="C:\Dokumenty\Viktor\Vyv.biol.ZAH\TuringReakcDiff.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71938" y="3429000"/>
            <a:ext cx="4857750" cy="3214688"/>
          </a:xfrm>
          <a:prstGeom prst="rect">
            <a:avLst/>
          </a:prstGeom>
          <a:noFill/>
          <a:ln w="9525">
            <a:noFill/>
            <a:miter lim="800000"/>
            <a:headEnd/>
            <a:tailEnd/>
          </a:ln>
        </p:spPr>
      </p:pic>
    </p:spTree>
    <p:extLst>
      <p:ext uri="{BB962C8B-B14F-4D97-AF65-F5344CB8AC3E}">
        <p14:creationId xmlns:p14="http://schemas.microsoft.com/office/powerpoint/2010/main" val="358676299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Nadpis 3"/>
          <p:cNvSpPr>
            <a:spLocks noGrp="1"/>
          </p:cNvSpPr>
          <p:nvPr>
            <p:ph type="ctrTitle"/>
          </p:nvPr>
        </p:nvSpPr>
        <p:spPr>
          <a:xfrm>
            <a:off x="179512" y="-21278"/>
            <a:ext cx="6264696" cy="1470025"/>
          </a:xfrm>
        </p:spPr>
        <p:txBody>
          <a:bodyPr/>
          <a:lstStyle/>
          <a:p>
            <a:pPr eaLnBrk="1" hangingPunct="1">
              <a:defRPr/>
            </a:pPr>
            <a:r>
              <a:rPr lang="cs-CZ" dirty="0">
                <a:solidFill>
                  <a:schemeClr val="accent1">
                    <a:lumMod val="40000"/>
                    <a:lumOff val="60000"/>
                  </a:schemeClr>
                </a:solidFill>
                <a:latin typeface="Arial" pitchFamily="34" charset="0"/>
                <a:cs typeface="Arial" pitchFamily="34" charset="0"/>
              </a:rPr>
              <a:t>Fylotaxe – prostorové uspořádání orgánů</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6_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4760913" cy="6858000"/>
          </a:xfrm>
          <a:prstGeom prst="rect">
            <a:avLst/>
          </a:prstGeom>
          <a:noFill/>
          <a:ln w="9525">
            <a:noFill/>
            <a:miter lim="800000"/>
            <a:headEnd/>
            <a:tailEnd/>
          </a:ln>
        </p:spPr>
      </p:pic>
      <p:pic>
        <p:nvPicPr>
          <p:cNvPr id="164867" name="Picture 2" descr="6_1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00563" y="142875"/>
            <a:ext cx="4000500" cy="4286250"/>
          </a:xfrm>
          <a:prstGeom prst="rect">
            <a:avLst/>
          </a:prstGeom>
          <a:noFill/>
          <a:ln w="9525">
            <a:noFill/>
            <a:miter lim="800000"/>
            <a:headEnd/>
            <a:tailEnd/>
          </a:ln>
        </p:spPr>
      </p:pic>
      <p:pic>
        <p:nvPicPr>
          <p:cNvPr id="164868" name="Picture 2" descr="6_1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00438" y="4572000"/>
            <a:ext cx="5429250" cy="73660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6_9"/>
          <p:cNvPicPr>
            <a:picLocks noChangeAspect="1" noChangeArrowheads="1"/>
          </p:cNvPicPr>
          <p:nvPr/>
        </p:nvPicPr>
        <p:blipFill>
          <a:blip r:embed="rId2" cstate="print"/>
          <a:srcRect/>
          <a:stretch>
            <a:fillRect/>
          </a:stretch>
        </p:blipFill>
        <p:spPr bwMode="auto">
          <a:xfrm>
            <a:off x="995363" y="28575"/>
            <a:ext cx="7153275" cy="680085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6_10"/>
          <p:cNvPicPr>
            <a:picLocks noChangeAspect="1" noChangeArrowheads="1"/>
          </p:cNvPicPr>
          <p:nvPr/>
        </p:nvPicPr>
        <p:blipFill>
          <a:blip r:embed="rId2" cstate="print"/>
          <a:srcRect/>
          <a:stretch>
            <a:fillRect/>
          </a:stretch>
        </p:blipFill>
        <p:spPr bwMode="auto">
          <a:xfrm>
            <a:off x="461963" y="342900"/>
            <a:ext cx="8218487" cy="617220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IAAphylotaxKuhlem"/>
          <p:cNvPicPr>
            <a:picLocks noChangeAspect="1" noChangeArrowheads="1"/>
          </p:cNvPicPr>
          <p:nvPr/>
        </p:nvPicPr>
        <p:blipFill>
          <a:blip r:embed="rId2" cstate="print"/>
          <a:srcRect/>
          <a:stretch>
            <a:fillRect/>
          </a:stretch>
        </p:blipFill>
        <p:spPr bwMode="auto">
          <a:xfrm>
            <a:off x="0" y="928688"/>
            <a:ext cx="9124950" cy="5562600"/>
          </a:xfrm>
          <a:prstGeom prst="rect">
            <a:avLst/>
          </a:prstGeom>
          <a:noFill/>
          <a:ln w="9525">
            <a:noFill/>
            <a:miter lim="800000"/>
            <a:headEnd/>
            <a:tailEnd/>
          </a:ln>
        </p:spPr>
      </p:pic>
      <p:sp>
        <p:nvSpPr>
          <p:cNvPr id="167939" name="Nadpis 2"/>
          <p:cNvSpPr>
            <a:spLocks noGrp="1"/>
          </p:cNvSpPr>
          <p:nvPr>
            <p:ph type="title"/>
          </p:nvPr>
        </p:nvSpPr>
        <p:spPr>
          <a:xfrm>
            <a:off x="642938" y="0"/>
            <a:ext cx="7772400" cy="1143000"/>
          </a:xfrm>
        </p:spPr>
        <p:txBody>
          <a:bodyPr/>
          <a:lstStyle/>
          <a:p>
            <a:r>
              <a:rPr lang="cs-CZ" sz="3200">
                <a:latin typeface="Arial" charset="0"/>
                <a:cs typeface="Arial" charset="0"/>
              </a:rPr>
              <a:t>Auxin jako hlavní podezřelý</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72" name="Group 28"/>
          <p:cNvGraphicFramePr>
            <a:graphicFrameLocks noGrp="1"/>
          </p:cNvGraphicFramePr>
          <p:nvPr>
            <p:extLst>
              <p:ext uri="{D42A27DB-BD31-4B8C-83A1-F6EECF244321}">
                <p14:modId xmlns:p14="http://schemas.microsoft.com/office/powerpoint/2010/main" val="1763227666"/>
              </p:ext>
            </p:extLst>
          </p:nvPr>
        </p:nvGraphicFramePr>
        <p:xfrm>
          <a:off x="1043608" y="1700808"/>
          <a:ext cx="7391400" cy="4572000"/>
        </p:xfrm>
        <a:graphic>
          <a:graphicData uri="http://schemas.openxmlformats.org/drawingml/2006/table">
            <a:tbl>
              <a:tblPr/>
              <a:tblGrid>
                <a:gridCol w="1755775">
                  <a:extLst>
                    <a:ext uri="{9D8B030D-6E8A-4147-A177-3AD203B41FA5}">
                      <a16:colId xmlns:a16="http://schemas.microsoft.com/office/drawing/2014/main" val="20000"/>
                    </a:ext>
                  </a:extLst>
                </a:gridCol>
                <a:gridCol w="5635625">
                  <a:extLst>
                    <a:ext uri="{9D8B030D-6E8A-4147-A177-3AD203B41FA5}">
                      <a16:colId xmlns:a16="http://schemas.microsoft.com/office/drawing/2014/main" val="20001"/>
                    </a:ext>
                  </a:extLst>
                </a:gridCol>
              </a:tblGrid>
              <a:tr h="254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Times New Roman" pitchFamily="18" charset="0"/>
                        </a:rPr>
                        <a:t>1941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500"/>
                        </a:spcAft>
                        <a:buClrTx/>
                        <a:buSzTx/>
                        <a:buFontTx/>
                        <a:buNone/>
                        <a:tabLst/>
                      </a:pPr>
                      <a:r>
                        <a:rPr kumimoji="0" lang="en-GB" sz="2400" b="0" i="0" u="none" strike="noStrike" cap="none" normalizeH="0" baseline="0">
                          <a:ln>
                            <a:noFill/>
                          </a:ln>
                          <a:solidFill>
                            <a:schemeClr val="tx1"/>
                          </a:solidFill>
                          <a:effectLst/>
                          <a:latin typeface="Times New Roman" pitchFamily="18" charset="0"/>
                        </a:rPr>
                        <a:t>discusses daisy patterns &amp; fir cones with Joan Clarke</a:t>
                      </a:r>
                      <a:endParaRPr kumimoji="0" lang="en-GB"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Times New Roman" pitchFamily="18" charset="0"/>
                        </a:rPr>
                        <a:t>1947-1948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500"/>
                        </a:spcAft>
                        <a:buClrTx/>
                        <a:buSzTx/>
                        <a:buFontTx/>
                        <a:buNone/>
                        <a:tabLst/>
                      </a:pPr>
                      <a:r>
                        <a:rPr kumimoji="0" lang="en-GB" sz="2400" b="0" i="0" u="none" strike="noStrike" cap="none" normalizeH="0" baseline="0">
                          <a:ln>
                            <a:noFill/>
                          </a:ln>
                          <a:solidFill>
                            <a:schemeClr val="tx1"/>
                          </a:solidFill>
                          <a:effectLst/>
                          <a:latin typeface="Times New Roman" pitchFamily="18" charset="0"/>
                        </a:rPr>
                        <a:t>attends Cambridge undergraduate physiology lectures</a:t>
                      </a:r>
                      <a:endParaRPr kumimoji="0" lang="en-GB"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Times New Roman" pitchFamily="18" charset="0"/>
                        </a:rPr>
                        <a:t>Feb 1951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Times New Roman" pitchFamily="18" charset="0"/>
                        </a:rPr>
                        <a:t>Manchester Mark I machine installed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9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Times New Roman" pitchFamily="18" charset="0"/>
                        </a:rPr>
                        <a:t>Nov 1951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500"/>
                        </a:spcAft>
                        <a:buClrTx/>
                        <a:buSzTx/>
                        <a:buFontTx/>
                        <a:buNone/>
                        <a:tabLst/>
                      </a:pPr>
                      <a:r>
                        <a:rPr kumimoji="0" lang="en-GB" sz="2400" b="0" i="0" u="none" strike="noStrike" cap="none" normalizeH="0" baseline="0">
                          <a:ln>
                            <a:noFill/>
                          </a:ln>
                          <a:solidFill>
                            <a:schemeClr val="tx1"/>
                          </a:solidFill>
                          <a:effectLst/>
                          <a:latin typeface="Times New Roman" pitchFamily="18" charset="0"/>
                        </a:rPr>
                        <a:t>paper on the ‘simple case’ - </a:t>
                      </a:r>
                      <a:r>
                        <a:rPr kumimoji="0" lang="en-GB" sz="2400" b="0" i="1" u="none" strike="noStrike" cap="none" normalizeH="0" baseline="0">
                          <a:ln>
                            <a:noFill/>
                          </a:ln>
                          <a:solidFill>
                            <a:schemeClr val="tx1"/>
                          </a:solidFill>
                          <a:effectLst/>
                          <a:latin typeface="Times New Roman" pitchFamily="18" charset="0"/>
                        </a:rPr>
                        <a:t>‘Chemical basis of morphogenesis’</a:t>
                      </a:r>
                      <a:endParaRPr kumimoji="0" lang="en-GB"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3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tx1"/>
                          </a:solidFill>
                          <a:effectLst/>
                          <a:latin typeface="Times New Roman" pitchFamily="18" charset="0"/>
                        </a:rPr>
                        <a:t>1952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500"/>
                        </a:spcAft>
                        <a:buClrTx/>
                        <a:buSzTx/>
                        <a:buFontTx/>
                        <a:buNone/>
                        <a:tabLst/>
                      </a:pPr>
                      <a:r>
                        <a:rPr kumimoji="0" lang="en-GB" sz="2400" b="0" i="0" u="none" strike="noStrike" cap="none" normalizeH="0" baseline="0">
                          <a:ln>
                            <a:noFill/>
                          </a:ln>
                          <a:solidFill>
                            <a:schemeClr val="tx1"/>
                          </a:solidFill>
                          <a:effectLst/>
                          <a:latin typeface="Times New Roman" pitchFamily="18" charset="0"/>
                        </a:rPr>
                        <a:t>‘Had quite a jolly time lecturing on fir cones’</a:t>
                      </a:r>
                      <a:endParaRPr kumimoji="0" lang="en-GB"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778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Times New Roman" pitchFamily="18" charset="0"/>
                        </a:rPr>
                        <a:t>1952-1954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ts val="500"/>
                        </a:spcAft>
                        <a:buClrTx/>
                        <a:buSzTx/>
                        <a:buFontTx/>
                        <a:buNone/>
                        <a:tabLst/>
                      </a:pPr>
                      <a:r>
                        <a:rPr kumimoji="0" lang="en-GB" sz="2400" b="0" i="0" u="none" strike="noStrike" cap="none" normalizeH="0" baseline="0" dirty="0">
                          <a:ln>
                            <a:noFill/>
                          </a:ln>
                          <a:solidFill>
                            <a:schemeClr val="tx1"/>
                          </a:solidFill>
                          <a:effectLst/>
                          <a:latin typeface="Times New Roman" pitchFamily="18" charset="0"/>
                        </a:rPr>
                        <a:t>Drafts part of the </a:t>
                      </a:r>
                      <a:r>
                        <a:rPr kumimoji="0" lang="en-GB" sz="2400" b="0" i="1" u="none" strike="noStrike" cap="none" normalizeH="0" baseline="0" dirty="0">
                          <a:ln>
                            <a:noFill/>
                          </a:ln>
                          <a:solidFill>
                            <a:schemeClr val="tx1"/>
                          </a:solidFill>
                          <a:effectLst/>
                          <a:latin typeface="Times New Roman" pitchFamily="18" charset="0"/>
                        </a:rPr>
                        <a:t>Morphogen Theory of Phyllotaxis, </a:t>
                      </a:r>
                      <a:r>
                        <a:rPr kumimoji="0" lang="en-GB" sz="2400" b="0" i="0" u="none" strike="noStrike" cap="none" normalizeH="0" baseline="0" dirty="0">
                          <a:ln>
                            <a:noFill/>
                          </a:ln>
                          <a:solidFill>
                            <a:schemeClr val="tx1"/>
                          </a:solidFill>
                          <a:effectLst/>
                          <a:latin typeface="Times New Roman" pitchFamily="18" charset="0"/>
                        </a:rPr>
                        <a:t>finally published in 1992. </a:t>
                      </a:r>
                      <a:endParaRPr kumimoji="0" lang="en-GB" sz="2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70009" name="Text Box 27"/>
          <p:cNvSpPr txBox="1">
            <a:spLocks noChangeArrowheads="1"/>
          </p:cNvSpPr>
          <p:nvPr/>
        </p:nvSpPr>
        <p:spPr bwMode="auto">
          <a:xfrm>
            <a:off x="5105400" y="6477000"/>
            <a:ext cx="4038600" cy="228600"/>
          </a:xfrm>
          <a:prstGeom prst="rect">
            <a:avLst/>
          </a:prstGeom>
          <a:noFill/>
          <a:ln w="9525">
            <a:noFill/>
            <a:miter lim="800000"/>
            <a:headEnd/>
            <a:tailEnd/>
          </a:ln>
        </p:spPr>
        <p:txBody>
          <a:bodyPr>
            <a:spAutoFit/>
          </a:bodyPr>
          <a:lstStyle/>
          <a:p>
            <a:pPr eaLnBrk="0" hangingPunct="0">
              <a:spcBef>
                <a:spcPct val="50000"/>
              </a:spcBef>
            </a:pPr>
            <a:r>
              <a:rPr lang="en-GB" sz="900">
                <a:solidFill>
                  <a:srgbClr val="000000"/>
                </a:solidFill>
                <a:latin typeface="Times New Roman" pitchFamily="18" charset="0"/>
              </a:rPr>
              <a:t>Jonathan Swinton 2004. See </a:t>
            </a:r>
            <a:r>
              <a:rPr lang="en-GB" sz="900">
                <a:solidFill>
                  <a:srgbClr val="000000"/>
                </a:solidFill>
                <a:latin typeface="Times New Roman" pitchFamily="18" charset="0"/>
                <a:hlinkClick r:id="rId3"/>
              </a:rPr>
              <a:t>http://www.swintons.net/jonathan/Turing/</a:t>
            </a:r>
            <a:endParaRPr lang="en-GB" sz="900">
              <a:solidFill>
                <a:srgbClr val="000000"/>
              </a:solidFill>
              <a:latin typeface="Times New Roman" pitchFamily="18" charset="0"/>
            </a:endParaRPr>
          </a:p>
        </p:txBody>
      </p:sp>
      <p:sp>
        <p:nvSpPr>
          <p:cNvPr id="4" name="Nadpis 3">
            <a:extLst>
              <a:ext uri="{FF2B5EF4-FFF2-40B4-BE49-F238E27FC236}">
                <a16:creationId xmlns:a16="http://schemas.microsoft.com/office/drawing/2014/main" id="{E01FB797-5393-4A40-8E9D-0C52B0E80EAC}"/>
              </a:ext>
            </a:extLst>
          </p:cNvPr>
          <p:cNvSpPr>
            <a:spLocks noGrp="1"/>
          </p:cNvSpPr>
          <p:nvPr>
            <p:ph type="title"/>
          </p:nvPr>
        </p:nvSpPr>
        <p:spPr>
          <a:xfrm>
            <a:off x="0" y="260648"/>
            <a:ext cx="9144000" cy="1143000"/>
          </a:xfrm>
        </p:spPr>
        <p:txBody>
          <a:bodyPr/>
          <a:lstStyle/>
          <a:p>
            <a:r>
              <a:rPr lang="cs-CZ" sz="4000" dirty="0" err="1"/>
              <a:t>Turingova</a:t>
            </a:r>
            <a:r>
              <a:rPr lang="cs-CZ" sz="4000" dirty="0"/>
              <a:t> (nepublikovaná) teorie fylotaxe</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762000" y="2286000"/>
            <a:ext cx="3332163" cy="1143000"/>
          </a:xfrm>
        </p:spPr>
        <p:txBody>
          <a:bodyPr/>
          <a:lstStyle/>
          <a:p>
            <a:pPr eaLnBrk="1" hangingPunct="1"/>
            <a:r>
              <a:rPr lang="cs-CZ" b="1"/>
              <a:t>Primární osy:</a:t>
            </a:r>
            <a:br>
              <a:rPr lang="cs-CZ" b="1"/>
            </a:br>
            <a:r>
              <a:rPr lang="cs-CZ" b="1"/>
              <a:t> apex-báze </a:t>
            </a:r>
            <a:br>
              <a:rPr lang="cs-CZ" b="1"/>
            </a:br>
            <a:r>
              <a:rPr lang="cs-CZ" b="1"/>
              <a:t>střed-periferie</a:t>
            </a:r>
          </a:p>
        </p:txBody>
      </p:sp>
      <p:pic>
        <p:nvPicPr>
          <p:cNvPr id="135171" name="Picture 3"/>
          <p:cNvPicPr>
            <a:picLocks noChangeAspect="1" noChangeArrowheads="1"/>
          </p:cNvPicPr>
          <p:nvPr/>
        </p:nvPicPr>
        <p:blipFill>
          <a:blip r:embed="rId2" cstate="print"/>
          <a:srcRect/>
          <a:stretch>
            <a:fillRect/>
          </a:stretch>
        </p:blipFill>
        <p:spPr bwMode="auto">
          <a:xfrm>
            <a:off x="4006850" y="836613"/>
            <a:ext cx="4586288" cy="5045075"/>
          </a:xfrm>
          <a:prstGeom prst="rect">
            <a:avLst/>
          </a:prstGeom>
          <a:noFill/>
          <a:ln w="9525">
            <a:noFill/>
            <a:miter lim="800000"/>
            <a:headEnd/>
            <a:tailEnd/>
          </a:ln>
        </p:spPr>
      </p:pic>
      <p:sp>
        <p:nvSpPr>
          <p:cNvPr id="4" name="TextovéPole 3"/>
          <p:cNvSpPr txBox="1"/>
          <p:nvPr/>
        </p:nvSpPr>
        <p:spPr>
          <a:xfrm>
            <a:off x="683568" y="5229200"/>
            <a:ext cx="3265638" cy="830997"/>
          </a:xfrm>
          <a:prstGeom prst="rect">
            <a:avLst/>
          </a:prstGeom>
          <a:noFill/>
        </p:spPr>
        <p:txBody>
          <a:bodyPr wrap="none" rtlCol="0">
            <a:spAutoFit/>
          </a:bodyPr>
          <a:lstStyle/>
          <a:p>
            <a:pPr algn="ctr"/>
            <a:r>
              <a:rPr lang="cs-CZ" sz="2400" dirty="0">
                <a:solidFill>
                  <a:srgbClr val="C00000"/>
                </a:solidFill>
              </a:rPr>
              <a:t>kořenový a prýtový pól</a:t>
            </a:r>
          </a:p>
          <a:p>
            <a:pPr algn="ctr"/>
            <a:r>
              <a:rPr lang="cs-CZ" sz="2400" dirty="0" err="1">
                <a:solidFill>
                  <a:srgbClr val="C00000"/>
                </a:solidFill>
              </a:rPr>
              <a:t>rootward</a:t>
            </a:r>
            <a:r>
              <a:rPr lang="cs-CZ" sz="2400" dirty="0">
                <a:solidFill>
                  <a:srgbClr val="C00000"/>
                </a:solidFill>
              </a:rPr>
              <a:t> - </a:t>
            </a:r>
            <a:r>
              <a:rPr lang="cs-CZ" sz="2400" dirty="0" err="1">
                <a:solidFill>
                  <a:srgbClr val="C00000"/>
                </a:solidFill>
              </a:rPr>
              <a:t>shootward</a:t>
            </a:r>
            <a:endParaRPr lang="cs-CZ" sz="2400" dirty="0">
              <a:solidFill>
                <a:srgbClr val="C000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ChangeArrowheads="1"/>
          </p:cNvSpPr>
          <p:nvPr/>
        </p:nvSpPr>
        <p:spPr bwMode="auto">
          <a:xfrm>
            <a:off x="381000" y="533400"/>
            <a:ext cx="8534400" cy="4362450"/>
          </a:xfrm>
          <a:prstGeom prst="rect">
            <a:avLst/>
          </a:prstGeom>
          <a:noFill/>
          <a:ln w="9525">
            <a:noFill/>
            <a:miter lim="800000"/>
            <a:headEnd/>
            <a:tailEnd/>
          </a:ln>
        </p:spPr>
        <p:txBody>
          <a:bodyPr>
            <a:spAutoFit/>
          </a:bodyPr>
          <a:lstStyle/>
          <a:p>
            <a:endParaRPr lang="cs-CZ" sz="2800">
              <a:solidFill>
                <a:srgbClr val="000000"/>
              </a:solidFill>
              <a:latin typeface="Times New Roman" pitchFamily="18" charset="0"/>
            </a:endParaRPr>
          </a:p>
          <a:p>
            <a:pPr eaLnBrk="0" hangingPunct="0"/>
            <a:r>
              <a:rPr lang="cs-CZ" sz="2800" i="1">
                <a:solidFill>
                  <a:srgbClr val="000000"/>
                </a:solidFill>
                <a:latin typeface="Times New Roman" pitchFamily="18" charset="0"/>
              </a:rPr>
              <a:t>Morphogenesis: Collected Works of AM Turing, Volume 3</a:t>
            </a:r>
            <a:r>
              <a:rPr lang="cs-CZ" sz="2800">
                <a:solidFill>
                  <a:srgbClr val="000000"/>
                </a:solidFill>
                <a:latin typeface="Times New Roman" pitchFamily="18" charset="0"/>
              </a:rPr>
              <a:t>, ed PT Saunders, North-Holland, </a:t>
            </a:r>
            <a:r>
              <a:rPr lang="cs-CZ" sz="2800">
                <a:solidFill>
                  <a:srgbClr val="FF0066"/>
                </a:solidFill>
                <a:latin typeface="Times New Roman" pitchFamily="18" charset="0"/>
              </a:rPr>
              <a:t>1992</a:t>
            </a:r>
            <a:r>
              <a:rPr lang="cs-CZ" sz="2800">
                <a:solidFill>
                  <a:srgbClr val="000000"/>
                </a:solidFill>
                <a:latin typeface="Times New Roman" pitchFamily="18" charset="0"/>
              </a:rPr>
              <a:t>. This contains: </a:t>
            </a:r>
          </a:p>
          <a:p>
            <a:pPr lvl="1" eaLnBrk="0" hangingPunct="0">
              <a:buFontTx/>
              <a:buChar char="•"/>
            </a:pPr>
            <a:r>
              <a:rPr lang="cs-CZ" sz="2800">
                <a:solidFill>
                  <a:srgbClr val="000000"/>
                </a:solidFill>
                <a:latin typeface="Times New Roman" pitchFamily="18" charset="0"/>
              </a:rPr>
              <a:t>An introduction by Saunders </a:t>
            </a:r>
          </a:p>
          <a:p>
            <a:pPr lvl="1" eaLnBrk="0" hangingPunct="0">
              <a:buFontTx/>
              <a:buChar char="•"/>
            </a:pPr>
            <a:r>
              <a:rPr lang="cs-CZ" sz="2800">
                <a:solidFill>
                  <a:srgbClr val="000000"/>
                </a:solidFill>
                <a:latin typeface="Times New Roman" pitchFamily="18" charset="0"/>
              </a:rPr>
              <a:t>A reprint of </a:t>
            </a:r>
            <a:r>
              <a:rPr lang="cs-CZ" sz="2800" i="1">
                <a:solidFill>
                  <a:srgbClr val="000000"/>
                </a:solidFill>
                <a:latin typeface="Times New Roman" pitchFamily="18" charset="0"/>
              </a:rPr>
              <a:t>The chemical basis of morphogenesis</a:t>
            </a:r>
            <a:r>
              <a:rPr lang="cs-CZ" sz="2800">
                <a:solidFill>
                  <a:srgbClr val="000000"/>
                </a:solidFill>
                <a:latin typeface="Times New Roman" pitchFamily="18" charset="0"/>
              </a:rPr>
              <a:t> </a:t>
            </a:r>
          </a:p>
          <a:p>
            <a:pPr lvl="1" eaLnBrk="0" hangingPunct="0">
              <a:buFontTx/>
              <a:buChar char="•"/>
            </a:pPr>
            <a:r>
              <a:rPr lang="cs-CZ" sz="2800" i="1">
                <a:solidFill>
                  <a:srgbClr val="000000"/>
                </a:solidFill>
                <a:latin typeface="Times New Roman" pitchFamily="18" charset="0"/>
              </a:rPr>
              <a:t>A diffusion-reaction theory of morphogenesis in plants</a:t>
            </a:r>
            <a:r>
              <a:rPr lang="cs-CZ" sz="2800">
                <a:solidFill>
                  <a:srgbClr val="000000"/>
                </a:solidFill>
                <a:latin typeface="Times New Roman" pitchFamily="18" charset="0"/>
              </a:rPr>
              <a:t> </a:t>
            </a:r>
          </a:p>
          <a:p>
            <a:pPr lvl="1" eaLnBrk="0" hangingPunct="0">
              <a:buFontTx/>
              <a:buChar char="•"/>
            </a:pPr>
            <a:r>
              <a:rPr lang="cs-CZ" sz="2800" i="1">
                <a:solidFill>
                  <a:srgbClr val="3333CC"/>
                </a:solidFill>
                <a:latin typeface="Times New Roman" pitchFamily="18" charset="0"/>
              </a:rPr>
              <a:t>The morphogen theory of phyllotaxis I</a:t>
            </a:r>
            <a:endParaRPr lang="cs-CZ" sz="2800">
              <a:solidFill>
                <a:srgbClr val="3333CC"/>
              </a:solidFill>
              <a:latin typeface="Times New Roman" pitchFamily="18" charset="0"/>
            </a:endParaRPr>
          </a:p>
          <a:p>
            <a:pPr lvl="1" eaLnBrk="0" hangingPunct="0">
              <a:buFontTx/>
              <a:buChar char="•"/>
            </a:pPr>
            <a:r>
              <a:rPr lang="cs-CZ" sz="2800" i="1">
                <a:solidFill>
                  <a:srgbClr val="3333CC"/>
                </a:solidFill>
                <a:latin typeface="Times New Roman" pitchFamily="18" charset="0"/>
              </a:rPr>
              <a:t>The morphogen theory of phyllotaxis II</a:t>
            </a:r>
            <a:r>
              <a:rPr lang="cs-CZ" sz="2800">
                <a:solidFill>
                  <a:srgbClr val="3333CC"/>
                </a:solidFill>
                <a:latin typeface="Times New Roman" pitchFamily="18" charset="0"/>
              </a:rPr>
              <a:t> </a:t>
            </a:r>
          </a:p>
          <a:p>
            <a:pPr lvl="1" eaLnBrk="0" hangingPunct="0">
              <a:buFontTx/>
              <a:buChar char="•"/>
            </a:pPr>
            <a:r>
              <a:rPr lang="cs-CZ" sz="2800" i="1">
                <a:solidFill>
                  <a:srgbClr val="3333CC"/>
                </a:solidFill>
                <a:latin typeface="Times New Roman" pitchFamily="18" charset="0"/>
              </a:rPr>
              <a:t>Outline of the development of the daisy</a:t>
            </a:r>
            <a:endParaRPr lang="cs-CZ" sz="2800">
              <a:solidFill>
                <a:srgbClr val="3333CC"/>
              </a:solidFill>
              <a:latin typeface="Times New Roman" pitchFamily="18" charset="0"/>
            </a:endParaRPr>
          </a:p>
        </p:txBody>
      </p:sp>
      <p:pic>
        <p:nvPicPr>
          <p:cNvPr id="171011" name="Picture 3"/>
          <p:cNvPicPr>
            <a:picLocks noChangeAspect="1" noChangeArrowheads="1"/>
          </p:cNvPicPr>
          <p:nvPr/>
        </p:nvPicPr>
        <p:blipFill>
          <a:blip r:embed="rId2" cstate="print"/>
          <a:srcRect/>
          <a:stretch>
            <a:fillRect/>
          </a:stretch>
        </p:blipFill>
        <p:spPr bwMode="auto">
          <a:xfrm>
            <a:off x="1752600" y="5257800"/>
            <a:ext cx="5524500" cy="1114425"/>
          </a:xfrm>
          <a:prstGeom prst="rect">
            <a:avLst/>
          </a:prstGeom>
          <a:noFill/>
          <a:ln w="9525">
            <a:noFill/>
            <a:miter lim="800000"/>
            <a:headEnd/>
            <a:tailEnd/>
          </a:ln>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3"/>
          <p:cNvSpPr>
            <a:spLocks noGrp="1" noChangeArrowheads="1"/>
          </p:cNvSpPr>
          <p:nvPr>
            <p:ph type="body" idx="1"/>
          </p:nvPr>
        </p:nvSpPr>
        <p:spPr>
          <a:xfrm>
            <a:off x="609600" y="990600"/>
            <a:ext cx="7848600" cy="4419600"/>
          </a:xfrm>
        </p:spPr>
        <p:txBody>
          <a:bodyPr/>
          <a:lstStyle/>
          <a:p>
            <a:pPr marL="457200" lvl="1" indent="0" eaLnBrk="1" hangingPunct="1">
              <a:lnSpc>
                <a:spcPct val="90000"/>
              </a:lnSpc>
              <a:buFontTx/>
              <a:buNone/>
            </a:pPr>
            <a:r>
              <a:rPr lang="en-GB" sz="2400"/>
              <a:t>‘my mathematical theory of embryology...is yielding to treatment, and it will so far as I can see, give satisfactory explanations of</a:t>
            </a:r>
          </a:p>
          <a:p>
            <a:pPr marL="457200" lvl="1" indent="0" eaLnBrk="1" hangingPunct="1">
              <a:lnSpc>
                <a:spcPct val="90000"/>
              </a:lnSpc>
              <a:buFontTx/>
              <a:buNone/>
            </a:pPr>
            <a:r>
              <a:rPr lang="en-GB" sz="2400"/>
              <a:t>(i) gastrulation</a:t>
            </a:r>
          </a:p>
          <a:p>
            <a:pPr marL="457200" lvl="1" indent="0" eaLnBrk="1" hangingPunct="1">
              <a:lnSpc>
                <a:spcPct val="90000"/>
              </a:lnSpc>
              <a:buFontTx/>
              <a:buNone/>
            </a:pPr>
            <a:r>
              <a:rPr lang="en-GB" sz="2400"/>
              <a:t>(ii) polygonally symmetrical structures, e.g. starfish, flowers</a:t>
            </a:r>
          </a:p>
          <a:p>
            <a:pPr marL="457200" lvl="1" indent="0" eaLnBrk="1" hangingPunct="1">
              <a:lnSpc>
                <a:spcPct val="90000"/>
              </a:lnSpc>
              <a:buFontTx/>
              <a:buNone/>
            </a:pPr>
            <a:r>
              <a:rPr lang="en-GB" sz="2400">
                <a:solidFill>
                  <a:schemeClr val="accent2"/>
                </a:solidFill>
              </a:rPr>
              <a:t>(iii) leaf arrangements, in particular the way the Fibonacci series (0,1,1,2,3,5,8,13,...) comes to be involved</a:t>
            </a:r>
          </a:p>
          <a:p>
            <a:pPr marL="457200" lvl="1" indent="0" eaLnBrk="1" hangingPunct="1">
              <a:lnSpc>
                <a:spcPct val="90000"/>
              </a:lnSpc>
              <a:buFontTx/>
              <a:buNone/>
            </a:pPr>
            <a:r>
              <a:rPr lang="en-GB" sz="2400"/>
              <a:t>(iv) colour patterns on some animals, e.g. stripes, spots and dappling</a:t>
            </a:r>
          </a:p>
          <a:p>
            <a:pPr marL="457200" lvl="1" indent="0" eaLnBrk="1" hangingPunct="1">
              <a:lnSpc>
                <a:spcPct val="90000"/>
              </a:lnSpc>
              <a:buFontTx/>
              <a:buNone/>
            </a:pPr>
            <a:r>
              <a:rPr lang="en-GB" sz="2400"/>
              <a:t>(v) pattern on nearly spherical structures such as some Radiolara...’</a:t>
            </a:r>
          </a:p>
          <a:p>
            <a:pPr marL="457200" lvl="1" indent="0" algn="r" eaLnBrk="1" hangingPunct="1">
              <a:lnSpc>
                <a:spcPct val="90000"/>
              </a:lnSpc>
              <a:buFontTx/>
              <a:buNone/>
            </a:pPr>
            <a:r>
              <a:rPr lang="cs-CZ" sz="2400"/>
              <a:t>A. Turing, </a:t>
            </a:r>
            <a:r>
              <a:rPr lang="en-GB" sz="2400"/>
              <a:t>8th Feb 1951</a:t>
            </a:r>
            <a:endParaRPr lang="en-GB" sz="1600"/>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0" y="228600"/>
            <a:ext cx="9144000" cy="1143000"/>
          </a:xfrm>
        </p:spPr>
        <p:txBody>
          <a:bodyPr/>
          <a:lstStyle/>
          <a:p>
            <a:pPr eaLnBrk="1" hangingPunct="1"/>
            <a:r>
              <a:rPr lang="cs-CZ"/>
              <a:t>Fylotaxe a Fibonacciho posloupnosti</a:t>
            </a:r>
            <a:endParaRPr lang="en-GB"/>
          </a:p>
        </p:txBody>
      </p:sp>
      <p:sp>
        <p:nvSpPr>
          <p:cNvPr id="173059" name="Rectangle 3"/>
          <p:cNvSpPr>
            <a:spLocks noGrp="1" noChangeArrowheads="1"/>
          </p:cNvSpPr>
          <p:nvPr>
            <p:ph type="body" idx="1"/>
          </p:nvPr>
        </p:nvSpPr>
        <p:spPr/>
        <p:txBody>
          <a:bodyPr/>
          <a:lstStyle/>
          <a:p>
            <a:pPr eaLnBrk="1" hangingPunct="1"/>
            <a:endParaRPr lang="en-GB"/>
          </a:p>
          <a:p>
            <a:pPr eaLnBrk="1" hangingPunct="1"/>
            <a:endParaRPr lang="en-GB"/>
          </a:p>
        </p:txBody>
      </p:sp>
      <p:pic>
        <p:nvPicPr>
          <p:cNvPr id="173060" name="Picture 4" descr="church-1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19750" y="1695450"/>
            <a:ext cx="3198813" cy="4224338"/>
          </a:xfrm>
          <a:prstGeom prst="rect">
            <a:avLst/>
          </a:prstGeom>
          <a:noFill/>
          <a:ln w="9525">
            <a:noFill/>
            <a:miter lim="800000"/>
            <a:headEnd/>
            <a:tailEnd/>
          </a:ln>
        </p:spPr>
      </p:pic>
      <p:sp>
        <p:nvSpPr>
          <p:cNvPr id="173061" name="Text Box 5"/>
          <p:cNvSpPr txBox="1">
            <a:spLocks noChangeArrowheads="1"/>
          </p:cNvSpPr>
          <p:nvPr/>
        </p:nvSpPr>
        <p:spPr bwMode="auto">
          <a:xfrm>
            <a:off x="1487488" y="6167438"/>
            <a:ext cx="2422525" cy="366712"/>
          </a:xfrm>
          <a:prstGeom prst="rect">
            <a:avLst/>
          </a:prstGeom>
          <a:noFill/>
          <a:ln w="9525">
            <a:noFill/>
            <a:miter lim="800000"/>
            <a:headEnd/>
            <a:tailEnd/>
          </a:ln>
        </p:spPr>
        <p:txBody>
          <a:bodyPr>
            <a:spAutoFit/>
          </a:bodyPr>
          <a:lstStyle/>
          <a:p>
            <a:pPr eaLnBrk="0" hangingPunct="0">
              <a:spcBef>
                <a:spcPct val="50000"/>
              </a:spcBef>
            </a:pPr>
            <a:r>
              <a:rPr lang="en-GB" sz="2400">
                <a:solidFill>
                  <a:srgbClr val="000000"/>
                </a:solidFill>
                <a:latin typeface="Times New Roman" pitchFamily="18" charset="0"/>
              </a:rPr>
              <a:t>Turing archive</a:t>
            </a:r>
          </a:p>
        </p:txBody>
      </p:sp>
      <p:sp>
        <p:nvSpPr>
          <p:cNvPr id="173062" name="Text Box 6"/>
          <p:cNvSpPr txBox="1">
            <a:spLocks noChangeArrowheads="1"/>
          </p:cNvSpPr>
          <p:nvPr/>
        </p:nvSpPr>
        <p:spPr bwMode="auto">
          <a:xfrm>
            <a:off x="6281738" y="6143625"/>
            <a:ext cx="2557462" cy="366713"/>
          </a:xfrm>
          <a:prstGeom prst="rect">
            <a:avLst/>
          </a:prstGeom>
          <a:noFill/>
          <a:ln w="9525">
            <a:noFill/>
            <a:miter lim="800000"/>
            <a:headEnd/>
            <a:tailEnd/>
          </a:ln>
        </p:spPr>
        <p:txBody>
          <a:bodyPr>
            <a:spAutoFit/>
          </a:bodyPr>
          <a:lstStyle/>
          <a:p>
            <a:pPr eaLnBrk="0" hangingPunct="0">
              <a:spcBef>
                <a:spcPct val="50000"/>
              </a:spcBef>
            </a:pPr>
            <a:r>
              <a:rPr lang="en-GB" sz="2400">
                <a:solidFill>
                  <a:srgbClr val="000000"/>
                </a:solidFill>
                <a:latin typeface="Times New Roman" pitchFamily="18" charset="0"/>
              </a:rPr>
              <a:t>Church, 1904</a:t>
            </a:r>
          </a:p>
        </p:txBody>
      </p:sp>
      <p:pic>
        <p:nvPicPr>
          <p:cNvPr id="173063" name="Picture 7" descr="AMTC251 sunflower"/>
          <p:cNvPicPr>
            <a:picLocks noChangeAspect="1" noChangeArrowheads="1"/>
          </p:cNvPicPr>
          <p:nvPr/>
        </p:nvPicPr>
        <p:blipFill>
          <a:blip r:embed="rId4" cstate="print"/>
          <a:srcRect/>
          <a:stretch>
            <a:fillRect/>
          </a:stretch>
        </p:blipFill>
        <p:spPr bwMode="auto">
          <a:xfrm>
            <a:off x="0" y="1550988"/>
            <a:ext cx="5295900" cy="4591050"/>
          </a:xfrm>
          <a:prstGeom prst="rect">
            <a:avLst/>
          </a:prstGeom>
          <a:noFill/>
          <a:ln w="9525">
            <a:noFill/>
            <a:miter lim="800000"/>
            <a:headEnd/>
            <a:tailEnd/>
          </a:ln>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685800" y="304800"/>
            <a:ext cx="7772400" cy="1143000"/>
          </a:xfrm>
        </p:spPr>
        <p:txBody>
          <a:bodyPr/>
          <a:lstStyle/>
          <a:p>
            <a:pPr eaLnBrk="1" hangingPunct="1"/>
            <a:r>
              <a:rPr lang="cs-CZ" sz="4800"/>
              <a:t>Dějiny fylotaxe - počátky</a:t>
            </a:r>
          </a:p>
        </p:txBody>
      </p:sp>
      <p:sp>
        <p:nvSpPr>
          <p:cNvPr id="174083" name="Rectangle 3"/>
          <p:cNvSpPr>
            <a:spLocks noGrp="1" noChangeArrowheads="1"/>
          </p:cNvSpPr>
          <p:nvPr>
            <p:ph type="body" idx="1"/>
          </p:nvPr>
        </p:nvSpPr>
        <p:spPr>
          <a:xfrm>
            <a:off x="685800" y="1600200"/>
            <a:ext cx="7772400" cy="4724400"/>
          </a:xfrm>
        </p:spPr>
        <p:txBody>
          <a:bodyPr/>
          <a:lstStyle/>
          <a:p>
            <a:pPr eaLnBrk="1" hangingPunct="1">
              <a:lnSpc>
                <a:spcPct val="90000"/>
              </a:lnSpc>
            </a:pPr>
            <a:r>
              <a:rPr lang="cs-CZ" sz="2800"/>
              <a:t>370-285 BC Theophrastus – pravidelné uspořádání listů</a:t>
            </a:r>
          </a:p>
          <a:p>
            <a:pPr eaLnBrk="1" hangingPunct="1">
              <a:lnSpc>
                <a:spcPct val="90000"/>
              </a:lnSpc>
            </a:pPr>
            <a:r>
              <a:rPr lang="cs-CZ" sz="2800"/>
              <a:t>1202 Leonardo Fibonacci – Fibonacciho posloupnost  &lt;1, 1, 2, 3, 5, ... F(k), F(k+1)&gt; (mimo souvislost s fylotaxí)</a:t>
            </a:r>
          </a:p>
          <a:p>
            <a:pPr eaLnBrk="1" hangingPunct="1">
              <a:lnSpc>
                <a:spcPct val="90000"/>
              </a:lnSpc>
            </a:pPr>
            <a:r>
              <a:rPr lang="cs-CZ" sz="2800"/>
              <a:t>1754 Charles Bonnet – popis fylotaktic. spirál v moderním smyslu</a:t>
            </a:r>
          </a:p>
          <a:p>
            <a:pPr eaLnBrk="1" hangingPunct="1">
              <a:lnSpc>
                <a:spcPct val="90000"/>
              </a:lnSpc>
            </a:pPr>
            <a:r>
              <a:rPr lang="cs-CZ" sz="2800"/>
              <a:t>1830-35 Schimper a Braun – formalizace popisu; od té doby pokusy o matematické uchopení</a:t>
            </a:r>
          </a:p>
          <a:p>
            <a:pPr eaLnBrk="1" hangingPunct="1">
              <a:lnSpc>
                <a:spcPct val="90000"/>
              </a:lnSpc>
            </a:pPr>
            <a:r>
              <a:rPr lang="cs-CZ" sz="2800">
                <a:solidFill>
                  <a:schemeClr val="accent2"/>
                </a:solidFill>
              </a:rPr>
              <a:t>1882 Julius Sachs odmítá matematic. modely</a:t>
            </a:r>
          </a:p>
          <a:p>
            <a:pPr eaLnBrk="1" hangingPunct="1">
              <a:lnSpc>
                <a:spcPct val="90000"/>
              </a:lnSpc>
            </a:pPr>
            <a:r>
              <a:rPr lang="cs-CZ" sz="2800"/>
              <a:t>... ale modelování pokračuje ... </a:t>
            </a:r>
            <a:r>
              <a:rPr lang="cs-CZ" sz="2800">
                <a:solidFill>
                  <a:srgbClr val="FF0066"/>
                </a:solidFill>
              </a:rPr>
              <a:t>i pokusy</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ctrTitle"/>
          </p:nvPr>
        </p:nvSpPr>
        <p:spPr>
          <a:xfrm>
            <a:off x="304800" y="1447800"/>
            <a:ext cx="4724400" cy="1470025"/>
          </a:xfrm>
        </p:spPr>
        <p:txBody>
          <a:bodyPr/>
          <a:lstStyle/>
          <a:p>
            <a:pPr eaLnBrk="1" hangingPunct="1"/>
            <a:r>
              <a:rPr lang="cs-CZ"/>
              <a:t>D´Arcy Wenworth Thompson </a:t>
            </a:r>
            <a:br>
              <a:rPr lang="cs-CZ"/>
            </a:br>
            <a:r>
              <a:rPr lang="cs-CZ"/>
              <a:t>1860-1948</a:t>
            </a:r>
            <a:br>
              <a:rPr lang="cs-CZ"/>
            </a:br>
            <a:endParaRPr lang="en-US"/>
          </a:p>
        </p:txBody>
      </p:sp>
      <p:sp>
        <p:nvSpPr>
          <p:cNvPr id="175107" name="Rectangle 3"/>
          <p:cNvSpPr>
            <a:spLocks noGrp="1" noChangeArrowheads="1"/>
          </p:cNvSpPr>
          <p:nvPr>
            <p:ph type="subTitle" idx="1"/>
          </p:nvPr>
        </p:nvSpPr>
        <p:spPr>
          <a:xfrm>
            <a:off x="762000" y="5410200"/>
            <a:ext cx="7543800" cy="1143000"/>
          </a:xfrm>
        </p:spPr>
        <p:txBody>
          <a:bodyPr/>
          <a:lstStyle/>
          <a:p>
            <a:pPr eaLnBrk="1" hangingPunct="1"/>
            <a:r>
              <a:rPr lang="cs-CZ" sz="4400" b="1"/>
              <a:t>1917 – On Growth and Form</a:t>
            </a:r>
            <a:endParaRPr lang="en-US" sz="4400" b="1"/>
          </a:p>
        </p:txBody>
      </p:sp>
      <p:pic>
        <p:nvPicPr>
          <p:cNvPr id="175108" name="Picture 5"/>
          <p:cNvPicPr>
            <a:picLocks noChangeAspect="1" noChangeArrowheads="1"/>
          </p:cNvPicPr>
          <p:nvPr/>
        </p:nvPicPr>
        <p:blipFill>
          <a:blip r:embed="rId2" cstate="print"/>
          <a:srcRect/>
          <a:stretch>
            <a:fillRect/>
          </a:stretch>
        </p:blipFill>
        <p:spPr bwMode="auto">
          <a:xfrm>
            <a:off x="4953000" y="228600"/>
            <a:ext cx="3478213" cy="4953000"/>
          </a:xfrm>
          <a:prstGeom prst="rect">
            <a:avLst/>
          </a:prstGeom>
          <a:noFill/>
          <a:ln w="9525">
            <a:noFill/>
            <a:miter lim="800000"/>
            <a:headEnd/>
            <a:tailEnd/>
          </a:ln>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pPr eaLnBrk="1" hangingPunct="1"/>
            <a:r>
              <a:rPr lang="en-GB"/>
              <a:t>Stems, cones and flowers</a:t>
            </a:r>
          </a:p>
        </p:txBody>
      </p:sp>
      <p:pic>
        <p:nvPicPr>
          <p:cNvPr id="176131" name="Picture 3" descr="pineconeSPRL"/>
          <p:cNvPicPr>
            <a:picLocks noChangeAspect="1" noChangeArrowheads="1"/>
          </p:cNvPicPr>
          <p:nvPr/>
        </p:nvPicPr>
        <p:blipFill>
          <a:blip r:embed="rId3" cstate="print"/>
          <a:srcRect/>
          <a:stretch>
            <a:fillRect/>
          </a:stretch>
        </p:blipFill>
        <p:spPr bwMode="auto">
          <a:xfrm>
            <a:off x="4953000" y="2819400"/>
            <a:ext cx="2457450" cy="2476500"/>
          </a:xfrm>
          <a:prstGeom prst="rect">
            <a:avLst/>
          </a:prstGeom>
          <a:noFill/>
          <a:ln w="9525">
            <a:noFill/>
            <a:miter lim="800000"/>
            <a:headEnd/>
            <a:tailEnd/>
          </a:ln>
        </p:spPr>
      </p:pic>
      <p:sp>
        <p:nvSpPr>
          <p:cNvPr id="176132" name="Text Box 4"/>
          <p:cNvSpPr txBox="1">
            <a:spLocks noChangeArrowheads="1"/>
          </p:cNvSpPr>
          <p:nvPr/>
        </p:nvSpPr>
        <p:spPr bwMode="auto">
          <a:xfrm>
            <a:off x="5181600" y="5638800"/>
            <a:ext cx="1981200" cy="822325"/>
          </a:xfrm>
          <a:prstGeom prst="rect">
            <a:avLst/>
          </a:prstGeom>
          <a:noFill/>
          <a:ln w="9525">
            <a:noFill/>
            <a:miter lim="800000"/>
            <a:headEnd/>
            <a:tailEnd/>
          </a:ln>
        </p:spPr>
        <p:txBody>
          <a:bodyPr>
            <a:spAutoFit/>
          </a:bodyPr>
          <a:lstStyle/>
          <a:p>
            <a:pPr eaLnBrk="0" hangingPunct="0">
              <a:spcBef>
                <a:spcPct val="50000"/>
              </a:spcBef>
            </a:pPr>
            <a:r>
              <a:rPr lang="en-GB" sz="2400">
                <a:solidFill>
                  <a:srgbClr val="66FF33"/>
                </a:solidFill>
                <a:latin typeface="Times New Roman" pitchFamily="18" charset="0"/>
              </a:rPr>
              <a:t>8 green parastichies</a:t>
            </a:r>
          </a:p>
        </p:txBody>
      </p:sp>
      <p:sp>
        <p:nvSpPr>
          <p:cNvPr id="176133" name="Text Box 5"/>
          <p:cNvSpPr txBox="1">
            <a:spLocks noChangeArrowheads="1"/>
          </p:cNvSpPr>
          <p:nvPr/>
        </p:nvSpPr>
        <p:spPr bwMode="auto">
          <a:xfrm>
            <a:off x="7162800" y="5334000"/>
            <a:ext cx="1981200" cy="822325"/>
          </a:xfrm>
          <a:prstGeom prst="rect">
            <a:avLst/>
          </a:prstGeom>
          <a:noFill/>
          <a:ln w="9525">
            <a:noFill/>
            <a:miter lim="800000"/>
            <a:headEnd/>
            <a:tailEnd/>
          </a:ln>
        </p:spPr>
        <p:txBody>
          <a:bodyPr>
            <a:spAutoFit/>
          </a:bodyPr>
          <a:lstStyle/>
          <a:p>
            <a:pPr eaLnBrk="0" hangingPunct="0">
              <a:spcBef>
                <a:spcPct val="50000"/>
              </a:spcBef>
            </a:pPr>
            <a:r>
              <a:rPr lang="en-GB" sz="2400">
                <a:solidFill>
                  <a:srgbClr val="CCCCFF"/>
                </a:solidFill>
                <a:latin typeface="Times New Roman" pitchFamily="18" charset="0"/>
              </a:rPr>
              <a:t>13 red parastichies</a:t>
            </a:r>
          </a:p>
        </p:txBody>
      </p:sp>
      <p:sp>
        <p:nvSpPr>
          <p:cNvPr id="176134" name="Line 6"/>
          <p:cNvSpPr>
            <a:spLocks noChangeShapeType="1"/>
          </p:cNvSpPr>
          <p:nvPr/>
        </p:nvSpPr>
        <p:spPr bwMode="auto">
          <a:xfrm flipH="1" flipV="1">
            <a:off x="5334000" y="4953000"/>
            <a:ext cx="228600" cy="762000"/>
          </a:xfrm>
          <a:prstGeom prst="line">
            <a:avLst/>
          </a:prstGeom>
          <a:noFill/>
          <a:ln w="9525">
            <a:solidFill>
              <a:srgbClr val="008000"/>
            </a:solidFill>
            <a:round/>
            <a:headEnd/>
            <a:tailEnd type="triangle" w="med" len="med"/>
          </a:ln>
        </p:spPr>
        <p:txBody>
          <a:bodyPr wrap="none" anchor="ctr"/>
          <a:lstStyle/>
          <a:p>
            <a:endParaRPr lang="cs-CZ"/>
          </a:p>
        </p:txBody>
      </p:sp>
      <p:sp>
        <p:nvSpPr>
          <p:cNvPr id="176135" name="Line 7"/>
          <p:cNvSpPr>
            <a:spLocks noChangeShapeType="1"/>
          </p:cNvSpPr>
          <p:nvPr/>
        </p:nvSpPr>
        <p:spPr bwMode="auto">
          <a:xfrm flipH="1" flipV="1">
            <a:off x="7239000" y="4876800"/>
            <a:ext cx="152400" cy="533400"/>
          </a:xfrm>
          <a:prstGeom prst="line">
            <a:avLst/>
          </a:prstGeom>
          <a:noFill/>
          <a:ln w="9525">
            <a:solidFill>
              <a:schemeClr val="hlink"/>
            </a:solidFill>
            <a:round/>
            <a:headEnd/>
            <a:tailEnd type="triangle" w="med" len="med"/>
          </a:ln>
        </p:spPr>
        <p:txBody>
          <a:bodyPr wrap="none" anchor="ctr"/>
          <a:lstStyle/>
          <a:p>
            <a:endParaRPr lang="cs-CZ"/>
          </a:p>
        </p:txBody>
      </p:sp>
      <p:grpSp>
        <p:nvGrpSpPr>
          <p:cNvPr id="176136" name="Group 8"/>
          <p:cNvGrpSpPr>
            <a:grpSpLocks/>
          </p:cNvGrpSpPr>
          <p:nvPr/>
        </p:nvGrpSpPr>
        <p:grpSpPr bwMode="auto">
          <a:xfrm>
            <a:off x="762000" y="2224088"/>
            <a:ext cx="3168650" cy="4633912"/>
            <a:chOff x="240" y="1248"/>
            <a:chExt cx="1996" cy="2919"/>
          </a:xfrm>
        </p:grpSpPr>
        <p:pic>
          <p:nvPicPr>
            <p:cNvPr id="176138" name="Picture 9" descr="church-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2" y="1248"/>
              <a:ext cx="1974" cy="2640"/>
            </a:xfrm>
            <a:prstGeom prst="rect">
              <a:avLst/>
            </a:prstGeom>
            <a:noFill/>
            <a:ln w="9525">
              <a:noFill/>
              <a:miter lim="800000"/>
              <a:headEnd/>
              <a:tailEnd/>
            </a:ln>
          </p:spPr>
        </p:pic>
        <p:sp>
          <p:nvSpPr>
            <p:cNvPr id="176139" name="Text Box 10"/>
            <p:cNvSpPr txBox="1">
              <a:spLocks noChangeArrowheads="1"/>
            </p:cNvSpPr>
            <p:nvPr/>
          </p:nvSpPr>
          <p:spPr bwMode="auto">
            <a:xfrm>
              <a:off x="240" y="3936"/>
              <a:ext cx="1200" cy="231"/>
            </a:xfrm>
            <a:prstGeom prst="rect">
              <a:avLst/>
            </a:prstGeom>
            <a:solidFill>
              <a:schemeClr val="bg1"/>
            </a:solidFill>
            <a:ln w="9525">
              <a:noFill/>
              <a:miter lim="800000"/>
              <a:headEnd/>
              <a:tailEnd/>
            </a:ln>
          </p:spPr>
          <p:txBody>
            <a:bodyPr>
              <a:spAutoFit/>
            </a:bodyPr>
            <a:lstStyle/>
            <a:p>
              <a:pPr eaLnBrk="0" hangingPunct="0">
                <a:spcBef>
                  <a:spcPct val="50000"/>
                </a:spcBef>
              </a:pPr>
              <a:r>
                <a:rPr lang="en-GB" sz="2400">
                  <a:solidFill>
                    <a:srgbClr val="000000"/>
                  </a:solidFill>
                  <a:latin typeface="Times New Roman" pitchFamily="18" charset="0"/>
                </a:rPr>
                <a:t>Church, 1904</a:t>
              </a:r>
            </a:p>
          </p:txBody>
        </p:sp>
      </p:grpSp>
      <p:sp>
        <p:nvSpPr>
          <p:cNvPr id="176137" name="Text Box 11"/>
          <p:cNvSpPr txBox="1">
            <a:spLocks noChangeArrowheads="1"/>
          </p:cNvSpPr>
          <p:nvPr/>
        </p:nvSpPr>
        <p:spPr bwMode="auto">
          <a:xfrm>
            <a:off x="0" y="0"/>
            <a:ext cx="9144000" cy="228600"/>
          </a:xfrm>
          <a:prstGeom prst="rect">
            <a:avLst/>
          </a:prstGeom>
          <a:noFill/>
          <a:ln w="9525">
            <a:noFill/>
            <a:miter lim="800000"/>
            <a:headEnd/>
            <a:tailEnd/>
          </a:ln>
        </p:spPr>
        <p:txBody>
          <a:bodyPr>
            <a:spAutoFit/>
          </a:bodyPr>
          <a:lstStyle/>
          <a:p>
            <a:pPr eaLnBrk="0" hangingPunct="0">
              <a:spcBef>
                <a:spcPct val="50000"/>
              </a:spcBef>
            </a:pPr>
            <a:r>
              <a:rPr lang="en-GB" sz="900">
                <a:solidFill>
                  <a:srgbClr val="000000"/>
                </a:solidFill>
                <a:latin typeface="Times New Roman" pitchFamily="18" charset="0"/>
              </a:rPr>
              <a:t>This presentation is copyright Jonathan Swinton 2004. See </a:t>
            </a:r>
            <a:r>
              <a:rPr lang="en-GB" sz="900">
                <a:solidFill>
                  <a:srgbClr val="000000"/>
                </a:solidFill>
                <a:latin typeface="Times New Roman" pitchFamily="18" charset="0"/>
                <a:hlinkClick r:id="rId5"/>
              </a:rPr>
              <a:t>http://www.swintons.net/jonathan/Turing/TuringCopyright.html</a:t>
            </a:r>
            <a:r>
              <a:rPr lang="en-GB" sz="900">
                <a:solidFill>
                  <a:srgbClr val="000000"/>
                </a:solidFill>
                <a:latin typeface="Times New Roman" pitchFamily="18" charset="0"/>
              </a:rPr>
              <a:t> for details and copyright owners of the images contained. </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pPr eaLnBrk="1" hangingPunct="1"/>
            <a:r>
              <a:rPr lang="cs-CZ"/>
              <a:t>Experiment Douadyho a Coudera (1992)</a:t>
            </a:r>
          </a:p>
        </p:txBody>
      </p:sp>
      <p:sp>
        <p:nvSpPr>
          <p:cNvPr id="177155" name="Text Box 3"/>
          <p:cNvSpPr txBox="1">
            <a:spLocks noChangeArrowheads="1"/>
          </p:cNvSpPr>
          <p:nvPr/>
        </p:nvSpPr>
        <p:spPr bwMode="auto">
          <a:xfrm>
            <a:off x="593725" y="2632075"/>
            <a:ext cx="6569075" cy="3013075"/>
          </a:xfrm>
          <a:prstGeom prst="rect">
            <a:avLst/>
          </a:prstGeom>
          <a:noFill/>
          <a:ln w="9525">
            <a:noFill/>
            <a:miter lim="800000"/>
            <a:headEnd/>
            <a:tailEnd/>
          </a:ln>
        </p:spPr>
        <p:txBody>
          <a:bodyPr>
            <a:spAutoFit/>
          </a:bodyPr>
          <a:lstStyle/>
          <a:p>
            <a:r>
              <a:rPr lang="cs-CZ" sz="2400">
                <a:solidFill>
                  <a:srgbClr val="000000"/>
                </a:solidFill>
                <a:latin typeface="Times New Roman" pitchFamily="18" charset="0"/>
              </a:rPr>
              <a:t>Drops of ferrofluids are deposited periodically at the center of a circular dish filled with silicon oil. Under the effect of magnets surrounding the dish, the drops repel one another and are attracted to the edge of the dish. To Douady and Couder’s own amazement, when the magnetic field was slowly reduced during the process, the drops self-organized into Fibonacci phyllotactic patterns. </a:t>
            </a:r>
          </a:p>
        </p:txBody>
      </p:sp>
      <p:sp>
        <p:nvSpPr>
          <p:cNvPr id="177156" name="AutoShape 5">
            <a:hlinkClick r:id="rId2" action="ppaction://hlinkfile" highlightClick="1"/>
          </p:cNvPr>
          <p:cNvSpPr>
            <a:spLocks noChangeArrowheads="1"/>
          </p:cNvSpPr>
          <p:nvPr/>
        </p:nvSpPr>
        <p:spPr bwMode="auto">
          <a:xfrm>
            <a:off x="7315200" y="5486400"/>
            <a:ext cx="914400" cy="914400"/>
          </a:xfrm>
          <a:prstGeom prst="actionButtonForwardNext">
            <a:avLst/>
          </a:prstGeom>
          <a:solidFill>
            <a:schemeClr val="accent1"/>
          </a:solidFill>
          <a:ln w="9525">
            <a:solidFill>
              <a:schemeClr val="tx1"/>
            </a:solidFill>
            <a:miter lim="800000"/>
            <a:headEnd/>
            <a:tailEnd/>
          </a:ln>
        </p:spPr>
        <p:txBody>
          <a:bodyPr wrap="none" anchor="ctr"/>
          <a:lstStyle/>
          <a:p>
            <a:endParaRPr lang="cs-CZ" sz="2400">
              <a:solidFill>
                <a:srgbClr val="000000"/>
              </a:solidFill>
              <a:latin typeface="Times New Roman" pitchFamily="18" charset="0"/>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96100"/>
          </a:xfrm>
          <a:prstGeom prst="rect">
            <a:avLst/>
          </a:prstGeom>
          <a:noFill/>
          <a:ln w="9525">
            <a:noFill/>
            <a:miter lim="800000"/>
            <a:headEnd/>
            <a:tailEnd/>
          </a:ln>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3"/>
          <p:cNvPicPr>
            <a:picLocks noChangeAspect="1" noChangeArrowheads="1"/>
          </p:cNvPicPr>
          <p:nvPr/>
        </p:nvPicPr>
        <p:blipFill>
          <a:blip r:embed="rId2" cstate="print"/>
          <a:srcRect/>
          <a:stretch>
            <a:fillRect/>
          </a:stretch>
        </p:blipFill>
        <p:spPr bwMode="auto">
          <a:xfrm>
            <a:off x="0" y="139700"/>
            <a:ext cx="9144000" cy="6718300"/>
          </a:xfrm>
          <a:prstGeom prst="rect">
            <a:avLst/>
          </a:prstGeom>
          <a:noFill/>
          <a:ln w="9525">
            <a:noFill/>
            <a:miter lim="800000"/>
            <a:headEnd/>
            <a:tailEnd/>
          </a:ln>
        </p:spPr>
      </p:pic>
      <p:sp>
        <p:nvSpPr>
          <p:cNvPr id="3" name="Rectangle 2"/>
          <p:cNvSpPr txBox="1">
            <a:spLocks noChangeArrowheads="1"/>
          </p:cNvSpPr>
          <p:nvPr/>
        </p:nvSpPr>
        <p:spPr bwMode="auto">
          <a:xfrm>
            <a:off x="0" y="1857375"/>
            <a:ext cx="9144000" cy="1143000"/>
          </a:xfrm>
          <a:prstGeom prst="rect">
            <a:avLst/>
          </a:prstGeom>
          <a:noFill/>
          <a:ln w="9525">
            <a:noFill/>
            <a:miter lim="800000"/>
            <a:headEnd/>
            <a:tailEnd/>
          </a:ln>
        </p:spPr>
        <p:txBody>
          <a:bodyPr anchor="ctr"/>
          <a:lstStyle/>
          <a:p>
            <a:pPr algn="ctr" eaLnBrk="0" hangingPunct="0">
              <a:defRPr/>
            </a:pPr>
            <a:r>
              <a:rPr lang="cs-CZ" sz="4400" kern="0" dirty="0" err="1">
                <a:solidFill>
                  <a:srgbClr val="FFFFFF"/>
                </a:solidFill>
                <a:latin typeface="Arial" pitchFamily="34" charset="0"/>
                <a:cs typeface="Arial" pitchFamily="34" charset="0"/>
              </a:rPr>
              <a:t>Soběpodobnost</a:t>
            </a:r>
            <a:r>
              <a:rPr lang="cs-CZ" sz="4400" kern="0" dirty="0">
                <a:solidFill>
                  <a:srgbClr val="FFFFFF"/>
                </a:solidFill>
                <a:latin typeface="Arial" pitchFamily="34" charset="0"/>
                <a:cs typeface="Arial" pitchFamily="34" charset="0"/>
              </a:rPr>
              <a:t> a algoritmická povaha rostlinného těla</a:t>
            </a:r>
          </a:p>
        </p:txBody>
      </p:sp>
      <p:sp>
        <p:nvSpPr>
          <p:cNvPr id="4" name="Rectangle 3"/>
          <p:cNvSpPr txBox="1">
            <a:spLocks noChangeArrowheads="1"/>
          </p:cNvSpPr>
          <p:nvPr/>
        </p:nvSpPr>
        <p:spPr>
          <a:xfrm>
            <a:off x="1285875" y="5957888"/>
            <a:ext cx="6400800" cy="900112"/>
          </a:xfrm>
          <a:prstGeom prst="rect">
            <a:avLst/>
          </a:prstGeom>
        </p:spPr>
        <p:txBody>
          <a:bodyPr/>
          <a:lstStyle/>
          <a:p>
            <a:pPr marL="342900" indent="-342900" eaLnBrk="0" hangingPunct="0">
              <a:spcBef>
                <a:spcPct val="20000"/>
              </a:spcBef>
              <a:buFontTx/>
              <a:buChar char="•"/>
              <a:defRPr/>
            </a:pPr>
            <a:r>
              <a:rPr lang="cs-CZ" sz="3200" kern="0" dirty="0">
                <a:solidFill>
                  <a:srgbClr val="FFFFFF"/>
                </a:solidFill>
                <a:latin typeface="Arial" pitchFamily="34" charset="0"/>
                <a:cs typeface="Arial" pitchFamily="34" charset="0"/>
              </a:rPr>
              <a:t>... a její teoretické modelování</a:t>
            </a:r>
          </a:p>
        </p:txBody>
      </p:sp>
    </p:spTree>
    <p:extLst>
      <p:ext uri="{BB962C8B-B14F-4D97-AF65-F5344CB8AC3E}">
        <p14:creationId xmlns:p14="http://schemas.microsoft.com/office/powerpoint/2010/main" val="138825923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6"/>
          <p:cNvPicPr>
            <a:picLocks noChangeAspect="1" noChangeArrowheads="1"/>
          </p:cNvPicPr>
          <p:nvPr/>
        </p:nvPicPr>
        <p:blipFill>
          <a:blip r:embed="rId2" cstate="print"/>
          <a:srcRect/>
          <a:stretch>
            <a:fillRect/>
          </a:stretch>
        </p:blipFill>
        <p:spPr bwMode="auto">
          <a:xfrm>
            <a:off x="0" y="0"/>
            <a:ext cx="5076825" cy="6772275"/>
          </a:xfrm>
          <a:prstGeom prst="rect">
            <a:avLst/>
          </a:prstGeom>
          <a:noFill/>
          <a:ln w="9525">
            <a:noFill/>
            <a:miter lim="800000"/>
            <a:headEnd/>
            <a:tailEnd/>
          </a:ln>
        </p:spPr>
      </p:pic>
      <p:pic>
        <p:nvPicPr>
          <p:cNvPr id="137219" name="Picture 8"/>
          <p:cNvPicPr>
            <a:picLocks noChangeAspect="1" noChangeArrowheads="1"/>
          </p:cNvPicPr>
          <p:nvPr/>
        </p:nvPicPr>
        <p:blipFill>
          <a:blip r:embed="rId3" cstate="print"/>
          <a:srcRect/>
          <a:stretch>
            <a:fillRect/>
          </a:stretch>
        </p:blipFill>
        <p:spPr bwMode="auto">
          <a:xfrm>
            <a:off x="5308600" y="1066800"/>
            <a:ext cx="3835400" cy="3886200"/>
          </a:xfrm>
          <a:prstGeom prst="rect">
            <a:avLst/>
          </a:prstGeom>
          <a:noFill/>
          <a:ln w="9525">
            <a:noFill/>
            <a:miter lim="800000"/>
            <a:headEnd/>
            <a:tailEnd/>
          </a:ln>
        </p:spPr>
      </p:pic>
    </p:spTree>
    <p:extLst>
      <p:ext uri="{BB962C8B-B14F-4D97-AF65-F5344CB8AC3E}">
        <p14:creationId xmlns:p14="http://schemas.microsoft.com/office/powerpoint/2010/main" val="296924884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714375" y="0"/>
            <a:ext cx="7772400" cy="1143000"/>
          </a:xfrm>
        </p:spPr>
        <p:txBody>
          <a:bodyPr/>
          <a:lstStyle/>
          <a:p>
            <a:pPr eaLnBrk="1" hangingPunct="1"/>
            <a:r>
              <a:rPr lang="cs-CZ" sz="3600">
                <a:latin typeface="Arial" charset="0"/>
                <a:cs typeface="Arial" charset="0"/>
              </a:rPr>
              <a:t>Mutační analýza utváření rozvrhu:</a:t>
            </a:r>
            <a:br>
              <a:rPr lang="cs-CZ" sz="3600">
                <a:latin typeface="Arial" charset="0"/>
                <a:cs typeface="Arial" charset="0"/>
              </a:rPr>
            </a:br>
            <a:r>
              <a:rPr lang="cs-CZ" sz="3600">
                <a:latin typeface="Arial" charset="0"/>
                <a:cs typeface="Arial" charset="0"/>
              </a:rPr>
              <a:t>příklad podélné osy Arabidopsis</a:t>
            </a:r>
          </a:p>
        </p:txBody>
      </p:sp>
      <p:graphicFrame>
        <p:nvGraphicFramePr>
          <p:cNvPr id="1026" name="Object 2"/>
          <p:cNvGraphicFramePr>
            <a:graphicFrameLocks noChangeAspect="1"/>
          </p:cNvGraphicFramePr>
          <p:nvPr/>
        </p:nvGraphicFramePr>
        <p:xfrm>
          <a:off x="1714500" y="1428750"/>
          <a:ext cx="6357938" cy="4697413"/>
        </p:xfrm>
        <a:graphic>
          <a:graphicData uri="http://schemas.openxmlformats.org/presentationml/2006/ole">
            <mc:AlternateContent xmlns:mc="http://schemas.openxmlformats.org/markup-compatibility/2006">
              <mc:Choice xmlns:v="urn:schemas-microsoft-com:vml" Requires="v">
                <p:oleObj spid="_x0000_s1035" name="PHOTO-PAINT" r:id="rId3" imgW="13142857" imgH="9714286" progId="">
                  <p:embed/>
                </p:oleObj>
              </mc:Choice>
              <mc:Fallback>
                <p:oleObj name="PHOTO-PAINT" r:id="rId3" imgW="13142857" imgH="9714286"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0" y="1428750"/>
                        <a:ext cx="6357938" cy="469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4800600" cy="5029200"/>
          </a:xfrm>
          <a:prstGeom prst="rect">
            <a:avLst/>
          </a:prstGeom>
          <a:noFill/>
          <a:ln w="9525">
            <a:noFill/>
            <a:miter lim="800000"/>
            <a:headEnd/>
            <a:tailEnd/>
          </a:ln>
        </p:spPr>
      </p:pic>
      <p:pic>
        <p:nvPicPr>
          <p:cNvPr id="138243" name="Picture 4"/>
          <p:cNvPicPr>
            <a:picLocks noChangeAspect="1" noChangeArrowheads="1"/>
          </p:cNvPicPr>
          <p:nvPr/>
        </p:nvPicPr>
        <p:blipFill>
          <a:blip r:embed="rId3" cstate="print"/>
          <a:srcRect/>
          <a:stretch>
            <a:fillRect/>
          </a:stretch>
        </p:blipFill>
        <p:spPr bwMode="auto">
          <a:xfrm>
            <a:off x="5224463" y="3865563"/>
            <a:ext cx="3919537" cy="2992437"/>
          </a:xfrm>
          <a:prstGeom prst="rect">
            <a:avLst/>
          </a:prstGeom>
          <a:noFill/>
          <a:ln w="9525">
            <a:noFill/>
            <a:miter lim="800000"/>
            <a:headEnd/>
            <a:tailEnd/>
          </a:ln>
        </p:spPr>
      </p:pic>
      <p:pic>
        <p:nvPicPr>
          <p:cNvPr id="138244" name="Picture 8"/>
          <p:cNvPicPr>
            <a:picLocks noChangeAspect="1" noChangeArrowheads="1"/>
          </p:cNvPicPr>
          <p:nvPr/>
        </p:nvPicPr>
        <p:blipFill>
          <a:blip r:embed="rId4" cstate="print"/>
          <a:srcRect/>
          <a:stretch>
            <a:fillRect/>
          </a:stretch>
        </p:blipFill>
        <p:spPr bwMode="auto">
          <a:xfrm>
            <a:off x="6019800" y="228600"/>
            <a:ext cx="2743200" cy="2743200"/>
          </a:xfrm>
          <a:prstGeom prst="rect">
            <a:avLst/>
          </a:prstGeom>
          <a:noFill/>
          <a:ln w="9525">
            <a:noFill/>
            <a:miter lim="800000"/>
            <a:headEnd/>
            <a:tailEnd/>
          </a:ln>
        </p:spPr>
      </p:pic>
    </p:spTree>
    <p:extLst>
      <p:ext uri="{BB962C8B-B14F-4D97-AF65-F5344CB8AC3E}">
        <p14:creationId xmlns:p14="http://schemas.microsoft.com/office/powerpoint/2010/main" val="310961226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5"/>
          <p:cNvSpPr>
            <a:spLocks noGrp="1" noChangeArrowheads="1"/>
          </p:cNvSpPr>
          <p:nvPr>
            <p:ph type="title"/>
          </p:nvPr>
        </p:nvSpPr>
        <p:spPr>
          <a:xfrm>
            <a:off x="755650" y="333375"/>
            <a:ext cx="7772400" cy="1143000"/>
          </a:xfrm>
        </p:spPr>
        <p:txBody>
          <a:bodyPr/>
          <a:lstStyle/>
          <a:p>
            <a:r>
              <a:rPr lang="en-US" sz="4000"/>
              <a:t>J.W. Goethe o algoritmick</a:t>
            </a:r>
            <a:r>
              <a:rPr lang="cs-CZ" sz="4000"/>
              <a:t>é povaze rostliny</a:t>
            </a:r>
          </a:p>
        </p:txBody>
      </p:sp>
      <p:sp>
        <p:nvSpPr>
          <p:cNvPr id="139267" name="Text Box 6"/>
          <p:cNvSpPr txBox="1">
            <a:spLocks noChangeArrowheads="1"/>
          </p:cNvSpPr>
          <p:nvPr/>
        </p:nvSpPr>
        <p:spPr bwMode="auto">
          <a:xfrm>
            <a:off x="539750" y="1628775"/>
            <a:ext cx="7796213" cy="1371600"/>
          </a:xfrm>
          <a:prstGeom prst="rect">
            <a:avLst/>
          </a:prstGeom>
          <a:noFill/>
          <a:ln w="9525">
            <a:noFill/>
            <a:miter lim="800000"/>
            <a:headEnd/>
            <a:tailEnd/>
          </a:ln>
        </p:spPr>
        <p:txBody>
          <a:bodyPr>
            <a:spAutoFit/>
          </a:bodyPr>
          <a:lstStyle/>
          <a:p>
            <a:r>
              <a:rPr lang="en-US" sz="3200" i="1">
                <a:solidFill>
                  <a:srgbClr val="000000"/>
                </a:solidFill>
                <a:latin typeface="Times New Roman" pitchFamily="18" charset="0"/>
              </a:rPr>
              <a:t>Vorw</a:t>
            </a:r>
            <a:r>
              <a:rPr lang="en-US" sz="3200" i="1">
                <a:solidFill>
                  <a:srgbClr val="000000"/>
                </a:solidFill>
                <a:latin typeface="Times New Roman" pitchFamily="18" charset="0"/>
                <a:cs typeface="Times New Roman" pitchFamily="18" charset="0"/>
              </a:rPr>
              <a:t>ärts und rück</a:t>
            </a:r>
            <a:r>
              <a:rPr lang="en-US" sz="3200" i="1">
                <a:solidFill>
                  <a:srgbClr val="000000"/>
                </a:solidFill>
                <a:latin typeface="Times New Roman" pitchFamily="18" charset="0"/>
              </a:rPr>
              <a:t>wärts ist die Pflanze immer nur Blatt.</a:t>
            </a:r>
          </a:p>
          <a:p>
            <a:pPr algn="r"/>
            <a:r>
              <a:rPr lang="en-US" sz="2000">
                <a:solidFill>
                  <a:srgbClr val="000000"/>
                </a:solidFill>
                <a:latin typeface="Times New Roman" pitchFamily="18" charset="0"/>
              </a:rPr>
              <a:t>17.5.1787</a:t>
            </a:r>
          </a:p>
        </p:txBody>
      </p:sp>
      <p:sp>
        <p:nvSpPr>
          <p:cNvPr id="139268" name="Text Box 7"/>
          <p:cNvSpPr txBox="1">
            <a:spLocks noChangeArrowheads="1"/>
          </p:cNvSpPr>
          <p:nvPr/>
        </p:nvSpPr>
        <p:spPr bwMode="auto">
          <a:xfrm>
            <a:off x="611188" y="3357563"/>
            <a:ext cx="7796212" cy="2833687"/>
          </a:xfrm>
          <a:prstGeom prst="rect">
            <a:avLst/>
          </a:prstGeom>
          <a:noFill/>
          <a:ln w="9525">
            <a:noFill/>
            <a:miter lim="800000"/>
            <a:headEnd/>
            <a:tailEnd/>
          </a:ln>
        </p:spPr>
        <p:txBody>
          <a:bodyPr>
            <a:spAutoFit/>
          </a:bodyPr>
          <a:lstStyle/>
          <a:p>
            <a:r>
              <a:rPr lang="cs-CZ" sz="3200" i="1">
                <a:solidFill>
                  <a:srgbClr val="000000"/>
                </a:solidFill>
                <a:latin typeface="Times New Roman" pitchFamily="18" charset="0"/>
              </a:rPr>
              <a:t>Es mag nun</a:t>
            </a:r>
            <a:r>
              <a:rPr lang="en-US" sz="3200" i="1">
                <a:solidFill>
                  <a:srgbClr val="000000"/>
                </a:solidFill>
                <a:latin typeface="Times New Roman" pitchFamily="18" charset="0"/>
              </a:rPr>
              <a:t> die Pflanze </a:t>
            </a:r>
            <a:r>
              <a:rPr lang="cs-CZ" sz="3200" i="1">
                <a:solidFill>
                  <a:srgbClr val="000000"/>
                </a:solidFill>
                <a:latin typeface="Times New Roman" pitchFamily="18" charset="0"/>
              </a:rPr>
              <a:t>sprossen, bl</a:t>
            </a:r>
            <a:r>
              <a:rPr lang="en-US" sz="3200" i="1">
                <a:solidFill>
                  <a:srgbClr val="000000"/>
                </a:solidFill>
                <a:latin typeface="Times New Roman" pitchFamily="18" charset="0"/>
                <a:cs typeface="Times New Roman" pitchFamily="18" charset="0"/>
              </a:rPr>
              <a:t>ü</a:t>
            </a:r>
            <a:r>
              <a:rPr lang="cs-CZ" sz="3200" i="1">
                <a:solidFill>
                  <a:srgbClr val="000000"/>
                </a:solidFill>
                <a:latin typeface="Times New Roman" pitchFamily="18" charset="0"/>
                <a:cs typeface="Times New Roman" pitchFamily="18" charset="0"/>
              </a:rPr>
              <a:t>hen oder Fr</a:t>
            </a:r>
            <a:r>
              <a:rPr lang="en-US" sz="3200" i="1">
                <a:solidFill>
                  <a:srgbClr val="000000"/>
                </a:solidFill>
                <a:latin typeface="Times New Roman" pitchFamily="18" charset="0"/>
                <a:cs typeface="Times New Roman" pitchFamily="18" charset="0"/>
              </a:rPr>
              <a:t>ü</a:t>
            </a:r>
            <a:r>
              <a:rPr lang="cs-CZ" sz="3200" i="1">
                <a:solidFill>
                  <a:srgbClr val="000000"/>
                </a:solidFill>
                <a:latin typeface="Times New Roman" pitchFamily="18" charset="0"/>
                <a:cs typeface="Times New Roman" pitchFamily="18" charset="0"/>
              </a:rPr>
              <a:t>chte bringen, so sind es doch nur </a:t>
            </a:r>
            <a:r>
              <a:rPr lang="en-US" sz="3200" i="1">
                <a:solidFill>
                  <a:srgbClr val="000000"/>
                </a:solidFill>
                <a:latin typeface="Times New Roman" pitchFamily="18" charset="0"/>
              </a:rPr>
              <a:t>immer </a:t>
            </a:r>
            <a:r>
              <a:rPr lang="cs-CZ" sz="3200" i="1" u="sng">
                <a:solidFill>
                  <a:srgbClr val="000000"/>
                </a:solidFill>
                <a:latin typeface="Times New Roman" pitchFamily="18" charset="0"/>
              </a:rPr>
              <a:t>dieselbiger Organe</a:t>
            </a:r>
            <a:r>
              <a:rPr lang="cs-CZ" sz="3200" i="1">
                <a:solidFill>
                  <a:srgbClr val="000000"/>
                </a:solidFill>
                <a:latin typeface="Times New Roman" pitchFamily="18" charset="0"/>
              </a:rPr>
              <a:t>, welche in  vielf</a:t>
            </a:r>
            <a:r>
              <a:rPr lang="en-US" sz="3200" i="1">
                <a:solidFill>
                  <a:srgbClr val="000000"/>
                </a:solidFill>
                <a:latin typeface="Times New Roman" pitchFamily="18" charset="0"/>
                <a:cs typeface="Times New Roman" pitchFamily="18" charset="0"/>
              </a:rPr>
              <a:t>ä</a:t>
            </a:r>
            <a:r>
              <a:rPr lang="cs-CZ" sz="3200" i="1">
                <a:solidFill>
                  <a:srgbClr val="000000"/>
                </a:solidFill>
                <a:latin typeface="Times New Roman" pitchFamily="18" charset="0"/>
                <a:cs typeface="Times New Roman" pitchFamily="18" charset="0"/>
              </a:rPr>
              <a:t>ltigen Bestimmungen und unter oft ver</a:t>
            </a:r>
            <a:r>
              <a:rPr lang="en-US" sz="3200" i="1">
                <a:solidFill>
                  <a:srgbClr val="000000"/>
                </a:solidFill>
                <a:latin typeface="Times New Roman" pitchFamily="18" charset="0"/>
                <a:cs typeface="Times New Roman" pitchFamily="18" charset="0"/>
              </a:rPr>
              <a:t>ä</a:t>
            </a:r>
            <a:r>
              <a:rPr lang="cs-CZ" sz="3200" i="1">
                <a:solidFill>
                  <a:srgbClr val="000000"/>
                </a:solidFill>
                <a:latin typeface="Times New Roman" pitchFamily="18" charset="0"/>
                <a:cs typeface="Times New Roman" pitchFamily="18" charset="0"/>
              </a:rPr>
              <a:t>nderten Gestalten </a:t>
            </a:r>
            <a:r>
              <a:rPr lang="cs-CZ" sz="3200" i="1">
                <a:solidFill>
                  <a:srgbClr val="3333CC"/>
                </a:solidFill>
                <a:latin typeface="Times New Roman" pitchFamily="18" charset="0"/>
                <a:cs typeface="Times New Roman" pitchFamily="18" charset="0"/>
              </a:rPr>
              <a:t>die Vorschrift der Natur</a:t>
            </a:r>
            <a:r>
              <a:rPr lang="cs-CZ" sz="3200" i="1">
                <a:solidFill>
                  <a:srgbClr val="000000"/>
                </a:solidFill>
                <a:latin typeface="Times New Roman" pitchFamily="18" charset="0"/>
                <a:cs typeface="Times New Roman" pitchFamily="18" charset="0"/>
              </a:rPr>
              <a:t> erf</a:t>
            </a:r>
            <a:r>
              <a:rPr lang="en-US" sz="3200" i="1">
                <a:solidFill>
                  <a:srgbClr val="000000"/>
                </a:solidFill>
                <a:latin typeface="Times New Roman" pitchFamily="18" charset="0"/>
                <a:cs typeface="Times New Roman" pitchFamily="18" charset="0"/>
              </a:rPr>
              <a:t>ü</a:t>
            </a:r>
            <a:r>
              <a:rPr lang="cs-CZ" sz="3200" i="1">
                <a:solidFill>
                  <a:srgbClr val="000000"/>
                </a:solidFill>
                <a:latin typeface="Times New Roman" pitchFamily="18" charset="0"/>
                <a:cs typeface="Times New Roman" pitchFamily="18" charset="0"/>
              </a:rPr>
              <a:t>llen</a:t>
            </a:r>
            <a:r>
              <a:rPr lang="en-US" sz="3200" i="1">
                <a:solidFill>
                  <a:srgbClr val="000000"/>
                </a:solidFill>
                <a:latin typeface="Times New Roman" pitchFamily="18" charset="0"/>
              </a:rPr>
              <a:t>.</a:t>
            </a:r>
          </a:p>
          <a:p>
            <a:pPr algn="r"/>
            <a:r>
              <a:rPr lang="cs-CZ" sz="2000">
                <a:solidFill>
                  <a:srgbClr val="000000"/>
                </a:solidFill>
                <a:latin typeface="Times New Roman" pitchFamily="18" charset="0"/>
              </a:rPr>
              <a:t>1790</a:t>
            </a:r>
            <a:endParaRPr lang="en-US" sz="2000">
              <a:solidFill>
                <a:srgbClr val="000000"/>
              </a:solidFill>
              <a:latin typeface="Times New Roman" pitchFamily="18" charset="0"/>
            </a:endParaRPr>
          </a:p>
        </p:txBody>
      </p:sp>
    </p:spTree>
    <p:extLst>
      <p:ext uri="{BB962C8B-B14F-4D97-AF65-F5344CB8AC3E}">
        <p14:creationId xmlns:p14="http://schemas.microsoft.com/office/powerpoint/2010/main" val="19930596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Proč formální modely?</a:t>
            </a:r>
          </a:p>
        </p:txBody>
      </p:sp>
      <p:sp>
        <p:nvSpPr>
          <p:cNvPr id="3" name="Zástupný symbol pro obsah 2"/>
          <p:cNvSpPr>
            <a:spLocks noGrp="1"/>
          </p:cNvSpPr>
          <p:nvPr>
            <p:ph idx="1"/>
          </p:nvPr>
        </p:nvSpPr>
        <p:spPr/>
        <p:txBody>
          <a:bodyPr/>
          <a:lstStyle/>
          <a:p>
            <a:r>
              <a:rPr lang="cs-CZ" dirty="0"/>
              <a:t>Deskriptivní – vizualizace, simulace rozvržení prostoru apod.</a:t>
            </a:r>
          </a:p>
          <a:p>
            <a:r>
              <a:rPr lang="cs-CZ" dirty="0"/>
              <a:t>Mechanistické – vysvětlení procesů na nějaké úrovni ze sousední úrovně</a:t>
            </a:r>
          </a:p>
          <a:p>
            <a:r>
              <a:rPr lang="cs-CZ" dirty="0"/>
              <a:t>Kombinace obojího</a:t>
            </a:r>
          </a:p>
        </p:txBody>
      </p:sp>
    </p:spTree>
    <p:extLst>
      <p:ext uri="{BB962C8B-B14F-4D97-AF65-F5344CB8AC3E}">
        <p14:creationId xmlns:p14="http://schemas.microsoft.com/office/powerpoint/2010/main" val="15503608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Problém modelování morfogeneze</a:t>
            </a:r>
          </a:p>
        </p:txBody>
      </p:sp>
      <p:sp>
        <p:nvSpPr>
          <p:cNvPr id="3" name="Zástupný symbol pro obsah 2"/>
          <p:cNvSpPr>
            <a:spLocks noGrp="1"/>
          </p:cNvSpPr>
          <p:nvPr>
            <p:ph idx="1"/>
          </p:nvPr>
        </p:nvSpPr>
        <p:spPr/>
        <p:txBody>
          <a:bodyPr/>
          <a:lstStyle/>
          <a:p>
            <a:pPr marL="0" indent="0">
              <a:buNone/>
            </a:pPr>
            <a:r>
              <a:rPr lang="en-US" dirty="0"/>
              <a:t>The standard view of computation is related to the classical (von Neumann)</a:t>
            </a:r>
            <a:r>
              <a:rPr lang="cs-CZ" dirty="0"/>
              <a:t> </a:t>
            </a:r>
            <a:r>
              <a:rPr lang="en-US" dirty="0"/>
              <a:t>model of computer architecture. According to this model, computation is organized</a:t>
            </a:r>
            <a:r>
              <a:rPr lang="cs-CZ" dirty="0"/>
              <a:t> </a:t>
            </a:r>
            <a:r>
              <a:rPr lang="en-US" dirty="0"/>
              <a:t>around a </a:t>
            </a:r>
            <a:r>
              <a:rPr lang="cs-CZ" dirty="0"/>
              <a:t>…</a:t>
            </a:r>
            <a:r>
              <a:rPr lang="en-US" dirty="0"/>
              <a:t>CPU</a:t>
            </a:r>
            <a:r>
              <a:rPr lang="cs-CZ" dirty="0"/>
              <a:t>…</a:t>
            </a:r>
            <a:r>
              <a:rPr lang="en-US" dirty="0"/>
              <a:t>, which </a:t>
            </a:r>
            <a:r>
              <a:rPr lang="cs-CZ" dirty="0"/>
              <a:t> e</a:t>
            </a:r>
            <a:r>
              <a:rPr lang="en-US" dirty="0" err="1"/>
              <a:t>xecutes</a:t>
            </a:r>
            <a:r>
              <a:rPr lang="en-US" dirty="0"/>
              <a:t> a sequence of operations on</a:t>
            </a:r>
            <a:r>
              <a:rPr lang="cs-CZ" dirty="0"/>
              <a:t> </a:t>
            </a:r>
            <a:r>
              <a:rPr lang="en-US" dirty="0"/>
              <a:t>a set of numbers in a well-defined order. The </a:t>
            </a:r>
            <a:r>
              <a:rPr lang="cs-CZ" dirty="0"/>
              <a:t>g</a:t>
            </a:r>
            <a:r>
              <a:rPr lang="en-US" dirty="0" err="1"/>
              <a:t>eometric</a:t>
            </a:r>
            <a:r>
              <a:rPr lang="en-US" dirty="0"/>
              <a:t> concept of space is not part</a:t>
            </a:r>
            <a:r>
              <a:rPr lang="cs-CZ" dirty="0"/>
              <a:t> </a:t>
            </a:r>
            <a:r>
              <a:rPr lang="cs-CZ" dirty="0" err="1"/>
              <a:t>of</a:t>
            </a:r>
            <a:r>
              <a:rPr lang="cs-CZ" dirty="0"/>
              <a:t> </a:t>
            </a:r>
            <a:r>
              <a:rPr lang="cs-CZ" dirty="0" err="1"/>
              <a:t>this</a:t>
            </a:r>
            <a:r>
              <a:rPr lang="cs-CZ" dirty="0"/>
              <a:t> model.</a:t>
            </a:r>
          </a:p>
        </p:txBody>
      </p:sp>
      <p:sp>
        <p:nvSpPr>
          <p:cNvPr id="4" name="TextovéPole 3"/>
          <p:cNvSpPr txBox="1"/>
          <p:nvPr/>
        </p:nvSpPr>
        <p:spPr>
          <a:xfrm>
            <a:off x="2627784" y="6237312"/>
            <a:ext cx="5168979" cy="369332"/>
          </a:xfrm>
          <a:prstGeom prst="rect">
            <a:avLst/>
          </a:prstGeom>
          <a:noFill/>
        </p:spPr>
        <p:txBody>
          <a:bodyPr wrap="none" rtlCol="0">
            <a:spAutoFit/>
          </a:bodyPr>
          <a:lstStyle/>
          <a:p>
            <a:r>
              <a:rPr lang="cs-CZ" dirty="0"/>
              <a:t>(</a:t>
            </a:r>
            <a:r>
              <a:rPr lang="cs-CZ" dirty="0" err="1"/>
              <a:t>Prusinkiewicz</a:t>
            </a:r>
            <a:r>
              <a:rPr lang="cs-CZ" dirty="0"/>
              <a:t> </a:t>
            </a:r>
            <a:r>
              <a:rPr lang="cs-CZ" dirty="0" err="1"/>
              <a:t>et</a:t>
            </a:r>
            <a:r>
              <a:rPr lang="cs-CZ" dirty="0"/>
              <a:t> </a:t>
            </a:r>
            <a:r>
              <a:rPr lang="cs-CZ" dirty="0" err="1"/>
              <a:t>al</a:t>
            </a:r>
            <a:r>
              <a:rPr lang="cs-CZ" dirty="0"/>
              <a:t>., www.</a:t>
            </a:r>
            <a:r>
              <a:rPr lang="cs-CZ" dirty="0" err="1"/>
              <a:t>algorithmicbotany.org</a:t>
            </a:r>
            <a:r>
              <a:rPr lang="cs-CZ" dirty="0"/>
              <a:t>)</a:t>
            </a:r>
          </a:p>
        </p:txBody>
      </p:sp>
    </p:spTree>
    <p:extLst>
      <p:ext uri="{BB962C8B-B14F-4D97-AF65-F5344CB8AC3E}">
        <p14:creationId xmlns:p14="http://schemas.microsoft.com/office/powerpoint/2010/main" val="29922186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ctrTitle"/>
          </p:nvPr>
        </p:nvSpPr>
        <p:spPr>
          <a:xfrm>
            <a:off x="0" y="3714750"/>
            <a:ext cx="4724400" cy="1470025"/>
          </a:xfrm>
        </p:spPr>
        <p:txBody>
          <a:bodyPr/>
          <a:lstStyle/>
          <a:p>
            <a:r>
              <a:rPr lang="cs-CZ" sz="3600"/>
              <a:t>Aristid Lindenmayer </a:t>
            </a:r>
            <a:br>
              <a:rPr lang="cs-CZ" sz="3600"/>
            </a:br>
            <a:r>
              <a:rPr lang="cs-CZ" sz="3600"/>
              <a:t>1925-1989</a:t>
            </a:r>
            <a:br>
              <a:rPr lang="cs-CZ" sz="3600"/>
            </a:br>
            <a:endParaRPr lang="en-US" sz="3600"/>
          </a:p>
        </p:txBody>
      </p:sp>
      <p:sp>
        <p:nvSpPr>
          <p:cNvPr id="140291" name="Rectangle 3"/>
          <p:cNvSpPr>
            <a:spLocks noGrp="1" noChangeArrowheads="1"/>
          </p:cNvSpPr>
          <p:nvPr>
            <p:ph type="subTitle" idx="1"/>
          </p:nvPr>
        </p:nvSpPr>
        <p:spPr>
          <a:xfrm>
            <a:off x="142875" y="4786313"/>
            <a:ext cx="4286250" cy="1143000"/>
          </a:xfrm>
        </p:spPr>
        <p:txBody>
          <a:bodyPr/>
          <a:lstStyle/>
          <a:p>
            <a:r>
              <a:rPr lang="cs-CZ" sz="2800" b="1"/>
              <a:t>1968 - </a:t>
            </a:r>
            <a:r>
              <a:rPr lang="en-US" sz="2800" b="1"/>
              <a:t>Mathematical models for cellular interaction in development.</a:t>
            </a:r>
          </a:p>
        </p:txBody>
      </p:sp>
      <p:sp>
        <p:nvSpPr>
          <p:cNvPr id="140292" name="Rectangle 6"/>
          <p:cNvSpPr>
            <a:spLocks noChangeArrowheads="1"/>
          </p:cNvSpPr>
          <p:nvPr/>
        </p:nvSpPr>
        <p:spPr bwMode="auto">
          <a:xfrm>
            <a:off x="0" y="3429000"/>
            <a:ext cx="9144000" cy="457200"/>
          </a:xfrm>
          <a:prstGeom prst="rect">
            <a:avLst/>
          </a:prstGeom>
          <a:noFill/>
          <a:ln w="9525">
            <a:noFill/>
            <a:miter lim="800000"/>
            <a:headEnd/>
            <a:tailEnd/>
          </a:ln>
        </p:spPr>
        <p:txBody>
          <a:bodyPr>
            <a:spAutoFit/>
          </a:bodyPr>
          <a:lstStyle/>
          <a:p>
            <a:r>
              <a:rPr lang="cs-CZ" sz="2400">
                <a:solidFill>
                  <a:srgbClr val="000000"/>
                </a:solidFill>
                <a:latin typeface="Times New Roman" pitchFamily="18" charset="0"/>
              </a:rPr>
              <a:t> </a:t>
            </a:r>
          </a:p>
        </p:txBody>
      </p:sp>
      <p:pic>
        <p:nvPicPr>
          <p:cNvPr id="140293" name="Picture 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14438" y="142875"/>
            <a:ext cx="2428875" cy="3452813"/>
          </a:xfrm>
          <a:prstGeom prst="rect">
            <a:avLst/>
          </a:prstGeom>
          <a:noFill/>
          <a:ln w="9525">
            <a:noFill/>
            <a:miter lim="800000"/>
            <a:headEnd/>
            <a:tailEnd/>
          </a:ln>
        </p:spPr>
      </p:pic>
      <p:pic>
        <p:nvPicPr>
          <p:cNvPr id="140294"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57688" y="0"/>
            <a:ext cx="4143375" cy="5394325"/>
          </a:xfrm>
          <a:prstGeom prst="rect">
            <a:avLst/>
          </a:prstGeom>
          <a:noFill/>
          <a:ln w="9525">
            <a:noFill/>
            <a:miter lim="800000"/>
            <a:headEnd/>
            <a:tailEnd/>
          </a:ln>
        </p:spPr>
      </p:pic>
      <p:sp>
        <p:nvSpPr>
          <p:cNvPr id="140295" name="Text Box 4"/>
          <p:cNvSpPr txBox="1">
            <a:spLocks noChangeArrowheads="1"/>
          </p:cNvSpPr>
          <p:nvPr/>
        </p:nvSpPr>
        <p:spPr bwMode="auto">
          <a:xfrm>
            <a:off x="4857750" y="5572125"/>
            <a:ext cx="3716338" cy="830263"/>
          </a:xfrm>
          <a:prstGeom prst="rect">
            <a:avLst/>
          </a:prstGeom>
          <a:noFill/>
          <a:ln w="9525">
            <a:noFill/>
            <a:miter lim="800000"/>
            <a:headEnd/>
            <a:tailEnd/>
          </a:ln>
        </p:spPr>
        <p:txBody>
          <a:bodyPr wrap="none">
            <a:spAutoFit/>
          </a:bodyPr>
          <a:lstStyle/>
          <a:p>
            <a:pPr algn="ctr"/>
            <a:r>
              <a:rPr lang="cs-CZ" sz="2400">
                <a:solidFill>
                  <a:srgbClr val="000000"/>
                </a:solidFill>
                <a:latin typeface="Times New Roman" pitchFamily="18" charset="0"/>
              </a:rPr>
              <a:t>P. Prusinkiewicz</a:t>
            </a:r>
          </a:p>
          <a:p>
            <a:pPr algn="ctr"/>
            <a:r>
              <a:rPr lang="cs-CZ" sz="2400">
                <a:solidFill>
                  <a:srgbClr val="000000"/>
                </a:solidFill>
                <a:latin typeface="Times New Roman" pitchFamily="18" charset="0"/>
              </a:rPr>
              <a:t>http://algorithmicbotany.org/</a:t>
            </a:r>
          </a:p>
        </p:txBody>
      </p:sp>
    </p:spTree>
    <p:extLst>
      <p:ext uri="{BB962C8B-B14F-4D97-AF65-F5344CB8AC3E}">
        <p14:creationId xmlns:p14="http://schemas.microsoft.com/office/powerpoint/2010/main" val="386483296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2931687222"/>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102063842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85750"/>
            <a:ext cx="4068763" cy="4857750"/>
          </a:xfrm>
          <a:prstGeom prst="rect">
            <a:avLst/>
          </a:prstGeom>
          <a:noFill/>
          <a:ln w="9525">
            <a:noFill/>
            <a:miter lim="800000"/>
            <a:headEnd/>
            <a:tailEnd/>
          </a:ln>
        </p:spPr>
      </p:pic>
      <p:pic>
        <p:nvPicPr>
          <p:cNvPr id="14336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34000" y="4648200"/>
            <a:ext cx="3810000" cy="1627188"/>
          </a:xfrm>
          <a:prstGeom prst="rect">
            <a:avLst/>
          </a:prstGeom>
          <a:noFill/>
          <a:ln w="9525">
            <a:noFill/>
            <a:miter lim="800000"/>
            <a:headEnd/>
            <a:tailEnd/>
          </a:ln>
        </p:spPr>
      </p:pic>
      <p:pic>
        <p:nvPicPr>
          <p:cNvPr id="14336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29063" y="1643063"/>
            <a:ext cx="4748212" cy="2114550"/>
          </a:xfrm>
          <a:prstGeom prst="rect">
            <a:avLst/>
          </a:prstGeom>
          <a:noFill/>
          <a:ln w="9525">
            <a:noFill/>
            <a:miter lim="800000"/>
            <a:headEnd/>
            <a:tailEnd/>
          </a:ln>
        </p:spPr>
      </p:pic>
    </p:spTree>
    <p:extLst>
      <p:ext uri="{BB962C8B-B14F-4D97-AF65-F5344CB8AC3E}">
        <p14:creationId xmlns:p14="http://schemas.microsoft.com/office/powerpoint/2010/main" val="237530399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4386" name="Picture 2"/>
          <p:cNvPicPr>
            <a:picLocks noChangeAspect="1" noChangeArrowheads="1"/>
          </p:cNvPicPr>
          <p:nvPr/>
        </p:nvPicPr>
        <p:blipFill>
          <a:blip r:embed="rId2" cstate="print"/>
          <a:srcRect/>
          <a:stretch>
            <a:fillRect/>
          </a:stretch>
        </p:blipFill>
        <p:spPr bwMode="auto">
          <a:xfrm>
            <a:off x="0" y="2428875"/>
            <a:ext cx="4857750" cy="3643313"/>
          </a:xfrm>
          <a:prstGeom prst="rect">
            <a:avLst/>
          </a:prstGeom>
          <a:noFill/>
          <a:ln w="9525">
            <a:noFill/>
            <a:miter lim="800000"/>
            <a:headEnd/>
            <a:tailEnd/>
          </a:ln>
        </p:spPr>
      </p:pic>
      <p:pic>
        <p:nvPicPr>
          <p:cNvPr id="144387"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0" y="0"/>
            <a:ext cx="4572000" cy="3429000"/>
          </a:xfrm>
          <a:prstGeom prst="rect">
            <a:avLst/>
          </a:prstGeom>
          <a:noFill/>
          <a:ln w="9525">
            <a:noFill/>
            <a:miter lim="800000"/>
            <a:headEnd/>
            <a:tailEnd/>
          </a:ln>
        </p:spPr>
      </p:pic>
      <p:pic>
        <p:nvPicPr>
          <p:cNvPr id="14438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57688" y="3357563"/>
            <a:ext cx="4405312" cy="3303587"/>
          </a:xfrm>
          <a:prstGeom prst="rect">
            <a:avLst/>
          </a:prstGeom>
          <a:noFill/>
          <a:ln w="9525">
            <a:noFill/>
            <a:miter lim="800000"/>
            <a:headEnd/>
            <a:tailEnd/>
          </a:ln>
        </p:spPr>
      </p:pic>
      <p:sp>
        <p:nvSpPr>
          <p:cNvPr id="144389" name="Nadpis 4"/>
          <p:cNvSpPr>
            <a:spLocks noGrp="1"/>
          </p:cNvSpPr>
          <p:nvPr>
            <p:ph type="title"/>
          </p:nvPr>
        </p:nvSpPr>
        <p:spPr>
          <a:xfrm>
            <a:off x="571500" y="285750"/>
            <a:ext cx="3886200" cy="1143000"/>
          </a:xfrm>
        </p:spPr>
        <p:txBody>
          <a:bodyPr/>
          <a:lstStyle/>
          <a:p>
            <a:r>
              <a:rPr lang="cs-CZ" sz="2400" dirty="0">
                <a:solidFill>
                  <a:srgbClr val="FFFFCC"/>
                </a:solidFill>
                <a:latin typeface="Arial" charset="0"/>
                <a:cs typeface="Arial" charset="0"/>
              </a:rPr>
              <a:t>Modelování architektury bylin</a:t>
            </a:r>
          </a:p>
        </p:txBody>
      </p:sp>
      <p:sp>
        <p:nvSpPr>
          <p:cNvPr id="144390" name="TextovéPole 5"/>
          <p:cNvSpPr txBox="1">
            <a:spLocks noChangeArrowheads="1"/>
          </p:cNvSpPr>
          <p:nvPr/>
        </p:nvSpPr>
        <p:spPr bwMode="auto">
          <a:xfrm>
            <a:off x="1285875" y="1643063"/>
            <a:ext cx="2454275" cy="369887"/>
          </a:xfrm>
          <a:prstGeom prst="rect">
            <a:avLst/>
          </a:prstGeom>
          <a:noFill/>
          <a:ln w="9525">
            <a:noFill/>
            <a:miter lim="800000"/>
            <a:headEnd/>
            <a:tailEnd/>
          </a:ln>
        </p:spPr>
        <p:txBody>
          <a:bodyPr wrap="none">
            <a:spAutoFit/>
          </a:bodyPr>
          <a:lstStyle/>
          <a:p>
            <a:r>
              <a:rPr lang="cs-CZ">
                <a:solidFill>
                  <a:srgbClr val="FFFFCC"/>
                </a:solidFill>
                <a:cs typeface="Arial" charset="0"/>
              </a:rPr>
              <a:t>(včetně šíření signálů)</a:t>
            </a:r>
          </a:p>
        </p:txBody>
      </p:sp>
    </p:spTree>
    <p:extLst>
      <p:ext uri="{BB962C8B-B14F-4D97-AF65-F5344CB8AC3E}">
        <p14:creationId xmlns:p14="http://schemas.microsoft.com/office/powerpoint/2010/main" val="1602403238"/>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2" cstate="print"/>
          <a:srcRect/>
          <a:stretch>
            <a:fillRect/>
          </a:stretch>
        </p:blipFill>
        <p:spPr bwMode="auto">
          <a:xfrm>
            <a:off x="0" y="0"/>
            <a:ext cx="9144000" cy="6480175"/>
          </a:xfrm>
          <a:prstGeom prst="rect">
            <a:avLst/>
          </a:prstGeom>
          <a:noFill/>
          <a:ln w="9525">
            <a:noFill/>
            <a:miter lim="800000"/>
            <a:headEnd/>
            <a:tailEnd/>
          </a:ln>
        </p:spPr>
      </p:pic>
    </p:spTree>
    <p:extLst>
      <p:ext uri="{BB962C8B-B14F-4D97-AF65-F5344CB8AC3E}">
        <p14:creationId xmlns:p14="http://schemas.microsoft.com/office/powerpoint/2010/main" val="102486311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fig19_36"/>
          <p:cNvPicPr>
            <a:picLocks noChangeAspect="1" noChangeArrowheads="1"/>
          </p:cNvPicPr>
          <p:nvPr/>
        </p:nvPicPr>
        <p:blipFill>
          <a:blip r:embed="rId2" cstate="print"/>
          <a:srcRect/>
          <a:stretch>
            <a:fillRect/>
          </a:stretch>
        </p:blipFill>
        <p:spPr bwMode="auto">
          <a:xfrm>
            <a:off x="455613" y="868363"/>
            <a:ext cx="8232775" cy="5119687"/>
          </a:xfrm>
          <a:prstGeom prst="rect">
            <a:avLst/>
          </a:prstGeom>
          <a:noFill/>
          <a:ln w="9525">
            <a:noFill/>
            <a:miter lim="800000"/>
            <a:headEnd/>
            <a:tailEnd/>
          </a:ln>
        </p:spPr>
      </p:pic>
      <p:sp>
        <p:nvSpPr>
          <p:cNvPr id="146435" name="Text Box 3"/>
          <p:cNvSpPr txBox="1">
            <a:spLocks noChangeArrowheads="1"/>
          </p:cNvSpPr>
          <p:nvPr/>
        </p:nvSpPr>
        <p:spPr bwMode="auto">
          <a:xfrm>
            <a:off x="1279525" y="346075"/>
            <a:ext cx="5645150" cy="523875"/>
          </a:xfrm>
          <a:prstGeom prst="rect">
            <a:avLst/>
          </a:prstGeom>
          <a:noFill/>
          <a:ln w="9525">
            <a:noFill/>
            <a:miter lim="800000"/>
            <a:headEnd/>
            <a:tailEnd/>
          </a:ln>
        </p:spPr>
        <p:txBody>
          <a:bodyPr wrap="none">
            <a:spAutoFit/>
          </a:bodyPr>
          <a:lstStyle/>
          <a:p>
            <a:r>
              <a:rPr lang="cs-CZ" sz="2800"/>
              <a:t>Stádia embryogeneze Arabidopsis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Rectangle 2"/>
          <p:cNvSpPr txBox="1">
            <a:spLocks noChangeArrowheads="1"/>
          </p:cNvSpPr>
          <p:nvPr/>
        </p:nvSpPr>
        <p:spPr>
          <a:xfrm>
            <a:off x="0" y="0"/>
            <a:ext cx="9144000" cy="1143000"/>
          </a:xfrm>
          <a:prstGeom prst="rect">
            <a:avLst/>
          </a:prstGeom>
        </p:spPr>
        <p:txBody>
          <a:bodyPr/>
          <a:lstStyle/>
          <a:p>
            <a:pPr algn="ctr" eaLnBrk="0" hangingPunct="0">
              <a:defRPr/>
            </a:pPr>
            <a:r>
              <a:rPr lang="cs-CZ" sz="4000" kern="0" dirty="0">
                <a:solidFill>
                  <a:srgbClr val="FFFFFF"/>
                </a:solidFill>
                <a:latin typeface="Arial" pitchFamily="34" charset="0"/>
                <a:cs typeface="Arial" pitchFamily="34" charset="0"/>
              </a:rPr>
              <a:t>…  i fylotaxi lze matematicky modelovat...</a:t>
            </a:r>
          </a:p>
        </p:txBody>
      </p:sp>
      <p:sp>
        <p:nvSpPr>
          <p:cNvPr id="179204" name="Text Box 3"/>
          <p:cNvSpPr txBox="1">
            <a:spLocks noChangeArrowheads="1"/>
          </p:cNvSpPr>
          <p:nvPr/>
        </p:nvSpPr>
        <p:spPr bwMode="auto">
          <a:xfrm>
            <a:off x="1643063" y="6334125"/>
            <a:ext cx="6608762" cy="523875"/>
          </a:xfrm>
          <a:prstGeom prst="rect">
            <a:avLst/>
          </a:prstGeom>
          <a:noFill/>
          <a:ln w="9525">
            <a:noFill/>
            <a:miter lim="800000"/>
            <a:headEnd/>
            <a:tailEnd/>
          </a:ln>
        </p:spPr>
        <p:txBody>
          <a:bodyPr wrap="none">
            <a:spAutoFit/>
          </a:bodyPr>
          <a:lstStyle/>
          <a:p>
            <a:r>
              <a:rPr lang="cs-CZ" sz="2800">
                <a:solidFill>
                  <a:srgbClr val="FFFFFF"/>
                </a:solidFill>
                <a:cs typeface="Arial" charset="0"/>
              </a:rPr>
              <a:t>(P. Prusinkiewicz; algorithmicbotany.org)</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p:cNvPicPr>
            <a:picLocks noChangeAspect="1" noChangeArrowheads="1"/>
          </p:cNvPicPr>
          <p:nvPr/>
        </p:nvPicPr>
        <p:blipFill>
          <a:blip r:embed="rId2" cstate="print"/>
          <a:srcRect/>
          <a:stretch>
            <a:fillRect/>
          </a:stretch>
        </p:blipFill>
        <p:spPr bwMode="auto">
          <a:xfrm>
            <a:off x="0" y="0"/>
            <a:ext cx="9144000" cy="6853238"/>
          </a:xfrm>
          <a:prstGeom prst="rect">
            <a:avLst/>
          </a:prstGeom>
          <a:noFill/>
          <a:ln w="9525">
            <a:noFill/>
            <a:miter lim="800000"/>
            <a:headEnd/>
            <a:tailEnd/>
          </a:ln>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1250" name="Picture 2"/>
          <p:cNvPicPr>
            <a:picLocks noChangeAspect="1" noChangeArrowheads="1"/>
          </p:cNvPicPr>
          <p:nvPr/>
        </p:nvPicPr>
        <p:blipFill>
          <a:blip r:embed="rId2" cstate="print"/>
          <a:srcRect/>
          <a:stretch>
            <a:fillRect/>
          </a:stretch>
        </p:blipFill>
        <p:spPr bwMode="auto">
          <a:xfrm>
            <a:off x="1981200" y="0"/>
            <a:ext cx="5111750" cy="6858000"/>
          </a:xfrm>
          <a:prstGeom prst="rect">
            <a:avLst/>
          </a:prstGeom>
          <a:noFill/>
          <a:ln w="9525">
            <a:noFill/>
            <a:miter lim="800000"/>
            <a:headEnd/>
            <a:tailEnd/>
          </a:ln>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p:cNvPicPr>
            <a:picLocks noChangeAspect="1" noChangeArrowheads="1"/>
          </p:cNvPicPr>
          <p:nvPr/>
        </p:nvPicPr>
        <p:blipFill>
          <a:blip r:embed="rId2" cstate="print"/>
          <a:srcRect/>
          <a:stretch>
            <a:fillRect/>
          </a:stretch>
        </p:blipFill>
        <p:spPr bwMode="auto">
          <a:xfrm>
            <a:off x="285750" y="1428750"/>
            <a:ext cx="4667250" cy="5000625"/>
          </a:xfrm>
          <a:prstGeom prst="rect">
            <a:avLst/>
          </a:prstGeom>
          <a:noFill/>
          <a:ln w="9525">
            <a:noFill/>
            <a:miter lim="800000"/>
            <a:headEnd/>
            <a:tailEnd/>
          </a:ln>
        </p:spPr>
      </p:pic>
      <p:sp>
        <p:nvSpPr>
          <p:cNvPr id="182275" name="Text Box 3"/>
          <p:cNvSpPr txBox="1">
            <a:spLocks noChangeArrowheads="1"/>
          </p:cNvSpPr>
          <p:nvPr/>
        </p:nvSpPr>
        <p:spPr bwMode="auto">
          <a:xfrm>
            <a:off x="4328765" y="2492896"/>
            <a:ext cx="4579938" cy="584200"/>
          </a:xfrm>
          <a:prstGeom prst="rect">
            <a:avLst/>
          </a:prstGeom>
          <a:noFill/>
          <a:ln w="9525">
            <a:noFill/>
            <a:miter lim="800000"/>
            <a:headEnd/>
            <a:tailEnd/>
          </a:ln>
        </p:spPr>
        <p:txBody>
          <a:bodyPr wrap="none">
            <a:spAutoFit/>
          </a:bodyPr>
          <a:lstStyle/>
          <a:p>
            <a:r>
              <a:rPr lang="cs-CZ" sz="3200" dirty="0">
                <a:solidFill>
                  <a:srgbClr val="000000"/>
                </a:solidFill>
                <a:cs typeface="Arial" charset="0"/>
              </a:rPr>
              <a:t>Fylotaxe – kolizní model</a:t>
            </a:r>
          </a:p>
        </p:txBody>
      </p:sp>
      <p:sp>
        <p:nvSpPr>
          <p:cNvPr id="182276" name="TextovéPole 4"/>
          <p:cNvSpPr txBox="1">
            <a:spLocks noChangeArrowheads="1"/>
          </p:cNvSpPr>
          <p:nvPr/>
        </p:nvSpPr>
        <p:spPr bwMode="auto">
          <a:xfrm>
            <a:off x="4283968" y="411469"/>
            <a:ext cx="4000500" cy="1200150"/>
          </a:xfrm>
          <a:prstGeom prst="rect">
            <a:avLst/>
          </a:prstGeom>
          <a:noFill/>
          <a:ln w="9525">
            <a:noFill/>
            <a:miter lim="800000"/>
            <a:headEnd/>
            <a:tailEnd/>
          </a:ln>
        </p:spPr>
        <p:txBody>
          <a:bodyPr>
            <a:spAutoFit/>
          </a:bodyPr>
          <a:lstStyle/>
          <a:p>
            <a:r>
              <a:rPr lang="cs-CZ" sz="2400" dirty="0">
                <a:solidFill>
                  <a:srgbClr val="C00000"/>
                </a:solidFill>
                <a:cs typeface="Arial" charset="0"/>
              </a:rPr>
              <a:t>To, že model dobře vypadá, ještě neznamená, že jej lze biologicky interpretovat.</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857250"/>
            <a:ext cx="3786188" cy="3214688"/>
          </a:xfrm>
          <a:prstGeom prst="rect">
            <a:avLst/>
          </a:prstGeom>
          <a:noFill/>
          <a:ln w="9525">
            <a:noFill/>
            <a:miter lim="800000"/>
            <a:headEnd/>
            <a:tailEnd/>
          </a:ln>
        </p:spPr>
      </p:pic>
      <p:pic>
        <p:nvPicPr>
          <p:cNvPr id="183299" name="Picture 3"/>
          <p:cNvPicPr>
            <a:picLocks noChangeAspect="1" noChangeArrowheads="1"/>
          </p:cNvPicPr>
          <p:nvPr/>
        </p:nvPicPr>
        <p:blipFill>
          <a:blip r:embed="rId3" cstate="print"/>
          <a:srcRect/>
          <a:stretch>
            <a:fillRect/>
          </a:stretch>
        </p:blipFill>
        <p:spPr bwMode="auto">
          <a:xfrm>
            <a:off x="4257675" y="1500188"/>
            <a:ext cx="4886325" cy="4171950"/>
          </a:xfrm>
          <a:prstGeom prst="rect">
            <a:avLst/>
          </a:prstGeom>
          <a:noFill/>
          <a:ln w="9525">
            <a:noFill/>
            <a:miter lim="800000"/>
            <a:headEnd/>
            <a:tailEnd/>
          </a:ln>
        </p:spPr>
      </p:pic>
      <p:sp>
        <p:nvSpPr>
          <p:cNvPr id="183300" name="TextovéPole 4"/>
          <p:cNvSpPr txBox="1">
            <a:spLocks noChangeArrowheads="1"/>
          </p:cNvSpPr>
          <p:nvPr/>
        </p:nvSpPr>
        <p:spPr bwMode="auto">
          <a:xfrm>
            <a:off x="0" y="4733925"/>
            <a:ext cx="3857625" cy="2124075"/>
          </a:xfrm>
          <a:prstGeom prst="rect">
            <a:avLst/>
          </a:prstGeom>
          <a:noFill/>
          <a:ln w="9525">
            <a:noFill/>
            <a:miter lim="800000"/>
            <a:headEnd/>
            <a:tailEnd/>
          </a:ln>
        </p:spPr>
        <p:txBody>
          <a:bodyPr>
            <a:spAutoFit/>
          </a:bodyPr>
          <a:lstStyle/>
          <a:p>
            <a:r>
              <a:rPr lang="en-US" sz="1200" b="1">
                <a:solidFill>
                  <a:srgbClr val="000000"/>
                </a:solidFill>
                <a:latin typeface="Times New Roman" pitchFamily="18" charset="0"/>
              </a:rPr>
              <a:t>Pattern generation by the transport-based model. (</a:t>
            </a:r>
            <a:r>
              <a:rPr lang="en-US" sz="1200" b="1" i="1">
                <a:solidFill>
                  <a:srgbClr val="000000"/>
                </a:solidFill>
                <a:latin typeface="Times New Roman" pitchFamily="18" charset="0"/>
              </a:rPr>
              <a:t>A–D) Pattern</a:t>
            </a:r>
            <a:r>
              <a:rPr lang="cs-CZ" sz="1200" b="1" i="1">
                <a:solidFill>
                  <a:srgbClr val="000000"/>
                </a:solidFill>
                <a:latin typeface="Times New Roman" pitchFamily="18" charset="0"/>
              </a:rPr>
              <a:t> </a:t>
            </a:r>
            <a:r>
              <a:rPr lang="en-US" sz="1200" b="1">
                <a:solidFill>
                  <a:srgbClr val="000000"/>
                </a:solidFill>
                <a:latin typeface="Times New Roman" pitchFamily="18" charset="0"/>
              </a:rPr>
              <a:t>emergence in a sequence of 50 cells with wraparound boundary conditions</a:t>
            </a:r>
            <a:r>
              <a:rPr lang="cs-CZ" sz="1200" b="1">
                <a:solidFill>
                  <a:srgbClr val="000000"/>
                </a:solidFill>
                <a:latin typeface="Times New Roman" pitchFamily="18" charset="0"/>
              </a:rPr>
              <a:t> </a:t>
            </a:r>
            <a:r>
              <a:rPr lang="en-US" sz="1200" b="1">
                <a:solidFill>
                  <a:srgbClr val="000000"/>
                </a:solidFill>
                <a:latin typeface="Times New Roman" pitchFamily="18" charset="0"/>
              </a:rPr>
              <a:t>(the leftmost and the rightmost cell are considered neighbors). Taller bars</a:t>
            </a:r>
          </a:p>
          <a:p>
            <a:r>
              <a:rPr lang="en-US" sz="1200" b="1">
                <a:solidFill>
                  <a:srgbClr val="000000"/>
                </a:solidFill>
                <a:latin typeface="Times New Roman" pitchFamily="18" charset="0"/>
              </a:rPr>
              <a:t>(brighter green) indicate higher IAA concentration. Simulation steps 30, 60,</a:t>
            </a:r>
            <a:r>
              <a:rPr lang="cs-CZ" sz="1200" b="1">
                <a:solidFill>
                  <a:srgbClr val="000000"/>
                </a:solidFill>
                <a:latin typeface="Times New Roman" pitchFamily="18" charset="0"/>
              </a:rPr>
              <a:t> </a:t>
            </a:r>
            <a:r>
              <a:rPr lang="en-US" sz="1200" b="1">
                <a:solidFill>
                  <a:srgbClr val="000000"/>
                </a:solidFill>
                <a:latin typeface="Times New Roman" pitchFamily="18" charset="0"/>
              </a:rPr>
              <a:t>70, and 80 are shown. A small amount of noise</a:t>
            </a:r>
            <a:r>
              <a:rPr lang="cs-CZ" sz="1200" b="1">
                <a:solidFill>
                  <a:srgbClr val="000000"/>
                </a:solidFill>
                <a:latin typeface="Times New Roman" pitchFamily="18" charset="0"/>
              </a:rPr>
              <a:t> </a:t>
            </a:r>
            <a:r>
              <a:rPr lang="en-US" sz="1200" b="1">
                <a:solidFill>
                  <a:srgbClr val="000000"/>
                </a:solidFill>
                <a:latin typeface="Times New Roman" pitchFamily="18" charset="0"/>
              </a:rPr>
              <a:t>is required to break symmetry. (</a:t>
            </a:r>
            <a:r>
              <a:rPr lang="en-US" sz="1200" b="1" i="1">
                <a:solidFill>
                  <a:srgbClr val="000000"/>
                </a:solidFill>
                <a:latin typeface="Times New Roman" pitchFamily="18" charset="0"/>
              </a:rPr>
              <a:t>E and F) Pattern dependence on model</a:t>
            </a:r>
            <a:r>
              <a:rPr lang="cs-CZ" sz="1200" b="1" i="1">
                <a:solidFill>
                  <a:srgbClr val="000000"/>
                </a:solidFill>
                <a:latin typeface="Times New Roman" pitchFamily="18" charset="0"/>
              </a:rPr>
              <a:t> </a:t>
            </a:r>
            <a:r>
              <a:rPr lang="en-US" sz="1200" b="1">
                <a:solidFill>
                  <a:srgbClr val="000000"/>
                </a:solidFill>
                <a:latin typeface="Times New Roman" pitchFamily="18" charset="0"/>
              </a:rPr>
              <a:t>parameters. Higher values of the transport coefficient result in more peaks</a:t>
            </a:r>
            <a:r>
              <a:rPr lang="cs-CZ" sz="1200" b="1">
                <a:solidFill>
                  <a:srgbClr val="000000"/>
                </a:solidFill>
                <a:latin typeface="Times New Roman" pitchFamily="18" charset="0"/>
              </a:rPr>
              <a:t> (</a:t>
            </a:r>
            <a:r>
              <a:rPr lang="cs-CZ" sz="1200" b="1" i="1">
                <a:solidFill>
                  <a:srgbClr val="000000"/>
                </a:solidFill>
                <a:latin typeface="Times New Roman" pitchFamily="18" charset="0"/>
              </a:rPr>
              <a:t>G) Pattern formed in a simulated cellular </a:t>
            </a:r>
            <a:r>
              <a:rPr lang="en-US" sz="1200" b="1">
                <a:solidFill>
                  <a:srgbClr val="000000"/>
                </a:solidFill>
                <a:latin typeface="Times New Roman" pitchFamily="18" charset="0"/>
              </a:rPr>
              <a:t>structure. PIN1 is depicted in red.</a:t>
            </a:r>
            <a:endParaRPr lang="cs-CZ" sz="1200" b="1">
              <a:solidFill>
                <a:srgbClr val="000000"/>
              </a:solidFill>
              <a:latin typeface="Times New Roman" pitchFamily="18" charset="0"/>
            </a:endParaRPr>
          </a:p>
        </p:txBody>
      </p:sp>
      <p:sp>
        <p:nvSpPr>
          <p:cNvPr id="183301" name="TextovéPole 5"/>
          <p:cNvSpPr txBox="1">
            <a:spLocks noChangeArrowheads="1"/>
          </p:cNvSpPr>
          <p:nvPr/>
        </p:nvSpPr>
        <p:spPr bwMode="auto">
          <a:xfrm>
            <a:off x="4714875" y="6000750"/>
            <a:ext cx="4510088" cy="461963"/>
          </a:xfrm>
          <a:prstGeom prst="rect">
            <a:avLst/>
          </a:prstGeom>
          <a:noFill/>
          <a:ln w="9525">
            <a:noFill/>
            <a:miter lim="800000"/>
            <a:headEnd/>
            <a:tailEnd/>
          </a:ln>
        </p:spPr>
        <p:txBody>
          <a:bodyPr wrap="none">
            <a:spAutoFit/>
          </a:bodyPr>
          <a:lstStyle/>
          <a:p>
            <a:r>
              <a:rPr lang="cs-CZ" sz="2400" b="1">
                <a:solidFill>
                  <a:srgbClr val="000000"/>
                </a:solidFill>
                <a:cs typeface="Arial" charset="0"/>
              </a:rPr>
              <a:t>(R.S. Smith et al., PNAS 2006)</a:t>
            </a:r>
          </a:p>
        </p:txBody>
      </p:sp>
      <p:sp>
        <p:nvSpPr>
          <p:cNvPr id="183302" name="Nadpis 1"/>
          <p:cNvSpPr>
            <a:spLocks noGrp="1"/>
          </p:cNvSpPr>
          <p:nvPr>
            <p:ph type="title"/>
          </p:nvPr>
        </p:nvSpPr>
        <p:spPr>
          <a:xfrm>
            <a:off x="642938" y="0"/>
            <a:ext cx="7772400" cy="1143000"/>
          </a:xfrm>
        </p:spPr>
        <p:txBody>
          <a:bodyPr/>
          <a:lstStyle/>
          <a:p>
            <a:r>
              <a:rPr lang="cs-CZ" sz="4000">
                <a:latin typeface="Arial" charset="0"/>
                <a:cs typeface="Arial" charset="0"/>
              </a:rPr>
              <a:t>„Realistický“ model fylotaxe zahrnuje toky IAA</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Nadpis 1"/>
          <p:cNvSpPr>
            <a:spLocks noGrp="1"/>
          </p:cNvSpPr>
          <p:nvPr>
            <p:ph type="title"/>
          </p:nvPr>
        </p:nvSpPr>
        <p:spPr>
          <a:xfrm>
            <a:off x="0" y="0"/>
            <a:ext cx="9429750" cy="1857375"/>
          </a:xfrm>
        </p:spPr>
        <p:txBody>
          <a:bodyPr/>
          <a:lstStyle/>
          <a:p>
            <a:r>
              <a:rPr lang="cs-CZ" sz="3600"/>
              <a:t>Regulace apikálních meristémů </a:t>
            </a:r>
            <a:br>
              <a:rPr lang="cs-CZ" sz="3600"/>
            </a:br>
            <a:r>
              <a:rPr lang="cs-CZ" sz="3600"/>
              <a:t>(nejen) auxinem:</a:t>
            </a:r>
            <a:br>
              <a:rPr lang="cs-CZ" sz="3600"/>
            </a:br>
            <a:r>
              <a:rPr lang="cs-CZ" sz="3600"/>
              <a:t>apikální dominance</a:t>
            </a:r>
          </a:p>
        </p:txBody>
      </p:sp>
      <p:pic>
        <p:nvPicPr>
          <p:cNvPr id="184323" name="Picture 3"/>
          <p:cNvPicPr>
            <a:picLocks noChangeAspect="1" noChangeArrowheads="1"/>
          </p:cNvPicPr>
          <p:nvPr/>
        </p:nvPicPr>
        <p:blipFill>
          <a:blip r:embed="rId2" cstate="print"/>
          <a:srcRect/>
          <a:stretch>
            <a:fillRect/>
          </a:stretch>
        </p:blipFill>
        <p:spPr bwMode="auto">
          <a:xfrm>
            <a:off x="0" y="2500313"/>
            <a:ext cx="9064625" cy="3706812"/>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Nadpis 1"/>
          <p:cNvSpPr>
            <a:spLocks noGrp="1"/>
          </p:cNvSpPr>
          <p:nvPr>
            <p:ph type="title"/>
          </p:nvPr>
        </p:nvSpPr>
        <p:spPr>
          <a:xfrm>
            <a:off x="0" y="0"/>
            <a:ext cx="5286375" cy="1857375"/>
          </a:xfrm>
        </p:spPr>
        <p:txBody>
          <a:bodyPr/>
          <a:lstStyle/>
          <a:p>
            <a:r>
              <a:rPr lang="cs-CZ" sz="3600"/>
              <a:t>…ale je to složitější: </a:t>
            </a:r>
            <a:br>
              <a:rPr lang="cs-CZ" sz="3600"/>
            </a:br>
            <a:r>
              <a:rPr lang="cs-CZ" sz="3600"/>
              <a:t>úžlabní pupeny kontroluje i kořen</a:t>
            </a:r>
          </a:p>
        </p:txBody>
      </p:sp>
      <p:pic>
        <p:nvPicPr>
          <p:cNvPr id="185347" name="Picture 2"/>
          <p:cNvPicPr>
            <a:picLocks noChangeAspect="1" noChangeArrowheads="1"/>
          </p:cNvPicPr>
          <p:nvPr/>
        </p:nvPicPr>
        <p:blipFill>
          <a:blip r:embed="rId2" cstate="print"/>
          <a:srcRect/>
          <a:stretch>
            <a:fillRect/>
          </a:stretch>
        </p:blipFill>
        <p:spPr bwMode="auto">
          <a:xfrm>
            <a:off x="357188" y="2357438"/>
            <a:ext cx="4071937" cy="4208462"/>
          </a:xfrm>
          <a:prstGeom prst="rect">
            <a:avLst/>
          </a:prstGeom>
          <a:noFill/>
          <a:ln w="9525">
            <a:noFill/>
            <a:miter lim="800000"/>
            <a:headEnd/>
            <a:tailEnd/>
          </a:ln>
        </p:spPr>
      </p:pic>
      <p:sp>
        <p:nvSpPr>
          <p:cNvPr id="185348" name="TextovéPole 4"/>
          <p:cNvSpPr txBox="1">
            <a:spLocks noChangeArrowheads="1"/>
          </p:cNvSpPr>
          <p:nvPr/>
        </p:nvSpPr>
        <p:spPr bwMode="auto">
          <a:xfrm>
            <a:off x="4572000" y="4286250"/>
            <a:ext cx="4572000" cy="2308225"/>
          </a:xfrm>
          <a:prstGeom prst="rect">
            <a:avLst/>
          </a:prstGeom>
          <a:noFill/>
          <a:ln w="9525">
            <a:noFill/>
            <a:miter lim="800000"/>
            <a:headEnd/>
            <a:tailEnd/>
          </a:ln>
        </p:spPr>
        <p:txBody>
          <a:bodyPr>
            <a:spAutoFit/>
          </a:bodyPr>
          <a:lstStyle/>
          <a:p>
            <a:r>
              <a:rPr lang="cs-CZ"/>
              <a:t>strigolakton – nový hormon  objevený 2008</a:t>
            </a:r>
          </a:p>
          <a:p>
            <a:endParaRPr lang="cs-CZ"/>
          </a:p>
          <a:p>
            <a:r>
              <a:rPr lang="cs-CZ"/>
              <a:t>signál pro mykorrhizní houby  a parazity</a:t>
            </a:r>
          </a:p>
          <a:p>
            <a:endParaRPr lang="cs-CZ"/>
          </a:p>
          <a:p>
            <a:r>
              <a:rPr lang="cs-CZ"/>
              <a:t>ovlivňuje transport auxinu</a:t>
            </a:r>
          </a:p>
          <a:p>
            <a:endParaRPr lang="cs-CZ"/>
          </a:p>
          <a:p>
            <a:r>
              <a:rPr lang="cs-CZ"/>
              <a:t>regulace architektury nadzemní části kořenem</a:t>
            </a:r>
          </a:p>
        </p:txBody>
      </p:sp>
      <p:pic>
        <p:nvPicPr>
          <p:cNvPr id="185349"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29250" y="0"/>
            <a:ext cx="2981325" cy="4214813"/>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Nadpis 1"/>
          <p:cNvSpPr>
            <a:spLocks noGrp="1"/>
          </p:cNvSpPr>
          <p:nvPr>
            <p:ph type="title"/>
          </p:nvPr>
        </p:nvSpPr>
        <p:spPr>
          <a:xfrm>
            <a:off x="0" y="0"/>
            <a:ext cx="9144000" cy="1628775"/>
          </a:xfrm>
        </p:spPr>
        <p:txBody>
          <a:bodyPr/>
          <a:lstStyle/>
          <a:p>
            <a:r>
              <a:rPr lang="cs-CZ" sz="3200"/>
              <a:t>Regulace apikálních meristémů :</a:t>
            </a:r>
            <a:br>
              <a:rPr lang="cs-CZ" sz="3200"/>
            </a:br>
            <a:r>
              <a:rPr lang="cs-CZ" sz="3200"/>
              <a:t>mutace ovlivňující přítomnost či velikost meristemu</a:t>
            </a:r>
          </a:p>
        </p:txBody>
      </p:sp>
      <p:pic>
        <p:nvPicPr>
          <p:cNvPr id="186371"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5288" y="1844675"/>
            <a:ext cx="5251450" cy="2590800"/>
          </a:xfrm>
          <a:prstGeom prst="rect">
            <a:avLst/>
          </a:prstGeom>
          <a:noFill/>
          <a:ln w="9525">
            <a:noFill/>
            <a:miter lim="800000"/>
            <a:headEnd/>
            <a:tailEnd/>
          </a:ln>
        </p:spPr>
      </p:pic>
      <p:sp>
        <p:nvSpPr>
          <p:cNvPr id="186372" name="Text Box 3"/>
          <p:cNvSpPr txBox="1">
            <a:spLocks noChangeArrowheads="1"/>
          </p:cNvSpPr>
          <p:nvPr/>
        </p:nvSpPr>
        <p:spPr bwMode="auto">
          <a:xfrm>
            <a:off x="1225550" y="4543425"/>
            <a:ext cx="560388" cy="519113"/>
          </a:xfrm>
          <a:prstGeom prst="rect">
            <a:avLst/>
          </a:prstGeom>
          <a:noFill/>
          <a:ln w="9525">
            <a:noFill/>
            <a:miter lim="800000"/>
            <a:headEnd/>
            <a:tailEnd/>
          </a:ln>
        </p:spPr>
        <p:txBody>
          <a:bodyPr wrap="none">
            <a:spAutoFit/>
          </a:bodyPr>
          <a:lstStyle/>
          <a:p>
            <a:r>
              <a:rPr lang="cs-CZ" sz="2800" b="1">
                <a:solidFill>
                  <a:srgbClr val="000000"/>
                </a:solidFill>
                <a:latin typeface="Times New Roman" pitchFamily="18" charset="0"/>
              </a:rPr>
              <a:t>wt</a:t>
            </a:r>
          </a:p>
        </p:txBody>
      </p:sp>
      <p:sp>
        <p:nvSpPr>
          <p:cNvPr id="186373" name="Text Box 4"/>
          <p:cNvSpPr txBox="1">
            <a:spLocks noChangeArrowheads="1"/>
          </p:cNvSpPr>
          <p:nvPr/>
        </p:nvSpPr>
        <p:spPr bwMode="auto">
          <a:xfrm>
            <a:off x="2555875" y="4581525"/>
            <a:ext cx="3721100" cy="954088"/>
          </a:xfrm>
          <a:prstGeom prst="rect">
            <a:avLst/>
          </a:prstGeom>
          <a:noFill/>
          <a:ln w="9525">
            <a:noFill/>
            <a:miter lim="800000"/>
            <a:headEnd/>
            <a:tailEnd/>
          </a:ln>
        </p:spPr>
        <p:txBody>
          <a:bodyPr wrap="none">
            <a:spAutoFit/>
          </a:bodyPr>
          <a:lstStyle/>
          <a:p>
            <a:pPr algn="ctr"/>
            <a:r>
              <a:rPr lang="cs-CZ" sz="2800" b="1" i="1">
                <a:solidFill>
                  <a:srgbClr val="000000"/>
                </a:solidFill>
                <a:latin typeface="Times New Roman" pitchFamily="18" charset="0"/>
              </a:rPr>
              <a:t>wuschel (wus)</a:t>
            </a:r>
          </a:p>
          <a:p>
            <a:pPr algn="ctr"/>
            <a:r>
              <a:rPr lang="cs-CZ" sz="2800" b="1" i="1">
                <a:solidFill>
                  <a:srgbClr val="000000"/>
                </a:solidFill>
                <a:latin typeface="Times New Roman" pitchFamily="18" charset="0"/>
              </a:rPr>
              <a:t>shootmeristemless (stm)</a:t>
            </a:r>
          </a:p>
        </p:txBody>
      </p:sp>
      <p:pic>
        <p:nvPicPr>
          <p:cNvPr id="186374" name="Picture 5"/>
          <p:cNvPicPr>
            <a:picLocks noChangeAspect="1" noChangeArrowheads="1"/>
          </p:cNvPicPr>
          <p:nvPr/>
        </p:nvPicPr>
        <p:blipFill>
          <a:blip r:embed="rId3" cstate="print"/>
          <a:srcRect/>
          <a:stretch>
            <a:fillRect/>
          </a:stretch>
        </p:blipFill>
        <p:spPr bwMode="auto">
          <a:xfrm>
            <a:off x="5619750" y="2038350"/>
            <a:ext cx="2816225" cy="1862138"/>
          </a:xfrm>
          <a:prstGeom prst="rect">
            <a:avLst/>
          </a:prstGeom>
          <a:noFill/>
          <a:ln w="9525">
            <a:noFill/>
            <a:miter lim="800000"/>
            <a:headEnd/>
            <a:tailEnd/>
          </a:ln>
        </p:spPr>
      </p:pic>
      <p:sp>
        <p:nvSpPr>
          <p:cNvPr id="186375" name="Text Box 6"/>
          <p:cNvSpPr txBox="1">
            <a:spLocks noChangeArrowheads="1"/>
          </p:cNvSpPr>
          <p:nvPr/>
        </p:nvSpPr>
        <p:spPr bwMode="auto">
          <a:xfrm>
            <a:off x="6372225" y="4005263"/>
            <a:ext cx="1560513" cy="954087"/>
          </a:xfrm>
          <a:prstGeom prst="rect">
            <a:avLst/>
          </a:prstGeom>
          <a:noFill/>
          <a:ln w="9525">
            <a:noFill/>
            <a:miter lim="800000"/>
            <a:headEnd/>
            <a:tailEnd/>
          </a:ln>
        </p:spPr>
        <p:txBody>
          <a:bodyPr wrap="none">
            <a:spAutoFit/>
          </a:bodyPr>
          <a:lstStyle/>
          <a:p>
            <a:r>
              <a:rPr lang="cs-CZ" sz="2800" b="1" i="1">
                <a:solidFill>
                  <a:srgbClr val="000000"/>
                </a:solidFill>
                <a:latin typeface="Times New Roman" pitchFamily="18" charset="0"/>
              </a:rPr>
              <a:t>clavata</a:t>
            </a:r>
          </a:p>
          <a:p>
            <a:r>
              <a:rPr lang="cs-CZ" sz="2800" b="1" i="1">
                <a:solidFill>
                  <a:srgbClr val="000000"/>
                </a:solidFill>
                <a:latin typeface="Times New Roman" pitchFamily="18" charset="0"/>
              </a:rPr>
              <a:t>(clv1,2,3)</a:t>
            </a:r>
          </a:p>
        </p:txBody>
      </p:sp>
      <p:sp>
        <p:nvSpPr>
          <p:cNvPr id="186376" name="Text Box 7"/>
          <p:cNvSpPr txBox="1">
            <a:spLocks noChangeArrowheads="1"/>
          </p:cNvSpPr>
          <p:nvPr/>
        </p:nvSpPr>
        <p:spPr bwMode="auto">
          <a:xfrm>
            <a:off x="1692275" y="5876925"/>
            <a:ext cx="6345238" cy="457200"/>
          </a:xfrm>
          <a:prstGeom prst="rect">
            <a:avLst/>
          </a:prstGeom>
          <a:noFill/>
          <a:ln w="9525">
            <a:noFill/>
            <a:miter lim="800000"/>
            <a:headEnd/>
            <a:tailEnd/>
          </a:ln>
        </p:spPr>
        <p:txBody>
          <a:bodyPr wrap="none">
            <a:spAutoFit/>
          </a:bodyPr>
          <a:lstStyle/>
          <a:p>
            <a:r>
              <a:rPr lang="cs-CZ"/>
              <a:t>STM je homeobox-like TF, zatím co CLV1 je…</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descr="RLKclv"/>
          <p:cNvPicPr>
            <a:picLocks noChangeAspect="1" noChangeArrowheads="1"/>
          </p:cNvPicPr>
          <p:nvPr/>
        </p:nvPicPr>
        <p:blipFill>
          <a:blip r:embed="rId2" cstate="print"/>
          <a:srcRect/>
          <a:stretch>
            <a:fillRect/>
          </a:stretch>
        </p:blipFill>
        <p:spPr bwMode="auto">
          <a:xfrm>
            <a:off x="381000" y="1447800"/>
            <a:ext cx="8458200" cy="4919663"/>
          </a:xfrm>
          <a:prstGeom prst="rect">
            <a:avLst/>
          </a:prstGeom>
          <a:noFill/>
          <a:ln w="9525">
            <a:noFill/>
            <a:miter lim="800000"/>
            <a:headEnd/>
            <a:tailEnd/>
          </a:ln>
        </p:spPr>
      </p:pic>
      <p:sp>
        <p:nvSpPr>
          <p:cNvPr id="187395" name="Text Box 3"/>
          <p:cNvSpPr txBox="1">
            <a:spLocks noChangeArrowheads="1"/>
          </p:cNvSpPr>
          <p:nvPr/>
        </p:nvSpPr>
        <p:spPr bwMode="auto">
          <a:xfrm>
            <a:off x="1219200" y="381000"/>
            <a:ext cx="7643813" cy="822325"/>
          </a:xfrm>
          <a:prstGeom prst="rect">
            <a:avLst/>
          </a:prstGeom>
          <a:noFill/>
          <a:ln w="9525">
            <a:noFill/>
            <a:miter lim="800000"/>
            <a:headEnd/>
            <a:tailEnd/>
          </a:ln>
        </p:spPr>
        <p:txBody>
          <a:bodyPr wrap="none">
            <a:spAutoFit/>
          </a:bodyPr>
          <a:lstStyle/>
          <a:p>
            <a:r>
              <a:rPr lang="cs-CZ"/>
              <a:t>Lokus CLAVATA 1 kóduje receptorovou kinázu interagující</a:t>
            </a:r>
          </a:p>
          <a:p>
            <a:r>
              <a:rPr lang="cs-CZ"/>
              <a:t>s peptidem Clavata 3</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765175"/>
            <a:ext cx="4356100" cy="6092825"/>
          </a:xfrm>
          <a:prstGeom prst="rect">
            <a:avLst/>
          </a:prstGeom>
          <a:noFill/>
          <a:ln w="9525">
            <a:noFill/>
            <a:miter lim="800000"/>
            <a:headEnd/>
            <a:tailEnd/>
          </a:ln>
        </p:spPr>
      </p:pic>
      <p:pic>
        <p:nvPicPr>
          <p:cNvPr id="18841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86250" y="0"/>
            <a:ext cx="4857750" cy="2936875"/>
          </a:xfrm>
          <a:prstGeom prst="rect">
            <a:avLst/>
          </a:prstGeom>
          <a:noFill/>
          <a:ln w="9525">
            <a:noFill/>
            <a:miter lim="800000"/>
            <a:headEnd/>
            <a:tailEnd/>
          </a:ln>
        </p:spPr>
      </p:pic>
      <p:sp>
        <p:nvSpPr>
          <p:cNvPr id="188420" name="TextovéPole 8"/>
          <p:cNvSpPr txBox="1">
            <a:spLocks noChangeArrowheads="1"/>
          </p:cNvSpPr>
          <p:nvPr/>
        </p:nvSpPr>
        <p:spPr bwMode="auto">
          <a:xfrm>
            <a:off x="4500563" y="2997200"/>
            <a:ext cx="4643437" cy="3184525"/>
          </a:xfrm>
          <a:prstGeom prst="rect">
            <a:avLst/>
          </a:prstGeom>
          <a:noFill/>
          <a:ln w="9525">
            <a:noFill/>
            <a:miter lim="800000"/>
            <a:headEnd/>
            <a:tailEnd/>
          </a:ln>
        </p:spPr>
        <p:txBody>
          <a:bodyPr>
            <a:spAutoFit/>
          </a:bodyPr>
          <a:lstStyle/>
          <a:p>
            <a:pPr eaLnBrk="0" hangingPunct="0">
              <a:spcBef>
                <a:spcPct val="50000"/>
              </a:spcBef>
            </a:pPr>
            <a:r>
              <a:rPr lang="cs-CZ" sz="1600">
                <a:solidFill>
                  <a:srgbClr val="000000"/>
                </a:solidFill>
              </a:rPr>
              <a:t>Exprese transkripčního faktoru WUSCHEL je iniciována polárně v 16ti buněčném stádiu globulárního embrya.</a:t>
            </a:r>
          </a:p>
          <a:p>
            <a:pPr eaLnBrk="0" hangingPunct="0">
              <a:spcBef>
                <a:spcPct val="50000"/>
              </a:spcBef>
            </a:pPr>
            <a:r>
              <a:rPr lang="cs-CZ">
                <a:solidFill>
                  <a:srgbClr val="CC3300"/>
                </a:solidFill>
              </a:rPr>
              <a:t>WUS udržuje zárodečný charakter buněk v centru apikálního meristému</a:t>
            </a:r>
            <a:r>
              <a:rPr lang="cs-CZ">
                <a:solidFill>
                  <a:srgbClr val="000000"/>
                </a:solidFill>
              </a:rPr>
              <a:t> a je tak odpovědný za neukončený růst rostliny.</a:t>
            </a:r>
          </a:p>
          <a:p>
            <a:pPr eaLnBrk="0" hangingPunct="0">
              <a:spcBef>
                <a:spcPct val="50000"/>
              </a:spcBef>
            </a:pPr>
            <a:r>
              <a:rPr lang="cs-CZ"/>
              <a:t>WUS </a:t>
            </a:r>
            <a:r>
              <a:rPr lang="cs-CZ">
                <a:solidFill>
                  <a:srgbClr val="FF3300"/>
                </a:solidFill>
              </a:rPr>
              <a:t>stimuluje expresi genu CLV3, ale sám je aktivitou genů CLV inhibován.</a:t>
            </a:r>
          </a:p>
          <a:p>
            <a:pPr eaLnBrk="0" hangingPunct="0">
              <a:spcBef>
                <a:spcPct val="50000"/>
              </a:spcBef>
            </a:pPr>
            <a:endParaRPr lang="cs-CZ">
              <a:solidFill>
                <a:srgbClr val="000000"/>
              </a:solidFill>
            </a:endParaRPr>
          </a:p>
          <a:p>
            <a:endParaRPr lang="cs-CZ"/>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KnolleEmbWT"/>
          <p:cNvPicPr>
            <a:picLocks noChangeAspect="1" noChangeArrowheads="1"/>
          </p:cNvPicPr>
          <p:nvPr/>
        </p:nvPicPr>
        <p:blipFill>
          <a:blip r:embed="rId2" cstate="print"/>
          <a:srcRect/>
          <a:stretch>
            <a:fillRect/>
          </a:stretch>
        </p:blipFill>
        <p:spPr bwMode="auto">
          <a:xfrm>
            <a:off x="1143000" y="1295400"/>
            <a:ext cx="7010400" cy="5340350"/>
          </a:xfrm>
          <a:prstGeom prst="rect">
            <a:avLst/>
          </a:prstGeom>
          <a:noFill/>
          <a:ln w="9525">
            <a:noFill/>
            <a:miter lim="800000"/>
            <a:headEnd/>
            <a:tailEnd/>
          </a:ln>
        </p:spPr>
      </p:pic>
      <p:sp>
        <p:nvSpPr>
          <p:cNvPr id="305155" name="Comment 3"/>
          <p:cNvSpPr>
            <a:spLocks noChangeArrowheads="1"/>
          </p:cNvSpPr>
          <p:nvPr/>
        </p:nvSpPr>
        <p:spPr bwMode="auto">
          <a:xfrm>
            <a:off x="1524000" y="228600"/>
            <a:ext cx="6172200" cy="957263"/>
          </a:xfrm>
          <a:prstGeom prst="rect">
            <a:avLst/>
          </a:prstGeom>
          <a:solidFill>
            <a:srgbClr val="FCFDC6"/>
          </a:solidFill>
          <a:ln w="9525">
            <a:solidFill>
              <a:schemeClr val="tx1"/>
            </a:solidFill>
            <a:miter lim="800000"/>
            <a:headEnd/>
            <a:tailEnd/>
          </a:ln>
          <a:effectLst>
            <a:outerShdw dist="107763" dir="2700000" algn="ctr" rotWithShape="0">
              <a:schemeClr val="bg2"/>
            </a:outerShdw>
          </a:effectLst>
        </p:spPr>
        <p:txBody>
          <a:bodyPr>
            <a:spAutoFit/>
          </a:bodyPr>
          <a:lstStyle/>
          <a:p>
            <a:pPr eaLnBrk="0" hangingPunct="0">
              <a:spcBef>
                <a:spcPct val="50000"/>
              </a:spcBef>
              <a:defRPr/>
            </a:pPr>
            <a:r>
              <a:rPr lang="cs-CZ" sz="1600">
                <a:solidFill>
                  <a:srgbClr val="000000"/>
                </a:solidFill>
              </a:rPr>
              <a:t>KNOLLE – </a:t>
            </a:r>
            <a:r>
              <a:rPr lang="cs-CZ" sz="1600" i="1">
                <a:solidFill>
                  <a:srgbClr val="000000"/>
                </a:solidFill>
              </a:rPr>
              <a:t>knolle </a:t>
            </a:r>
            <a:r>
              <a:rPr lang="cs-CZ" sz="1600">
                <a:solidFill>
                  <a:srgbClr val="000000"/>
                </a:solidFill>
              </a:rPr>
              <a:t>má narušenou tvorbu buněčných přepážek a v důsledku toho orientaci buněčných dělení</a:t>
            </a:r>
            <a:endParaRPr lang="cs-CZ" sz="1600" i="1">
              <a:solidFill>
                <a:srgbClr val="000000"/>
              </a:solidFill>
            </a:endParaRPr>
          </a:p>
          <a:p>
            <a:pPr eaLnBrk="0" hangingPunct="0">
              <a:spcBef>
                <a:spcPct val="50000"/>
              </a:spcBef>
              <a:defRPr/>
            </a:pPr>
            <a:endParaRPr lang="cs-CZ" sz="1600">
              <a:solidFill>
                <a:srgbClr val="000000"/>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533400" y="2971800"/>
            <a:ext cx="7772400" cy="1143000"/>
          </a:xfrm>
        </p:spPr>
        <p:txBody>
          <a:bodyPr/>
          <a:lstStyle/>
          <a:p>
            <a:pPr algn="l"/>
            <a:r>
              <a:rPr lang="cs-CZ"/>
              <a:t>Meristém je sám sebe udržující </a:t>
            </a:r>
            <a:br>
              <a:rPr lang="cs-CZ"/>
            </a:br>
            <a:r>
              <a:rPr lang="cs-CZ"/>
              <a:t>            rovnovážný systém</a:t>
            </a:r>
            <a:br>
              <a:rPr lang="cs-CZ"/>
            </a:br>
            <a:br>
              <a:rPr lang="cs-CZ" sz="2800"/>
            </a:br>
            <a:r>
              <a:rPr lang="cs-CZ" sz="2800"/>
              <a:t>                                 který</a:t>
            </a:r>
            <a:br>
              <a:rPr lang="cs-CZ" sz="2800"/>
            </a:br>
            <a:br>
              <a:rPr lang="cs-CZ"/>
            </a:br>
            <a:r>
              <a:rPr lang="cs-CZ" sz="2800"/>
              <a:t>1. Udržuje skupinu dělivých/zárodečných buněk v centrální oblasti.</a:t>
            </a:r>
            <a:br>
              <a:rPr lang="cs-CZ" sz="2800"/>
            </a:br>
            <a:br>
              <a:rPr lang="cs-CZ" sz="2800"/>
            </a:br>
            <a:r>
              <a:rPr lang="cs-CZ" sz="2800"/>
              <a:t>2. Iniciuje diferenciaci buněk a tvorbu orgánů v periferní zóně</a:t>
            </a:r>
            <a:br>
              <a:rPr lang="cs-CZ" sz="2800"/>
            </a:br>
            <a:br>
              <a:rPr lang="cs-CZ" sz="2800"/>
            </a:br>
            <a:r>
              <a:rPr lang="cs-CZ" sz="2800"/>
              <a:t>3. Udržuje dynamickou rovnováhu mezi těmito procesy </a:t>
            </a:r>
            <a:br>
              <a:rPr lang="cs-CZ" sz="2800"/>
            </a:br>
            <a:endParaRPr lang="cs-CZ" sz="2800"/>
          </a:p>
        </p:txBody>
      </p:sp>
      <p:sp>
        <p:nvSpPr>
          <p:cNvPr id="189443" name="Text Box 3"/>
          <p:cNvSpPr txBox="1">
            <a:spLocks noChangeArrowheads="1"/>
          </p:cNvSpPr>
          <p:nvPr/>
        </p:nvSpPr>
        <p:spPr bwMode="auto">
          <a:xfrm>
            <a:off x="441325" y="1793875"/>
            <a:ext cx="184150" cy="457200"/>
          </a:xfrm>
          <a:prstGeom prst="rect">
            <a:avLst/>
          </a:prstGeom>
          <a:noFill/>
          <a:ln w="9525">
            <a:noFill/>
            <a:miter lim="800000"/>
            <a:headEnd/>
            <a:tailEnd/>
          </a:ln>
        </p:spPr>
        <p:txBody>
          <a:bodyPr wrap="none">
            <a:spAutoFit/>
          </a:bodyPr>
          <a:lstStyle/>
          <a:p>
            <a:endParaRPr lang="en-GB"/>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714375" y="0"/>
            <a:ext cx="7772400" cy="1143000"/>
          </a:xfrm>
        </p:spPr>
        <p:txBody>
          <a:bodyPr/>
          <a:lstStyle/>
          <a:p>
            <a:pPr eaLnBrk="1" hangingPunct="1"/>
            <a:r>
              <a:rPr lang="cs-CZ">
                <a:solidFill>
                  <a:srgbClr val="FFC000"/>
                </a:solidFill>
                <a:latin typeface="Arial" charset="0"/>
                <a:cs typeface="Arial" charset="0"/>
              </a:rPr>
              <a:t>Shrnutí</a:t>
            </a:r>
          </a:p>
        </p:txBody>
      </p:sp>
      <p:sp>
        <p:nvSpPr>
          <p:cNvPr id="76803" name="Rectangle 3"/>
          <p:cNvSpPr>
            <a:spLocks noGrp="1" noChangeArrowheads="1"/>
          </p:cNvSpPr>
          <p:nvPr>
            <p:ph type="body" idx="1"/>
          </p:nvPr>
        </p:nvSpPr>
        <p:spPr>
          <a:xfrm>
            <a:off x="642938" y="1071563"/>
            <a:ext cx="8143875" cy="5429250"/>
          </a:xfrm>
        </p:spPr>
        <p:txBody>
          <a:bodyPr/>
          <a:lstStyle/>
          <a:p>
            <a:pPr eaLnBrk="1" hangingPunct="1">
              <a:lnSpc>
                <a:spcPct val="90000"/>
              </a:lnSpc>
              <a:defRPr/>
            </a:pPr>
            <a:r>
              <a:rPr lang="cs-CZ" sz="2400" dirty="0">
                <a:solidFill>
                  <a:schemeClr val="accent1">
                    <a:lumMod val="60000"/>
                    <a:lumOff val="40000"/>
                  </a:schemeClr>
                </a:solidFill>
                <a:latin typeface="Arial" pitchFamily="34" charset="0"/>
                <a:cs typeface="Arial" pitchFamily="34" charset="0"/>
              </a:rPr>
              <a:t>Auxin</a:t>
            </a:r>
            <a:r>
              <a:rPr lang="cs-CZ" sz="2400" dirty="0">
                <a:solidFill>
                  <a:srgbClr val="FFFFCC"/>
                </a:solidFill>
                <a:latin typeface="Arial" pitchFamily="34" charset="0"/>
                <a:cs typeface="Arial" pitchFamily="34" charset="0"/>
              </a:rPr>
              <a:t> hraje zcela klíčovou úlohu v rozvrhování rostlinného těla.</a:t>
            </a:r>
          </a:p>
          <a:p>
            <a:pPr eaLnBrk="1" hangingPunct="1">
              <a:lnSpc>
                <a:spcPct val="90000"/>
              </a:lnSpc>
              <a:defRPr/>
            </a:pPr>
            <a:r>
              <a:rPr lang="cs-CZ" sz="2400" dirty="0">
                <a:solidFill>
                  <a:srgbClr val="FFFFCC"/>
                </a:solidFill>
                <a:latin typeface="Arial" pitchFamily="34" charset="0"/>
                <a:cs typeface="Arial" pitchFamily="34" charset="0"/>
              </a:rPr>
              <a:t>Specifikace typů buněk (pletiv, orgánů) je dána neustále probíhající vzájemnou signalizací-ovlivňováním vyvíjejících/diferencujících se buněk, pletiv a orgánů, které si tak vzájemně poskytují </a:t>
            </a:r>
            <a:r>
              <a:rPr lang="cs-CZ" sz="2400" dirty="0">
                <a:solidFill>
                  <a:schemeClr val="accent1">
                    <a:lumMod val="60000"/>
                    <a:lumOff val="40000"/>
                  </a:schemeClr>
                </a:solidFill>
                <a:latin typeface="Arial" pitchFamily="34" charset="0"/>
                <a:cs typeface="Arial" pitchFamily="34" charset="0"/>
              </a:rPr>
              <a:t>poziční informaci</a:t>
            </a:r>
            <a:r>
              <a:rPr lang="cs-CZ" sz="2400" dirty="0">
                <a:solidFill>
                  <a:srgbClr val="FFFFCC"/>
                </a:solidFill>
                <a:latin typeface="Arial" pitchFamily="34" charset="0"/>
                <a:cs typeface="Arial" pitchFamily="34" charset="0"/>
              </a:rPr>
              <a:t>.</a:t>
            </a:r>
          </a:p>
          <a:p>
            <a:pPr eaLnBrk="1" hangingPunct="1">
              <a:lnSpc>
                <a:spcPct val="90000"/>
              </a:lnSpc>
              <a:defRPr/>
            </a:pPr>
            <a:r>
              <a:rPr lang="cs-CZ" sz="2400" dirty="0">
                <a:solidFill>
                  <a:srgbClr val="FFFFCC"/>
                </a:solidFill>
                <a:latin typeface="Arial" pitchFamily="34" charset="0"/>
                <a:cs typeface="Arial" pitchFamily="34" charset="0"/>
              </a:rPr>
              <a:t>Takové procesy jsou charakterizovány opakovanými </a:t>
            </a:r>
            <a:r>
              <a:rPr lang="cs-CZ" sz="2400" dirty="0">
                <a:solidFill>
                  <a:schemeClr val="accent1">
                    <a:lumMod val="60000"/>
                    <a:lumOff val="40000"/>
                  </a:schemeClr>
                </a:solidFill>
                <a:latin typeface="Arial" pitchFamily="34" charset="0"/>
                <a:cs typeface="Arial" pitchFamily="34" charset="0"/>
              </a:rPr>
              <a:t>zpětnovazebnými cykly</a:t>
            </a:r>
            <a:r>
              <a:rPr lang="cs-CZ" sz="2400" dirty="0">
                <a:solidFill>
                  <a:srgbClr val="FFFFCC"/>
                </a:solidFill>
                <a:latin typeface="Arial" pitchFamily="34" charset="0"/>
                <a:cs typeface="Arial" pitchFamily="34" charset="0"/>
              </a:rPr>
              <a:t>, které amplifikují malé počáteční rozdíly. Vzájemná komunikace umožňuje pozdější úpravu počátečních odchylek od pravidelného uspořádání. Osvědčená řešení jsou využívána v různých kontextech.</a:t>
            </a:r>
          </a:p>
          <a:p>
            <a:pPr eaLnBrk="1" hangingPunct="1">
              <a:lnSpc>
                <a:spcPct val="90000"/>
              </a:lnSpc>
              <a:defRPr/>
            </a:pPr>
            <a:r>
              <a:rPr lang="cs-CZ" sz="2400" dirty="0">
                <a:solidFill>
                  <a:srgbClr val="FFFFCC"/>
                </a:solidFill>
                <a:latin typeface="Arial" pitchFamily="34" charset="0"/>
                <a:cs typeface="Arial" pitchFamily="34" charset="0"/>
              </a:rPr>
              <a:t>Typickým jevem je </a:t>
            </a:r>
            <a:r>
              <a:rPr lang="cs-CZ" sz="2400" dirty="0" err="1">
                <a:solidFill>
                  <a:schemeClr val="accent1">
                    <a:lumMod val="60000"/>
                    <a:lumOff val="40000"/>
                  </a:schemeClr>
                </a:solidFill>
                <a:latin typeface="Arial" pitchFamily="34" charset="0"/>
                <a:cs typeface="Arial" pitchFamily="34" charset="0"/>
              </a:rPr>
              <a:t>repetitivní</a:t>
            </a:r>
            <a:r>
              <a:rPr lang="cs-CZ" sz="2400" dirty="0">
                <a:solidFill>
                  <a:schemeClr val="accent1">
                    <a:lumMod val="60000"/>
                    <a:lumOff val="40000"/>
                  </a:schemeClr>
                </a:solidFill>
                <a:latin typeface="Arial" pitchFamily="34" charset="0"/>
                <a:cs typeface="Arial" pitchFamily="34" charset="0"/>
              </a:rPr>
              <a:t>  pravidelnost</a:t>
            </a:r>
            <a:r>
              <a:rPr lang="cs-CZ" sz="2400" dirty="0">
                <a:solidFill>
                  <a:srgbClr val="FFFFCC"/>
                </a:solidFill>
                <a:latin typeface="Arial" pitchFamily="34" charset="0"/>
                <a:cs typeface="Arial" pitchFamily="34" charset="0"/>
              </a:rPr>
              <a:t>, kterou lze modelovat.</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8658" name="Text Box 1"/>
          <p:cNvSpPr txBox="1">
            <a:spLocks noChangeArrowheads="1"/>
          </p:cNvSpPr>
          <p:nvPr/>
        </p:nvSpPr>
        <p:spPr bwMode="auto">
          <a:xfrm>
            <a:off x="428625" y="0"/>
            <a:ext cx="8229600" cy="1428750"/>
          </a:xfrm>
          <a:prstGeom prst="rect">
            <a:avLst/>
          </a:prstGeom>
          <a:noFill/>
          <a:ln w="9525">
            <a:noFill/>
            <a:round/>
            <a:headEnd/>
            <a:tailEnd/>
          </a:ln>
        </p:spPr>
        <p:txBody>
          <a:bodyPr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4000">
                <a:solidFill>
                  <a:srgbClr val="FFFF00"/>
                </a:solidFill>
              </a:rPr>
              <a:t>Shrnutí II: typické jevy v ontogenezi</a:t>
            </a:r>
          </a:p>
        </p:txBody>
      </p:sp>
      <p:sp>
        <p:nvSpPr>
          <p:cNvPr id="198659" name="Text Box 2"/>
          <p:cNvSpPr txBox="1">
            <a:spLocks noChangeArrowheads="1"/>
          </p:cNvSpPr>
          <p:nvPr/>
        </p:nvSpPr>
        <p:spPr bwMode="auto">
          <a:xfrm>
            <a:off x="500063" y="1000125"/>
            <a:ext cx="4040187" cy="639763"/>
          </a:xfrm>
          <a:prstGeom prst="rect">
            <a:avLst/>
          </a:prstGeom>
          <a:noFill/>
          <a:ln w="9525">
            <a:noFill/>
            <a:round/>
            <a:headEnd/>
            <a:tailEnd/>
          </a:ln>
        </p:spPr>
        <p:txBody>
          <a:bodyPr anchor="b"/>
          <a:lstStyle/>
          <a:p>
            <a:pPr>
              <a:spcBef>
                <a:spcPts val="600"/>
              </a:spcBef>
              <a:tabLst>
                <a:tab pos="569913" algn="l"/>
                <a:tab pos="1484313" algn="l"/>
                <a:tab pos="2398713" algn="l"/>
                <a:tab pos="3313113" algn="l"/>
                <a:tab pos="4227513" algn="l"/>
                <a:tab pos="5141913" algn="l"/>
                <a:tab pos="6056313" algn="l"/>
                <a:tab pos="6970713" algn="l"/>
                <a:tab pos="7885113" algn="l"/>
                <a:tab pos="8799513" algn="l"/>
                <a:tab pos="9713913" algn="l"/>
              </a:tabLst>
            </a:pPr>
            <a:r>
              <a:rPr lang="cs-CZ">
                <a:solidFill>
                  <a:schemeClr val="bg1"/>
                </a:solidFill>
              </a:rPr>
              <a:t>Rostliny</a:t>
            </a:r>
          </a:p>
        </p:txBody>
      </p:sp>
      <p:sp>
        <p:nvSpPr>
          <p:cNvPr id="198660" name="Text Box 3"/>
          <p:cNvSpPr txBox="1">
            <a:spLocks noChangeArrowheads="1"/>
          </p:cNvSpPr>
          <p:nvPr/>
        </p:nvSpPr>
        <p:spPr bwMode="auto">
          <a:xfrm>
            <a:off x="0" y="1643063"/>
            <a:ext cx="4429125" cy="5516562"/>
          </a:xfrm>
          <a:prstGeom prst="rect">
            <a:avLst/>
          </a:prstGeom>
          <a:noFill/>
          <a:ln w="9525">
            <a:noFill/>
            <a:round/>
            <a:headEnd/>
            <a:tailEnd/>
          </a:ln>
        </p:spPr>
        <p:txBody>
          <a:bodyPr/>
          <a:lstStyle/>
          <a:p>
            <a:pPr marL="341313" indent="-341313">
              <a:spcBef>
                <a:spcPts val="600"/>
              </a:spcBef>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cs-CZ">
                <a:solidFill>
                  <a:schemeClr val="bg1"/>
                </a:solidFill>
              </a:rPr>
              <a:t>Buňky nemohou migrovat</a:t>
            </a:r>
          </a:p>
          <a:p>
            <a:pPr marL="341313" indent="-341313">
              <a:spcBef>
                <a:spcPts val="600"/>
              </a:spcBef>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cs-CZ">
                <a:solidFill>
                  <a:schemeClr val="bg1"/>
                </a:solidFill>
              </a:rPr>
              <a:t>Převážně poziční determinace; mechanismy tvorby uspořádání založeny na zpětnovazebných obvodech, které zesilují malé rozdíly.</a:t>
            </a:r>
          </a:p>
          <a:p>
            <a:pPr marL="341313" indent="-341313">
              <a:spcBef>
                <a:spcPts val="600"/>
              </a:spcBef>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cs-CZ">
                <a:solidFill>
                  <a:schemeClr val="bg1"/>
                </a:solidFill>
              </a:rPr>
              <a:t>Oddělené cesty získávání živin (kořeny a listy) a energie (listy).</a:t>
            </a:r>
          </a:p>
          <a:p>
            <a:pPr marL="341313" indent="-341313">
              <a:spcBef>
                <a:spcPts val="600"/>
              </a:spcBef>
              <a:buClr>
                <a:srgbClr val="00B050"/>
              </a:buClr>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cs-CZ">
                <a:solidFill>
                  <a:srgbClr val="00B050"/>
                </a:solidFill>
              </a:rPr>
              <a:t>Tělní rozvrh variabilní, modulován prostředím v rámci druhových pravidel a „zvyklostí“ </a:t>
            </a:r>
            <a:r>
              <a:rPr lang="cs-CZ">
                <a:solidFill>
                  <a:srgbClr val="3333CC"/>
                </a:solidFill>
              </a:rPr>
              <a:t>– algoritmu </a:t>
            </a:r>
          </a:p>
          <a:p>
            <a:pPr marL="341313" indent="-341313">
              <a:spcBef>
                <a:spcPts val="600"/>
              </a:spcBef>
              <a:buClr>
                <a:srgbClr val="3333CC"/>
              </a:buCl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cs-CZ">
              <a:solidFill>
                <a:srgbClr val="3333CC"/>
              </a:solidFill>
            </a:endParaRPr>
          </a:p>
        </p:txBody>
      </p:sp>
      <p:sp>
        <p:nvSpPr>
          <p:cNvPr id="198661" name="Text Box 4"/>
          <p:cNvSpPr txBox="1">
            <a:spLocks noChangeArrowheads="1"/>
          </p:cNvSpPr>
          <p:nvPr/>
        </p:nvSpPr>
        <p:spPr bwMode="auto">
          <a:xfrm>
            <a:off x="4643438" y="1000125"/>
            <a:ext cx="4041775" cy="714375"/>
          </a:xfrm>
          <a:prstGeom prst="rect">
            <a:avLst/>
          </a:prstGeom>
          <a:noFill/>
          <a:ln w="9525">
            <a:noFill/>
            <a:round/>
            <a:headEnd/>
            <a:tailEnd/>
          </a:ln>
        </p:spPr>
        <p:txBody>
          <a:bodyPr anchor="b"/>
          <a:lstStyle/>
          <a:p>
            <a:pPr>
              <a:spcBef>
                <a:spcPts val="600"/>
              </a:spcBef>
              <a:tabLst>
                <a:tab pos="569913" algn="l"/>
                <a:tab pos="1484313" algn="l"/>
                <a:tab pos="2398713" algn="l"/>
                <a:tab pos="3313113" algn="l"/>
                <a:tab pos="4227513" algn="l"/>
                <a:tab pos="5141913" algn="l"/>
                <a:tab pos="6056313" algn="l"/>
                <a:tab pos="6970713" algn="l"/>
                <a:tab pos="7885113" algn="l"/>
                <a:tab pos="8799513" algn="l"/>
                <a:tab pos="9713913" algn="l"/>
              </a:tabLst>
            </a:pPr>
            <a:r>
              <a:rPr lang="cs-CZ">
                <a:solidFill>
                  <a:schemeClr val="bg1"/>
                </a:solidFill>
              </a:rPr>
              <a:t>Metazoa</a:t>
            </a:r>
          </a:p>
        </p:txBody>
      </p:sp>
      <p:sp>
        <p:nvSpPr>
          <p:cNvPr id="198662" name="Text Box 5"/>
          <p:cNvSpPr txBox="1">
            <a:spLocks noChangeArrowheads="1"/>
          </p:cNvSpPr>
          <p:nvPr/>
        </p:nvSpPr>
        <p:spPr bwMode="auto">
          <a:xfrm>
            <a:off x="4500563" y="2071688"/>
            <a:ext cx="4643437" cy="4786312"/>
          </a:xfrm>
          <a:prstGeom prst="rect">
            <a:avLst/>
          </a:prstGeom>
          <a:noFill/>
          <a:ln w="9525">
            <a:noFill/>
            <a:round/>
            <a:headEnd/>
            <a:tailEnd/>
          </a:ln>
        </p:spPr>
        <p:txBody>
          <a:bodyPr/>
          <a:lstStyle/>
          <a:p>
            <a:pPr marL="341313" indent="-341313">
              <a:spcBef>
                <a:spcPts val="600"/>
              </a:spcBef>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cs-CZ">
                <a:solidFill>
                  <a:schemeClr val="bg1"/>
                </a:solidFill>
              </a:rPr>
              <a:t>Migraci buněk brání tkáňová kompartmentalizace (závislá na mezibuněčné adhezi)</a:t>
            </a:r>
          </a:p>
          <a:p>
            <a:pPr marL="341313" indent="-341313">
              <a:spcBef>
                <a:spcPts val="600"/>
              </a:spcBef>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cs-CZ">
                <a:solidFill>
                  <a:schemeClr val="bg1"/>
                </a:solidFill>
              </a:rPr>
              <a:t>Někdy genealogická („lineage“) determinace.</a:t>
            </a:r>
          </a:p>
          <a:p>
            <a:pPr marL="341313" indent="-341313">
              <a:spcBef>
                <a:spcPts val="600"/>
              </a:spcBef>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cs-CZ">
                <a:solidFill>
                  <a:schemeClr val="bg1"/>
                </a:solidFill>
              </a:rPr>
              <a:t>Apoptóza působená nedostakem "přežívacích signálů" od okolních buněk je důležitým rysem vývoje živočichů.</a:t>
            </a:r>
          </a:p>
          <a:p>
            <a:pPr marL="341313" indent="-341313">
              <a:spcBef>
                <a:spcPts val="600"/>
              </a:spcBef>
              <a:buClr>
                <a:srgbClr val="00B050"/>
              </a:buClr>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cs-CZ">
                <a:solidFill>
                  <a:srgbClr val="00B050"/>
                </a:solidFill>
              </a:rPr>
              <a:t>Tělní rozvrh geneticky determinován a u všech jedinců druhu +/- stejný</a:t>
            </a:r>
            <a:r>
              <a:rPr lang="cs-CZ">
                <a:solidFill>
                  <a:srgbClr val="3333CC"/>
                </a:solidFill>
              </a:rPr>
              <a:t> - plán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KnolleSNARE"/>
          <p:cNvPicPr>
            <a:picLocks noChangeAspect="1" noChangeArrowheads="1"/>
          </p:cNvPicPr>
          <p:nvPr/>
        </p:nvPicPr>
        <p:blipFill>
          <a:blip r:embed="rId2" cstate="print"/>
          <a:srcRect/>
          <a:stretch>
            <a:fillRect/>
          </a:stretch>
        </p:blipFill>
        <p:spPr bwMode="auto">
          <a:xfrm>
            <a:off x="533400" y="304800"/>
            <a:ext cx="8229600" cy="6318250"/>
          </a:xfrm>
          <a:prstGeom prst="rect">
            <a:avLst/>
          </a:prstGeom>
          <a:noFill/>
          <a:ln w="9525">
            <a:noFill/>
            <a:miter lim="800000"/>
            <a:headEnd/>
            <a:tailEnd/>
          </a:ln>
        </p:spPr>
      </p:pic>
      <p:sp>
        <p:nvSpPr>
          <p:cNvPr id="306179" name="Text Box 3"/>
          <p:cNvSpPr txBox="1">
            <a:spLocks noChangeArrowheads="1"/>
          </p:cNvSpPr>
          <p:nvPr/>
        </p:nvSpPr>
        <p:spPr bwMode="auto">
          <a:xfrm>
            <a:off x="1042988" y="765175"/>
            <a:ext cx="2217737" cy="2030413"/>
          </a:xfrm>
          <a:prstGeom prst="rect">
            <a:avLst/>
          </a:prstGeom>
          <a:solidFill>
            <a:schemeClr val="accent4"/>
          </a:solidFill>
          <a:ln w="9525">
            <a:noFill/>
            <a:miter lim="800000"/>
            <a:headEnd/>
            <a:tailEnd/>
          </a:ln>
          <a:effectLst/>
        </p:spPr>
        <p:txBody>
          <a:bodyPr>
            <a:spAutoFit/>
          </a:bodyPr>
          <a:lstStyle/>
          <a:p>
            <a:pPr>
              <a:defRPr/>
            </a:pPr>
            <a:r>
              <a:rPr lang="cs-CZ" dirty="0" err="1">
                <a:solidFill>
                  <a:schemeClr val="bg1"/>
                </a:solidFill>
              </a:rPr>
              <a:t>Knolle</a:t>
            </a:r>
            <a:r>
              <a:rPr lang="cs-CZ" dirty="0">
                <a:solidFill>
                  <a:schemeClr val="bg1"/>
                </a:solidFill>
              </a:rPr>
              <a:t> je </a:t>
            </a:r>
          </a:p>
          <a:p>
            <a:pPr>
              <a:defRPr/>
            </a:pPr>
            <a:r>
              <a:rPr lang="cs-CZ" dirty="0">
                <a:solidFill>
                  <a:srgbClr val="FFFF00"/>
                </a:solidFill>
              </a:rPr>
              <a:t>SNARE</a:t>
            </a:r>
          </a:p>
          <a:p>
            <a:pPr>
              <a:defRPr/>
            </a:pPr>
            <a:r>
              <a:rPr lang="cs-CZ" dirty="0">
                <a:solidFill>
                  <a:schemeClr val="bg1"/>
                </a:solidFill>
              </a:rPr>
              <a:t>bílkovina</a:t>
            </a:r>
          </a:p>
          <a:p>
            <a:pPr>
              <a:defRPr/>
            </a:pPr>
            <a:endParaRPr lang="cs-CZ" dirty="0">
              <a:solidFill>
                <a:schemeClr val="bg1"/>
              </a:solidFill>
            </a:endParaRPr>
          </a:p>
          <a:p>
            <a:pPr>
              <a:defRPr/>
            </a:pPr>
            <a:r>
              <a:rPr lang="cs-CZ" dirty="0">
                <a:solidFill>
                  <a:schemeClr val="bg1"/>
                </a:solidFill>
              </a:rPr>
              <a:t>- účastní se fúze membrán např. při </a:t>
            </a:r>
            <a:r>
              <a:rPr lang="cs-CZ" dirty="0" err="1">
                <a:solidFill>
                  <a:schemeClr val="bg1"/>
                </a:solidFill>
              </a:rPr>
              <a:t>cytokinezi</a:t>
            </a:r>
            <a:endParaRPr lang="cs-CZ" dirty="0">
              <a:solidFill>
                <a:schemeClr val="bg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FassWTseedl!"/>
          <p:cNvPicPr>
            <a:picLocks noChangeAspect="1" noChangeArrowheads="1"/>
          </p:cNvPicPr>
          <p:nvPr/>
        </p:nvPicPr>
        <p:blipFill>
          <a:blip r:embed="rId2" cstate="print"/>
          <a:srcRect/>
          <a:stretch>
            <a:fillRect/>
          </a:stretch>
        </p:blipFill>
        <p:spPr bwMode="auto">
          <a:xfrm>
            <a:off x="250825" y="1528763"/>
            <a:ext cx="6781800" cy="5329237"/>
          </a:xfrm>
          <a:prstGeom prst="rect">
            <a:avLst/>
          </a:prstGeom>
          <a:noFill/>
          <a:ln w="9525">
            <a:noFill/>
            <a:miter lim="800000"/>
            <a:headEnd/>
            <a:tailEnd/>
          </a:ln>
        </p:spPr>
      </p:pic>
      <p:sp>
        <p:nvSpPr>
          <p:cNvPr id="149507" name="Text Box 3"/>
          <p:cNvSpPr txBox="1">
            <a:spLocks noChangeArrowheads="1"/>
          </p:cNvSpPr>
          <p:nvPr/>
        </p:nvSpPr>
        <p:spPr bwMode="auto">
          <a:xfrm>
            <a:off x="3563938" y="188913"/>
            <a:ext cx="1724025" cy="457200"/>
          </a:xfrm>
          <a:prstGeom prst="rect">
            <a:avLst/>
          </a:prstGeom>
          <a:noFill/>
          <a:ln w="9525">
            <a:noFill/>
            <a:miter lim="800000"/>
            <a:headEnd/>
            <a:tailEnd/>
          </a:ln>
        </p:spPr>
        <p:txBody>
          <a:bodyPr wrap="none">
            <a:spAutoFit/>
          </a:bodyPr>
          <a:lstStyle/>
          <a:p>
            <a:r>
              <a:rPr lang="cs-CZ" i="1">
                <a:solidFill>
                  <a:srgbClr val="FF0000"/>
                </a:solidFill>
              </a:rPr>
              <a:t>fass/tonneau</a:t>
            </a:r>
          </a:p>
        </p:txBody>
      </p:sp>
      <p:sp>
        <p:nvSpPr>
          <p:cNvPr id="149508" name="Text Box 4"/>
          <p:cNvSpPr txBox="1">
            <a:spLocks noChangeArrowheads="1"/>
          </p:cNvSpPr>
          <p:nvPr/>
        </p:nvSpPr>
        <p:spPr bwMode="auto">
          <a:xfrm>
            <a:off x="323850" y="620713"/>
            <a:ext cx="7759700" cy="1016000"/>
          </a:xfrm>
          <a:prstGeom prst="rect">
            <a:avLst/>
          </a:prstGeom>
          <a:noFill/>
          <a:ln w="9525">
            <a:noFill/>
            <a:miter lim="800000"/>
            <a:headEnd/>
            <a:tailEnd/>
          </a:ln>
        </p:spPr>
        <p:txBody>
          <a:bodyPr wrap="none">
            <a:spAutoFit/>
          </a:bodyPr>
          <a:lstStyle/>
          <a:p>
            <a:r>
              <a:rPr lang="cs-CZ" sz="2000" i="1"/>
              <a:t>fass</a:t>
            </a:r>
            <a:r>
              <a:rPr lang="cs-CZ" sz="2000"/>
              <a:t> </a:t>
            </a:r>
            <a:r>
              <a:rPr lang="cs-CZ" sz="2000">
                <a:solidFill>
                  <a:srgbClr val="FF3300"/>
                </a:solidFill>
              </a:rPr>
              <a:t>postrádá preprofázický pás mikrotubulů</a:t>
            </a:r>
            <a:r>
              <a:rPr lang="cs-CZ" sz="2000"/>
              <a:t> – přes neuspořádaná </a:t>
            </a:r>
          </a:p>
          <a:p>
            <a:r>
              <a:rPr lang="cs-CZ" sz="2000"/>
              <a:t>buněčná dělní histogeneze probíhá téměř normálně</a:t>
            </a:r>
          </a:p>
          <a:p>
            <a:endParaRPr lang="cs-CZ" sz="2000"/>
          </a:p>
        </p:txBody>
      </p:sp>
      <p:sp>
        <p:nvSpPr>
          <p:cNvPr id="149509" name="Text Box 5"/>
          <p:cNvSpPr txBox="1">
            <a:spLocks noChangeArrowheads="1"/>
          </p:cNvSpPr>
          <p:nvPr/>
        </p:nvSpPr>
        <p:spPr bwMode="auto">
          <a:xfrm>
            <a:off x="7359650" y="2081213"/>
            <a:ext cx="1724025" cy="2282825"/>
          </a:xfrm>
          <a:prstGeom prst="rect">
            <a:avLst/>
          </a:prstGeom>
          <a:noFill/>
          <a:ln w="9525">
            <a:noFill/>
            <a:miter lim="800000"/>
            <a:headEnd/>
            <a:tailEnd/>
          </a:ln>
        </p:spPr>
        <p:txBody>
          <a:bodyPr wrap="none">
            <a:spAutoFit/>
          </a:bodyPr>
          <a:lstStyle/>
          <a:p>
            <a:r>
              <a:rPr lang="cs-CZ"/>
              <a:t>TON2 je</a:t>
            </a:r>
          </a:p>
          <a:p>
            <a:r>
              <a:rPr lang="cs-CZ"/>
              <a:t>PPasa2A</a:t>
            </a:r>
          </a:p>
          <a:p>
            <a:r>
              <a:rPr lang="cs-CZ"/>
              <a:t>reg. podj.</a:t>
            </a:r>
          </a:p>
          <a:p>
            <a:r>
              <a:rPr lang="cs-CZ"/>
              <a:t>kontrolující</a:t>
            </a:r>
          </a:p>
          <a:p>
            <a:r>
              <a:rPr lang="cs-CZ"/>
              <a:t>kortikální</a:t>
            </a:r>
          </a:p>
          <a:p>
            <a:r>
              <a:rPr lang="cs-CZ"/>
              <a:t>MTs.</a:t>
            </a:r>
          </a:p>
        </p:txBody>
      </p:sp>
    </p:spTree>
  </p:cSld>
  <p:clrMapOvr>
    <a:masterClrMapping/>
  </p:clrMapOvr>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552</TotalTime>
  <Words>1887</Words>
  <Application>Microsoft Office PowerPoint</Application>
  <PresentationFormat>Předvádění na obrazovce (4:3)</PresentationFormat>
  <Paragraphs>233</Paragraphs>
  <Slides>72</Slides>
  <Notes>5</Notes>
  <HiddenSlides>0</HiddenSlides>
  <MMClips>0</MMClips>
  <ScaleCrop>false</ScaleCrop>
  <HeadingPairs>
    <vt:vector size="8" baseType="variant">
      <vt:variant>
        <vt:lpstr>Použitá písma</vt:lpstr>
      </vt:variant>
      <vt:variant>
        <vt:i4>3</vt:i4>
      </vt:variant>
      <vt:variant>
        <vt:lpstr>Motiv</vt:lpstr>
      </vt:variant>
      <vt:variant>
        <vt:i4>9</vt:i4>
      </vt:variant>
      <vt:variant>
        <vt:lpstr>Vložené servery OLE</vt:lpstr>
      </vt:variant>
      <vt:variant>
        <vt:i4>2</vt:i4>
      </vt:variant>
      <vt:variant>
        <vt:lpstr>Nadpisy snímků</vt:lpstr>
      </vt:variant>
      <vt:variant>
        <vt:i4>72</vt:i4>
      </vt:variant>
    </vt:vector>
  </HeadingPairs>
  <TitlesOfParts>
    <vt:vector size="86" baseType="lpstr">
      <vt:lpstr>Arial</vt:lpstr>
      <vt:lpstr>Calibri</vt:lpstr>
      <vt:lpstr>Times New Roman</vt:lpstr>
      <vt:lpstr>Motiv sady Office</vt:lpstr>
      <vt:lpstr>Default Design</vt:lpstr>
      <vt:lpstr>1_Default Design</vt:lpstr>
      <vt:lpstr>4_Default Design</vt:lpstr>
      <vt:lpstr>5_Default Design</vt:lpstr>
      <vt:lpstr>6_Default Design</vt:lpstr>
      <vt:lpstr>7_Default Design</vt:lpstr>
      <vt:lpstr>8_Default Design</vt:lpstr>
      <vt:lpstr>9_Default Design</vt:lpstr>
      <vt:lpstr>PHOTO-PAINT</vt:lpstr>
      <vt:lpstr>Image</vt:lpstr>
      <vt:lpstr>Ontogeneze</vt:lpstr>
      <vt:lpstr>Koncept rostlinného organismu (rekapitulace) </vt:lpstr>
      <vt:lpstr>Prezentace aplikace PowerPoint</vt:lpstr>
      <vt:lpstr>Primární osy:  apex-báze  střed-periferie</vt:lpstr>
      <vt:lpstr>Mutační analýza utváření rozvrhu: příklad podélné osy Arabidopsis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Proč je recyklace membrán důležitá?</vt:lpstr>
      <vt:lpstr>Prezentace aplikace PowerPoint</vt:lpstr>
      <vt:lpstr>Prezentace aplikace PowerPoint</vt:lpstr>
      <vt:lpstr>Prezentace aplikace PowerPoint</vt:lpstr>
      <vt:lpstr>Prezentace aplikace PowerPoint</vt:lpstr>
      <vt:lpstr>ALE...</vt:lpstr>
      <vt:lpstr>Prezentace aplikace PowerPoint</vt:lpstr>
      <vt:lpstr>Prezentace aplikace PowerPoint</vt:lpstr>
      <vt:lpstr>Prezentace aplikace PowerPoint</vt:lpstr>
      <vt:lpstr>Auxin a vznik pravidelnosti („patterning“)</vt:lpstr>
      <vt:lpstr>Prezentace aplikace PowerPoint</vt:lpstr>
      <vt:lpstr>Prezentace aplikace PowerPoint</vt:lpstr>
      <vt:lpstr>Prezentace aplikace PowerPoint</vt:lpstr>
      <vt:lpstr>Jiné případy vzniku pravidelnosti nemusí souviset s auxinem – např. rozvrhování (patterning) trichomů</vt:lpstr>
      <vt:lpstr>Prezentace aplikace PowerPoint</vt:lpstr>
      <vt:lpstr>Prezentace aplikace PowerPoint</vt:lpstr>
      <vt:lpstr>glabrous (glabra?) mutants</vt:lpstr>
      <vt:lpstr>Prezentace aplikace PowerPoint</vt:lpstr>
      <vt:lpstr>Další příklad: kořenové vlásky</vt:lpstr>
      <vt:lpstr>Prezentace aplikace PowerPoint</vt:lpstr>
      <vt:lpstr>Alan TURING  1912-1954 </vt:lpstr>
      <vt:lpstr>Prezentace aplikace PowerPoint</vt:lpstr>
      <vt:lpstr>Fylotaxe – prostorové uspořádání orgánů</vt:lpstr>
      <vt:lpstr>Prezentace aplikace PowerPoint</vt:lpstr>
      <vt:lpstr>Prezentace aplikace PowerPoint</vt:lpstr>
      <vt:lpstr>Prezentace aplikace PowerPoint</vt:lpstr>
      <vt:lpstr>Auxin jako hlavní podezřelý</vt:lpstr>
      <vt:lpstr>Turingova (nepublikovaná) teorie fylotaxe</vt:lpstr>
      <vt:lpstr>Prezentace aplikace PowerPoint</vt:lpstr>
      <vt:lpstr>Prezentace aplikace PowerPoint</vt:lpstr>
      <vt:lpstr>Fylotaxe a Fibonacciho posloupnosti</vt:lpstr>
      <vt:lpstr>Dějiny fylotaxe - počátky</vt:lpstr>
      <vt:lpstr>D´Arcy Wenworth Thompson  1860-1948 </vt:lpstr>
      <vt:lpstr>Stems, cones and flowers</vt:lpstr>
      <vt:lpstr>Experiment Douadyho a Coudera (1992)</vt:lpstr>
      <vt:lpstr>Prezentace aplikace PowerPoint</vt:lpstr>
      <vt:lpstr>Prezentace aplikace PowerPoint</vt:lpstr>
      <vt:lpstr>Prezentace aplikace PowerPoint</vt:lpstr>
      <vt:lpstr>Prezentace aplikace PowerPoint</vt:lpstr>
      <vt:lpstr>J.W. Goethe o algoritmické povaze rostliny</vt:lpstr>
      <vt:lpstr>Proč formální modely?</vt:lpstr>
      <vt:lpstr>Problém modelování morfogeneze</vt:lpstr>
      <vt:lpstr>Aristid Lindenmayer  1925-1989 </vt:lpstr>
      <vt:lpstr>Prezentace aplikace PowerPoint</vt:lpstr>
      <vt:lpstr>Prezentace aplikace PowerPoint</vt:lpstr>
      <vt:lpstr>Prezentace aplikace PowerPoint</vt:lpstr>
      <vt:lpstr>Modelování architektury bylin</vt:lpstr>
      <vt:lpstr>Prezentace aplikace PowerPoint</vt:lpstr>
      <vt:lpstr>Prezentace aplikace PowerPoint</vt:lpstr>
      <vt:lpstr>Prezentace aplikace PowerPoint</vt:lpstr>
      <vt:lpstr>Prezentace aplikace PowerPoint</vt:lpstr>
      <vt:lpstr>Prezentace aplikace PowerPoint</vt:lpstr>
      <vt:lpstr>„Realistický“ model fylotaxe zahrnuje toky IAA</vt:lpstr>
      <vt:lpstr>Regulace apikálních meristémů  (nejen) auxinem: apikální dominance</vt:lpstr>
      <vt:lpstr>…ale je to složitější:  úžlabní pupeny kontroluje i kořen</vt:lpstr>
      <vt:lpstr>Regulace apikálních meristémů : mutace ovlivňující přítomnost či velikost meristemu</vt:lpstr>
      <vt:lpstr>Prezentace aplikace PowerPoint</vt:lpstr>
      <vt:lpstr>Prezentace aplikace PowerPoint</vt:lpstr>
      <vt:lpstr>Meristém je sám sebe udržující              rovnovážný systém                                   který  1. Udržuje skupinu dělivých/zárodečných buněk v centrální oblasti.  2. Iniciuje diferenciaci buněk a tvorbu orgánů v periferní zóně  3. Udržuje dynamickou rovnováhu mezi těmito procesy  </vt:lpstr>
      <vt:lpstr>Shrnutí</vt:lpstr>
      <vt:lpstr>Prezentace aplikace PowerPoint</vt:lpstr>
    </vt:vector>
  </TitlesOfParts>
  <Company>kfr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Auxin a vznik pravidelnosti („patterning“)</dc:title>
  <dc:creator>Fatima</dc:creator>
  <cp:lastModifiedBy>Šmejkal Petr</cp:lastModifiedBy>
  <cp:revision>86</cp:revision>
  <dcterms:created xsi:type="dcterms:W3CDTF">2010-04-13T12:25:21Z</dcterms:created>
  <dcterms:modified xsi:type="dcterms:W3CDTF">2023-03-08T12:52:07Z</dcterms:modified>
</cp:coreProperties>
</file>