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2" r:id="rId3"/>
    <p:sldMasterId id="2147483654" r:id="rId4"/>
    <p:sldMasterId id="2147483657" r:id="rId5"/>
    <p:sldMasterId id="2147483661" r:id="rId6"/>
    <p:sldMasterId id="2147483662" r:id="rId7"/>
    <p:sldMasterId id="2147483667" r:id="rId8"/>
    <p:sldMasterId id="2147483673" r:id="rId9"/>
    <p:sldMasterId id="2147483674" r:id="rId10"/>
    <p:sldMasterId id="2147483680" r:id="rId11"/>
    <p:sldMasterId id="2147483684" r:id="rId12"/>
    <p:sldMasterId id="2147483685" r:id="rId13"/>
    <p:sldMasterId id="2147484297" r:id="rId14"/>
  </p:sldMasterIdLst>
  <p:notesMasterIdLst>
    <p:notesMasterId r:id="rId65"/>
  </p:notesMasterIdLst>
  <p:sldIdLst>
    <p:sldId id="256" r:id="rId15"/>
    <p:sldId id="257" r:id="rId16"/>
    <p:sldId id="258" r:id="rId17"/>
    <p:sldId id="259" r:id="rId18"/>
    <p:sldId id="262" r:id="rId19"/>
    <p:sldId id="263" r:id="rId20"/>
    <p:sldId id="264" r:id="rId21"/>
    <p:sldId id="311" r:id="rId22"/>
    <p:sldId id="260" r:id="rId23"/>
    <p:sldId id="307" r:id="rId24"/>
    <p:sldId id="310" r:id="rId25"/>
    <p:sldId id="265" r:id="rId26"/>
    <p:sldId id="266" r:id="rId27"/>
    <p:sldId id="267" r:id="rId28"/>
    <p:sldId id="268" r:id="rId29"/>
    <p:sldId id="269" r:id="rId30"/>
    <p:sldId id="261" r:id="rId31"/>
    <p:sldId id="270" r:id="rId32"/>
    <p:sldId id="271" r:id="rId33"/>
    <p:sldId id="272" r:id="rId34"/>
    <p:sldId id="273" r:id="rId35"/>
    <p:sldId id="308" r:id="rId36"/>
    <p:sldId id="275" r:id="rId37"/>
    <p:sldId id="274" r:id="rId38"/>
    <p:sldId id="276" r:id="rId39"/>
    <p:sldId id="277" r:id="rId40"/>
    <p:sldId id="305" r:id="rId41"/>
    <p:sldId id="278" r:id="rId42"/>
    <p:sldId id="279" r:id="rId43"/>
    <p:sldId id="280" r:id="rId44"/>
    <p:sldId id="281" r:id="rId45"/>
    <p:sldId id="282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4" r:id="rId64"/>
  </p:sldIdLst>
  <p:sldSz cx="9144000" cy="6858000" type="screen4x3"/>
  <p:notesSz cx="6796088" cy="992505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panose="020B0603030804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panose="020B0603030804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panose="020B0603030804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panose="020B0603030804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panose="020B0603030804020204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panose="020B0603030804020204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panose="020B0603030804020204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panose="020B0603030804020204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panose="020B06030308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viewProps" Target="view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1">
            <a:extLst>
              <a:ext uri="{FF2B5EF4-FFF2-40B4-BE49-F238E27FC236}">
                <a16:creationId xmlns:a16="http://schemas.microsoft.com/office/drawing/2014/main" id="{F1C50A67-0398-439C-BF6D-7DF34FF59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12643" name="Text Box 2">
            <a:extLst>
              <a:ext uri="{FF2B5EF4-FFF2-40B4-BE49-F238E27FC236}">
                <a16:creationId xmlns:a16="http://schemas.microsoft.com/office/drawing/2014/main" id="{E722319B-1C6B-4396-AF4B-F5AD6D7F0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384C0A4-FE7F-4479-8E32-9BE8E544F54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5" name="Rectangle 4">
            <a:extLst>
              <a:ext uri="{FF2B5EF4-FFF2-40B4-BE49-F238E27FC236}">
                <a16:creationId xmlns:a16="http://schemas.microsoft.com/office/drawing/2014/main" id="{D4297D98-6A93-4CCC-BBFD-A89E39C7190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79D1DFA2-3B95-49AB-9164-8E3C5CEB175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  <p:sp>
        <p:nvSpPr>
          <p:cNvPr id="112647" name="Text Box 6">
            <a:extLst>
              <a:ext uri="{FF2B5EF4-FFF2-40B4-BE49-F238E27FC236}">
                <a16:creationId xmlns:a16="http://schemas.microsoft.com/office/drawing/2014/main" id="{E85836E5-BFD9-42E9-B5BD-89FA73621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26575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C924572E-5406-447D-970B-416F54BBDB4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6575"/>
            <a:ext cx="294481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6AEC9E86-8941-4BD5-A471-3D613ADE1B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9739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BE00BDAA-12F2-4914-9506-0FC74DB302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775284EB-2048-4B2B-86BE-02793E68CF52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</a:t>
            </a:fld>
            <a:endParaRPr lang="cs-CZ" altLang="cs-CZ"/>
          </a:p>
        </p:txBody>
      </p:sp>
      <p:sp>
        <p:nvSpPr>
          <p:cNvPr id="113667" name="Rectangle 1">
            <a:extLst>
              <a:ext uri="{FF2B5EF4-FFF2-40B4-BE49-F238E27FC236}">
                <a16:creationId xmlns:a16="http://schemas.microsoft.com/office/drawing/2014/main" id="{69FF9591-DFDA-41BE-AED8-4134AF1920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2">
            <a:extLst>
              <a:ext uri="{FF2B5EF4-FFF2-40B4-BE49-F238E27FC236}">
                <a16:creationId xmlns:a16="http://schemas.microsoft.com/office/drawing/2014/main" id="{2234109A-09F4-4270-B033-A6EC048FE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  <p:sp>
        <p:nvSpPr>
          <p:cNvPr id="113669" name="Text Box 3">
            <a:extLst>
              <a:ext uri="{FF2B5EF4-FFF2-40B4-BE49-F238E27FC236}">
                <a16:creationId xmlns:a16="http://schemas.microsoft.com/office/drawing/2014/main" id="{68A53919-AAE9-47CB-BE23-B640E643A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478C2F4-0A5C-4994-95B7-BE995C2EA446}" type="slidenum">
              <a:rPr lang="cs-CZ" altLang="cs-CZ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004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CFEDA336-0406-4341-B154-99DB3D135E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3ABCE592-6CD0-4065-91BD-B6D5195865AA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10</a:t>
            </a:fld>
            <a:endParaRPr lang="cs-CZ" altLang="cs-CZ"/>
          </a:p>
        </p:txBody>
      </p:sp>
      <p:sp>
        <p:nvSpPr>
          <p:cNvPr id="122883" name="Rectangle 1">
            <a:extLst>
              <a:ext uri="{FF2B5EF4-FFF2-40B4-BE49-F238E27FC236}">
                <a16:creationId xmlns:a16="http://schemas.microsoft.com/office/drawing/2014/main" id="{1904511C-232D-41DC-BE9E-773AB9C0EF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2">
            <a:extLst>
              <a:ext uri="{FF2B5EF4-FFF2-40B4-BE49-F238E27FC236}">
                <a16:creationId xmlns:a16="http://schemas.microsoft.com/office/drawing/2014/main" id="{7936025D-101A-4843-8D6D-6CD04C84A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960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CD52F0AE-CFB2-4CA3-AB42-8CD4688824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6FCFD4FD-ACF9-4BE3-B04A-F41876B09032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12</a:t>
            </a:fld>
            <a:endParaRPr lang="cs-CZ" altLang="cs-CZ"/>
          </a:p>
        </p:txBody>
      </p:sp>
      <p:sp>
        <p:nvSpPr>
          <p:cNvPr id="123907" name="Rectangle 1">
            <a:extLst>
              <a:ext uri="{FF2B5EF4-FFF2-40B4-BE49-F238E27FC236}">
                <a16:creationId xmlns:a16="http://schemas.microsoft.com/office/drawing/2014/main" id="{8656797C-5A01-4865-9AF0-EF420467D3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2">
            <a:extLst>
              <a:ext uri="{FF2B5EF4-FFF2-40B4-BE49-F238E27FC236}">
                <a16:creationId xmlns:a16="http://schemas.microsoft.com/office/drawing/2014/main" id="{EFC0B305-D9DD-45C5-B353-B027AA829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84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B6A8AF29-51FB-42A6-BEB3-9337E6BF103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F7EE845A-CBE4-48E0-A4F4-BC82319B4161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13</a:t>
            </a:fld>
            <a:endParaRPr lang="cs-CZ" altLang="cs-CZ"/>
          </a:p>
        </p:txBody>
      </p:sp>
      <p:sp>
        <p:nvSpPr>
          <p:cNvPr id="124931" name="Rectangle 1">
            <a:extLst>
              <a:ext uri="{FF2B5EF4-FFF2-40B4-BE49-F238E27FC236}">
                <a16:creationId xmlns:a16="http://schemas.microsoft.com/office/drawing/2014/main" id="{1196F0E9-87E9-4781-BD77-86BC6D93E1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2" name="Rectangle 2">
            <a:extLst>
              <a:ext uri="{FF2B5EF4-FFF2-40B4-BE49-F238E27FC236}">
                <a16:creationId xmlns:a16="http://schemas.microsoft.com/office/drawing/2014/main" id="{01488887-CD11-4411-9742-FB2CFA7A7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39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5F99BEE1-A348-47E0-B3F8-AD63B39BEA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DD80A79C-2853-4225-8C46-CB3A2BD12253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14</a:t>
            </a:fld>
            <a:endParaRPr lang="cs-CZ" altLang="cs-CZ"/>
          </a:p>
        </p:txBody>
      </p:sp>
      <p:sp>
        <p:nvSpPr>
          <p:cNvPr id="125955" name="Rectangle 1">
            <a:extLst>
              <a:ext uri="{FF2B5EF4-FFF2-40B4-BE49-F238E27FC236}">
                <a16:creationId xmlns:a16="http://schemas.microsoft.com/office/drawing/2014/main" id="{109439A7-43B5-460B-9362-FFE54E7388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2">
            <a:extLst>
              <a:ext uri="{FF2B5EF4-FFF2-40B4-BE49-F238E27FC236}">
                <a16:creationId xmlns:a16="http://schemas.microsoft.com/office/drawing/2014/main" id="{ACCC61C2-564A-4A83-9E68-1C81AD241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92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EE249551-223B-4DC3-B64C-354736B938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93C26DFE-5B36-44E2-9C6A-EFCA14EF65A0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15</a:t>
            </a:fld>
            <a:endParaRPr lang="cs-CZ" altLang="cs-CZ"/>
          </a:p>
        </p:txBody>
      </p:sp>
      <p:sp>
        <p:nvSpPr>
          <p:cNvPr id="126979" name="Rectangle 1">
            <a:extLst>
              <a:ext uri="{FF2B5EF4-FFF2-40B4-BE49-F238E27FC236}">
                <a16:creationId xmlns:a16="http://schemas.microsoft.com/office/drawing/2014/main" id="{626E943B-9AB6-4965-8505-C57B2F856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2">
            <a:extLst>
              <a:ext uri="{FF2B5EF4-FFF2-40B4-BE49-F238E27FC236}">
                <a16:creationId xmlns:a16="http://schemas.microsoft.com/office/drawing/2014/main" id="{C722E6EF-9828-40AF-BC45-913EFB159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25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1A1C8F14-C3E4-45BD-9507-CB9B014DED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965087FB-C7CF-495F-B915-9E0FAA3C4181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16</a:t>
            </a:fld>
            <a:endParaRPr lang="cs-CZ" altLang="cs-CZ"/>
          </a:p>
        </p:txBody>
      </p:sp>
      <p:sp>
        <p:nvSpPr>
          <p:cNvPr id="128003" name="Rectangle 1">
            <a:extLst>
              <a:ext uri="{FF2B5EF4-FFF2-40B4-BE49-F238E27FC236}">
                <a16:creationId xmlns:a16="http://schemas.microsoft.com/office/drawing/2014/main" id="{EE78CA0B-3FC7-40A8-A92B-730BA2F04E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Rectangle 2">
            <a:extLst>
              <a:ext uri="{FF2B5EF4-FFF2-40B4-BE49-F238E27FC236}">
                <a16:creationId xmlns:a16="http://schemas.microsoft.com/office/drawing/2014/main" id="{17A1C6FF-27C1-441B-9B7B-FFBD317D1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43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3B3EF3B9-74D5-4307-A396-E20499B0AD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39E63CFB-C945-41CF-943B-C727F8BFD8B2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17</a:t>
            </a:fld>
            <a:endParaRPr lang="cs-CZ" altLang="cs-CZ"/>
          </a:p>
        </p:txBody>
      </p:sp>
      <p:sp>
        <p:nvSpPr>
          <p:cNvPr id="118787" name="Rectangle 1">
            <a:extLst>
              <a:ext uri="{FF2B5EF4-FFF2-40B4-BE49-F238E27FC236}">
                <a16:creationId xmlns:a16="http://schemas.microsoft.com/office/drawing/2014/main" id="{3C19BFA6-A189-478B-94DD-069321706F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2">
            <a:extLst>
              <a:ext uri="{FF2B5EF4-FFF2-40B4-BE49-F238E27FC236}">
                <a16:creationId xmlns:a16="http://schemas.microsoft.com/office/drawing/2014/main" id="{EFA9ACA1-8A78-48E0-BF66-10BDA30C1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52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49279030-7D53-429E-86D0-9F5C24D63B3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9F3AC32E-E10B-4884-B414-F4D3818CA495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18</a:t>
            </a:fld>
            <a:endParaRPr lang="cs-CZ" altLang="cs-CZ"/>
          </a:p>
        </p:txBody>
      </p:sp>
      <p:sp>
        <p:nvSpPr>
          <p:cNvPr id="129027" name="Rectangle 1">
            <a:extLst>
              <a:ext uri="{FF2B5EF4-FFF2-40B4-BE49-F238E27FC236}">
                <a16:creationId xmlns:a16="http://schemas.microsoft.com/office/drawing/2014/main" id="{A10C8610-37E1-4875-BB5D-181AA5A9E1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Rectangle 2">
            <a:extLst>
              <a:ext uri="{FF2B5EF4-FFF2-40B4-BE49-F238E27FC236}">
                <a16:creationId xmlns:a16="http://schemas.microsoft.com/office/drawing/2014/main" id="{77ECB3FD-4239-4281-B903-E066BEB4A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6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A4E81936-1306-4C11-92F5-83C21CF7EC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833C9D99-46A2-43D4-A80C-9003FADD9C57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19</a:t>
            </a:fld>
            <a:endParaRPr lang="cs-CZ" altLang="cs-CZ"/>
          </a:p>
        </p:txBody>
      </p:sp>
      <p:sp>
        <p:nvSpPr>
          <p:cNvPr id="130051" name="Rectangle 1">
            <a:extLst>
              <a:ext uri="{FF2B5EF4-FFF2-40B4-BE49-F238E27FC236}">
                <a16:creationId xmlns:a16="http://schemas.microsoft.com/office/drawing/2014/main" id="{FBE33094-1B25-4682-A35D-0D6949295D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2">
            <a:extLst>
              <a:ext uri="{FF2B5EF4-FFF2-40B4-BE49-F238E27FC236}">
                <a16:creationId xmlns:a16="http://schemas.microsoft.com/office/drawing/2014/main" id="{1C59B1A9-AA09-4D7F-8F07-00A264E6A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67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FDC2F0D0-83C7-4B7E-8400-627DF5FBB1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C33C498D-BAA5-49EC-A238-2262ABEFB93E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20</a:t>
            </a:fld>
            <a:endParaRPr lang="cs-CZ" altLang="cs-CZ"/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F3FC26D5-A676-4B7D-B1B0-A754574B68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2A4C4F26-059F-45D9-B378-B4E62F622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4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43E7063A-37EA-4849-AE4C-FBB240C0D0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28B9F789-6C15-4DA3-8890-21616F97D28C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</a:t>
            </a:fld>
            <a:endParaRPr lang="cs-CZ" altLang="cs-CZ"/>
          </a:p>
        </p:txBody>
      </p:sp>
      <p:sp>
        <p:nvSpPr>
          <p:cNvPr id="114691" name="Rectangle 1">
            <a:extLst>
              <a:ext uri="{FF2B5EF4-FFF2-40B4-BE49-F238E27FC236}">
                <a16:creationId xmlns:a16="http://schemas.microsoft.com/office/drawing/2014/main" id="{97797A55-A770-49CA-B5B4-C3FD7EC241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2">
            <a:extLst>
              <a:ext uri="{FF2B5EF4-FFF2-40B4-BE49-F238E27FC236}">
                <a16:creationId xmlns:a16="http://schemas.microsoft.com/office/drawing/2014/main" id="{E4ED00AB-4E54-4CC1-9713-4570988EC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17BE175E-0A5C-4B7D-947B-0DE68FA96D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F1EC4EF6-7CBB-4815-BC3C-A4CB84B1CB70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21</a:t>
            </a:fld>
            <a:endParaRPr lang="cs-CZ" altLang="cs-CZ"/>
          </a:p>
        </p:txBody>
      </p:sp>
      <p:sp>
        <p:nvSpPr>
          <p:cNvPr id="132099" name="Rectangle 1">
            <a:extLst>
              <a:ext uri="{FF2B5EF4-FFF2-40B4-BE49-F238E27FC236}">
                <a16:creationId xmlns:a16="http://schemas.microsoft.com/office/drawing/2014/main" id="{BCA9B1EA-DF77-4B8F-99B8-B49267D758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0" name="Rectangle 2">
            <a:extLst>
              <a:ext uri="{FF2B5EF4-FFF2-40B4-BE49-F238E27FC236}">
                <a16:creationId xmlns:a16="http://schemas.microsoft.com/office/drawing/2014/main" id="{87F5519C-E98A-4D39-85FF-9E86329D5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94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DD0CE68E-4BDA-4D00-A2AA-A73A5BD3A8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A2A108DE-2470-4F20-84FB-FCDD52A278D2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23</a:t>
            </a:fld>
            <a:endParaRPr lang="cs-CZ" altLang="cs-CZ"/>
          </a:p>
        </p:txBody>
      </p:sp>
      <p:sp>
        <p:nvSpPr>
          <p:cNvPr id="133123" name="Rectangle 1">
            <a:extLst>
              <a:ext uri="{FF2B5EF4-FFF2-40B4-BE49-F238E27FC236}">
                <a16:creationId xmlns:a16="http://schemas.microsoft.com/office/drawing/2014/main" id="{A761E94F-6768-41F2-B562-7BA61C8667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2">
            <a:extLst>
              <a:ext uri="{FF2B5EF4-FFF2-40B4-BE49-F238E27FC236}">
                <a16:creationId xmlns:a16="http://schemas.microsoft.com/office/drawing/2014/main" id="{6698AF53-D378-41CA-A5DB-BAFC23FA0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550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1CE09140-E7A3-4222-A750-71CFBECB02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0F9C76F3-C731-41F8-8073-8F558C947093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24</a:t>
            </a:fld>
            <a:endParaRPr lang="cs-CZ" altLang="cs-CZ"/>
          </a:p>
        </p:txBody>
      </p:sp>
      <p:sp>
        <p:nvSpPr>
          <p:cNvPr id="134147" name="Rectangle 1">
            <a:extLst>
              <a:ext uri="{FF2B5EF4-FFF2-40B4-BE49-F238E27FC236}">
                <a16:creationId xmlns:a16="http://schemas.microsoft.com/office/drawing/2014/main" id="{19D0B32B-B616-4176-842B-5495084C5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8" name="Rectangle 2">
            <a:extLst>
              <a:ext uri="{FF2B5EF4-FFF2-40B4-BE49-F238E27FC236}">
                <a16:creationId xmlns:a16="http://schemas.microsoft.com/office/drawing/2014/main" id="{EEAF6A11-033E-47F8-AA68-729AC8D84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40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A50ED246-3076-4846-8C53-EF82E23A5D6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1B2DD618-BA23-4AAE-BBD3-4979AA655FBF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25</a:t>
            </a:fld>
            <a:endParaRPr lang="cs-CZ" altLang="cs-CZ"/>
          </a:p>
        </p:txBody>
      </p:sp>
      <p:sp>
        <p:nvSpPr>
          <p:cNvPr id="135171" name="Rectangle 1">
            <a:extLst>
              <a:ext uri="{FF2B5EF4-FFF2-40B4-BE49-F238E27FC236}">
                <a16:creationId xmlns:a16="http://schemas.microsoft.com/office/drawing/2014/main" id="{204EB6BF-2257-45E1-AD0E-06A4DBA93B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2" name="Rectangle 2">
            <a:extLst>
              <a:ext uri="{FF2B5EF4-FFF2-40B4-BE49-F238E27FC236}">
                <a16:creationId xmlns:a16="http://schemas.microsoft.com/office/drawing/2014/main" id="{666CDED4-FB04-4459-946B-4EF6BD2E1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56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061E2282-02D8-422E-80CD-DEF066E1D80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8541B271-01D9-424F-A37A-1B5740478D76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26</a:t>
            </a:fld>
            <a:endParaRPr lang="cs-CZ" altLang="cs-CZ"/>
          </a:p>
        </p:txBody>
      </p:sp>
      <p:sp>
        <p:nvSpPr>
          <p:cNvPr id="136195" name="Rectangle 1">
            <a:extLst>
              <a:ext uri="{FF2B5EF4-FFF2-40B4-BE49-F238E27FC236}">
                <a16:creationId xmlns:a16="http://schemas.microsoft.com/office/drawing/2014/main" id="{BC6F21F8-B68F-43FA-B821-E02A3B9D34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6" name="Rectangle 2">
            <a:extLst>
              <a:ext uri="{FF2B5EF4-FFF2-40B4-BE49-F238E27FC236}">
                <a16:creationId xmlns:a16="http://schemas.microsoft.com/office/drawing/2014/main" id="{C9629BC0-261F-4466-9EA6-1704F763C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37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7CC1D6C4-005A-4537-A9AE-FB923E5C4B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08567749-E09F-4EA3-A1BE-53E164443A93}" type="slidenum">
              <a:rPr lang="cs-CZ" altLang="cs-CZ">
                <a:solidFill>
                  <a:srgbClr val="FFFFFF"/>
                </a:solidFill>
              </a:rPr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27</a:t>
            </a:fld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37219" name="Rectangle 1">
            <a:extLst>
              <a:ext uri="{FF2B5EF4-FFF2-40B4-BE49-F238E27FC236}">
                <a16:creationId xmlns:a16="http://schemas.microsoft.com/office/drawing/2014/main" id="{EF793EAE-5259-41B6-BBF6-54AE9755F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0" name="Rectangle 2">
            <a:extLst>
              <a:ext uri="{FF2B5EF4-FFF2-40B4-BE49-F238E27FC236}">
                <a16:creationId xmlns:a16="http://schemas.microsoft.com/office/drawing/2014/main" id="{D6663C31-BC25-4686-BDBA-DBFB7A90E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87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E8C767A7-62AF-45AC-845D-843AFA4764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5ECE6329-097B-4BB2-892A-A2F2AECBD176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28</a:t>
            </a:fld>
            <a:endParaRPr lang="cs-CZ" altLang="cs-CZ"/>
          </a:p>
        </p:txBody>
      </p:sp>
      <p:sp>
        <p:nvSpPr>
          <p:cNvPr id="138243" name="Rectangle 1">
            <a:extLst>
              <a:ext uri="{FF2B5EF4-FFF2-40B4-BE49-F238E27FC236}">
                <a16:creationId xmlns:a16="http://schemas.microsoft.com/office/drawing/2014/main" id="{487EA5D7-6E06-4F09-9AB0-0ABEDA5E89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2">
            <a:extLst>
              <a:ext uri="{FF2B5EF4-FFF2-40B4-BE49-F238E27FC236}">
                <a16:creationId xmlns:a16="http://schemas.microsoft.com/office/drawing/2014/main" id="{8A2F3AE8-30BD-42D2-A267-057A209C91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>
              <a:latin typeface="Calibri" panose="020F0502020204030204" pitchFamily="34" charset="0"/>
              <a:cs typeface="DejaVu Sans" panose="020B0603030804020204" pitchFamily="34" charset="0"/>
            </a:endParaRPr>
          </a:p>
        </p:txBody>
      </p:sp>
      <p:sp>
        <p:nvSpPr>
          <p:cNvPr id="138245" name="Text Box 3">
            <a:extLst>
              <a:ext uri="{FF2B5EF4-FFF2-40B4-BE49-F238E27FC236}">
                <a16:creationId xmlns:a16="http://schemas.microsoft.com/office/drawing/2014/main" id="{5EFD15BC-4AC7-4122-BCCE-26CF7D562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F8637A5-690D-44CA-A711-4205D516DEF2}" type="slidenum">
              <a:rPr lang="cs-CZ" altLang="cs-CZ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7874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C2AD9EE5-443F-43FC-BEF9-A1D2EE28C5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74EE795A-3471-45CC-84DD-8DCB553D0CFD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29</a:t>
            </a:fld>
            <a:endParaRPr lang="cs-CZ" altLang="cs-CZ"/>
          </a:p>
        </p:txBody>
      </p:sp>
      <p:sp>
        <p:nvSpPr>
          <p:cNvPr id="139267" name="Rectangle 1">
            <a:extLst>
              <a:ext uri="{FF2B5EF4-FFF2-40B4-BE49-F238E27FC236}">
                <a16:creationId xmlns:a16="http://schemas.microsoft.com/office/drawing/2014/main" id="{59C5BBF8-31B6-47B1-873B-E5D55D6FE7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8" name="Rectangle 2">
            <a:extLst>
              <a:ext uri="{FF2B5EF4-FFF2-40B4-BE49-F238E27FC236}">
                <a16:creationId xmlns:a16="http://schemas.microsoft.com/office/drawing/2014/main" id="{1D6A2F55-7DB2-4C3C-804B-36619EAA8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>
              <a:latin typeface="Calibri" panose="020F0502020204030204" pitchFamily="34" charset="0"/>
              <a:cs typeface="DejaVu Sans" panose="020B0603030804020204" pitchFamily="34" charset="0"/>
            </a:endParaRPr>
          </a:p>
        </p:txBody>
      </p:sp>
      <p:sp>
        <p:nvSpPr>
          <p:cNvPr id="139269" name="Text Box 3">
            <a:extLst>
              <a:ext uri="{FF2B5EF4-FFF2-40B4-BE49-F238E27FC236}">
                <a16:creationId xmlns:a16="http://schemas.microsoft.com/office/drawing/2014/main" id="{47269730-31C3-45A7-9C6C-FADCCB316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F56AC2F-BE1D-4351-95D7-EA61A1A00A9D}" type="slidenum">
              <a:rPr lang="cs-CZ" altLang="cs-CZ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1797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8182649C-FBD1-4B12-BF34-2D0F75D0317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6D96258B-9FE0-48AF-BAFB-467A54C32567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30</a:t>
            </a:fld>
            <a:endParaRPr lang="cs-CZ" altLang="cs-CZ"/>
          </a:p>
        </p:txBody>
      </p:sp>
      <p:sp>
        <p:nvSpPr>
          <p:cNvPr id="140291" name="Rectangle 1">
            <a:extLst>
              <a:ext uri="{FF2B5EF4-FFF2-40B4-BE49-F238E27FC236}">
                <a16:creationId xmlns:a16="http://schemas.microsoft.com/office/drawing/2014/main" id="{46BAAAE3-49B0-4848-9856-1688BF7BA9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Rectangle 2">
            <a:extLst>
              <a:ext uri="{FF2B5EF4-FFF2-40B4-BE49-F238E27FC236}">
                <a16:creationId xmlns:a16="http://schemas.microsoft.com/office/drawing/2014/main" id="{CBD2A801-EAD8-4332-9CDE-5E1494282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>
              <a:latin typeface="Calibri" panose="020F0502020204030204" pitchFamily="34" charset="0"/>
              <a:cs typeface="DejaVu Sans" panose="020B0603030804020204" pitchFamily="34" charset="0"/>
            </a:endParaRPr>
          </a:p>
        </p:txBody>
      </p:sp>
      <p:sp>
        <p:nvSpPr>
          <p:cNvPr id="140293" name="Text Box 3">
            <a:extLst>
              <a:ext uri="{FF2B5EF4-FFF2-40B4-BE49-F238E27FC236}">
                <a16:creationId xmlns:a16="http://schemas.microsoft.com/office/drawing/2014/main" id="{74BCA899-9F13-4F75-9E4C-5CCCE9770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613F494-614E-418D-98B0-FA0640A35BD7}" type="slidenum">
              <a:rPr lang="cs-CZ" altLang="cs-CZ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0229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275B790C-B04C-4698-9DC5-B7C666B3CC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EACB093D-4021-4AFA-90DB-28599C9EC9CA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31</a:t>
            </a:fld>
            <a:endParaRPr lang="cs-CZ" altLang="cs-CZ"/>
          </a:p>
        </p:txBody>
      </p:sp>
      <p:sp>
        <p:nvSpPr>
          <p:cNvPr id="141315" name="Rectangle 1">
            <a:extLst>
              <a:ext uri="{FF2B5EF4-FFF2-40B4-BE49-F238E27FC236}">
                <a16:creationId xmlns:a16="http://schemas.microsoft.com/office/drawing/2014/main" id="{B10C6221-31F5-4E40-9B34-9C2A20525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2">
            <a:extLst>
              <a:ext uri="{FF2B5EF4-FFF2-40B4-BE49-F238E27FC236}">
                <a16:creationId xmlns:a16="http://schemas.microsoft.com/office/drawing/2014/main" id="{B73EE1E2-AB28-405C-B563-A24037886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5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5780F0ED-A754-4A32-A5E1-58EF7CF260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BF239C56-E4B3-4589-B0BF-77F1C5479811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3</a:t>
            </a:fld>
            <a:endParaRPr lang="cs-CZ" altLang="cs-CZ"/>
          </a:p>
        </p:txBody>
      </p:sp>
      <p:sp>
        <p:nvSpPr>
          <p:cNvPr id="115715" name="Rectangle 1">
            <a:extLst>
              <a:ext uri="{FF2B5EF4-FFF2-40B4-BE49-F238E27FC236}">
                <a16:creationId xmlns:a16="http://schemas.microsoft.com/office/drawing/2014/main" id="{687EB853-6B60-4DE7-903A-50826B064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>
            <a:extLst>
              <a:ext uri="{FF2B5EF4-FFF2-40B4-BE49-F238E27FC236}">
                <a16:creationId xmlns:a16="http://schemas.microsoft.com/office/drawing/2014/main" id="{47FDED4D-E82E-442A-B6C2-99190B90E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1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9DDB5078-28B8-459E-AED2-9A94379DE2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120CA54D-984B-499C-9CDD-1038AF406620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32</a:t>
            </a:fld>
            <a:endParaRPr lang="cs-CZ" altLang="cs-CZ"/>
          </a:p>
        </p:txBody>
      </p:sp>
      <p:sp>
        <p:nvSpPr>
          <p:cNvPr id="142339" name="Rectangle 1">
            <a:extLst>
              <a:ext uri="{FF2B5EF4-FFF2-40B4-BE49-F238E27FC236}">
                <a16:creationId xmlns:a16="http://schemas.microsoft.com/office/drawing/2014/main" id="{62146732-B2FC-471E-B037-41F790DE7E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0" name="Rectangle 2">
            <a:extLst>
              <a:ext uri="{FF2B5EF4-FFF2-40B4-BE49-F238E27FC236}">
                <a16:creationId xmlns:a16="http://schemas.microsoft.com/office/drawing/2014/main" id="{58326DD1-0667-4831-AC4F-05A946877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53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FC3ABCD3-925E-47FF-B8F7-81D029C08E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9EF25340-6D1B-4EB8-8FAD-FD10E86414D3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33</a:t>
            </a:fld>
            <a:endParaRPr lang="cs-CZ" altLang="cs-CZ"/>
          </a:p>
        </p:txBody>
      </p:sp>
      <p:sp>
        <p:nvSpPr>
          <p:cNvPr id="144387" name="Rectangle 1">
            <a:extLst>
              <a:ext uri="{FF2B5EF4-FFF2-40B4-BE49-F238E27FC236}">
                <a16:creationId xmlns:a16="http://schemas.microsoft.com/office/drawing/2014/main" id="{9279A82C-5A80-40AF-9530-B2B45992F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8" name="Rectangle 2">
            <a:extLst>
              <a:ext uri="{FF2B5EF4-FFF2-40B4-BE49-F238E27FC236}">
                <a16:creationId xmlns:a16="http://schemas.microsoft.com/office/drawing/2014/main" id="{62200F48-9B86-4158-91B2-92A233ABD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88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CAF38257-2F18-4D94-BDB6-1E58491FBA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E36B2ABF-D391-4585-A370-C0EC917D5195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34</a:t>
            </a:fld>
            <a:endParaRPr lang="cs-CZ" altLang="cs-CZ"/>
          </a:p>
        </p:txBody>
      </p:sp>
      <p:sp>
        <p:nvSpPr>
          <p:cNvPr id="145411" name="Rectangle 1">
            <a:extLst>
              <a:ext uri="{FF2B5EF4-FFF2-40B4-BE49-F238E27FC236}">
                <a16:creationId xmlns:a16="http://schemas.microsoft.com/office/drawing/2014/main" id="{65D369AC-0C6B-4740-B043-FCAF33B3FE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2" name="Rectangle 2">
            <a:extLst>
              <a:ext uri="{FF2B5EF4-FFF2-40B4-BE49-F238E27FC236}">
                <a16:creationId xmlns:a16="http://schemas.microsoft.com/office/drawing/2014/main" id="{A04E757D-6FE4-4834-B738-E1D58CC86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007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5E48BACE-4F8D-4825-8D15-F942F520A4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E1C75738-A5AD-4AD9-B7AD-360D39EDE735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35</a:t>
            </a:fld>
            <a:endParaRPr lang="cs-CZ" altLang="cs-CZ"/>
          </a:p>
        </p:txBody>
      </p:sp>
      <p:sp>
        <p:nvSpPr>
          <p:cNvPr id="146435" name="Rectangle 1">
            <a:extLst>
              <a:ext uri="{FF2B5EF4-FFF2-40B4-BE49-F238E27FC236}">
                <a16:creationId xmlns:a16="http://schemas.microsoft.com/office/drawing/2014/main" id="{9B4D479F-1BD8-44A0-84EF-AF41739F83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6" name="Rectangle 2">
            <a:extLst>
              <a:ext uri="{FF2B5EF4-FFF2-40B4-BE49-F238E27FC236}">
                <a16:creationId xmlns:a16="http://schemas.microsoft.com/office/drawing/2014/main" id="{083A789B-FE4C-477B-817C-548BB3F05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29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84762DE9-9AFF-4B57-8575-20CF76CC35D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38AAD83A-6220-4B4A-9F4F-183C9CEC488C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36</a:t>
            </a:fld>
            <a:endParaRPr lang="cs-CZ" altLang="cs-CZ"/>
          </a:p>
        </p:txBody>
      </p:sp>
      <p:sp>
        <p:nvSpPr>
          <p:cNvPr id="147459" name="Rectangle 1">
            <a:extLst>
              <a:ext uri="{FF2B5EF4-FFF2-40B4-BE49-F238E27FC236}">
                <a16:creationId xmlns:a16="http://schemas.microsoft.com/office/drawing/2014/main" id="{BB58FF50-785C-47DF-8A5B-7B26E30995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2">
            <a:extLst>
              <a:ext uri="{FF2B5EF4-FFF2-40B4-BE49-F238E27FC236}">
                <a16:creationId xmlns:a16="http://schemas.microsoft.com/office/drawing/2014/main" id="{0D7D1117-6893-4655-936D-25750C85B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950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E8D2136A-6E80-4378-A484-3A111905B6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0613951C-6BF8-4F76-BBA4-23020BBA1E4D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37</a:t>
            </a:fld>
            <a:endParaRPr lang="cs-CZ" altLang="cs-CZ"/>
          </a:p>
        </p:txBody>
      </p:sp>
      <p:sp>
        <p:nvSpPr>
          <p:cNvPr id="148483" name="Rectangle 1">
            <a:extLst>
              <a:ext uri="{FF2B5EF4-FFF2-40B4-BE49-F238E27FC236}">
                <a16:creationId xmlns:a16="http://schemas.microsoft.com/office/drawing/2014/main" id="{10106459-CB69-43F7-9FED-E47CE727A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4" name="Rectangle 2">
            <a:extLst>
              <a:ext uri="{FF2B5EF4-FFF2-40B4-BE49-F238E27FC236}">
                <a16:creationId xmlns:a16="http://schemas.microsoft.com/office/drawing/2014/main" id="{39948023-97E5-4705-9F83-528F9E470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487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04F23D3F-B2D6-43BF-9750-95E9345EDD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2AAE3B1D-9B72-49BA-8608-C99BEE4CFA6D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38</a:t>
            </a:fld>
            <a:endParaRPr lang="cs-CZ" altLang="cs-CZ"/>
          </a:p>
        </p:txBody>
      </p:sp>
      <p:sp>
        <p:nvSpPr>
          <p:cNvPr id="149507" name="Rectangle 1">
            <a:extLst>
              <a:ext uri="{FF2B5EF4-FFF2-40B4-BE49-F238E27FC236}">
                <a16:creationId xmlns:a16="http://schemas.microsoft.com/office/drawing/2014/main" id="{7CA09538-965B-43B5-BA78-1C52979CC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8" name="Rectangle 2">
            <a:extLst>
              <a:ext uri="{FF2B5EF4-FFF2-40B4-BE49-F238E27FC236}">
                <a16:creationId xmlns:a16="http://schemas.microsoft.com/office/drawing/2014/main" id="{68A03C00-39AC-45C6-850D-35E3F6546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765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E5838F89-9B5D-4540-84C5-FA8644705B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75D1CEE2-D629-4B9C-AA70-C916980DB03C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39</a:t>
            </a:fld>
            <a:endParaRPr lang="cs-CZ" altLang="cs-CZ"/>
          </a:p>
        </p:txBody>
      </p:sp>
      <p:sp>
        <p:nvSpPr>
          <p:cNvPr id="150531" name="Rectangle 1">
            <a:extLst>
              <a:ext uri="{FF2B5EF4-FFF2-40B4-BE49-F238E27FC236}">
                <a16:creationId xmlns:a16="http://schemas.microsoft.com/office/drawing/2014/main" id="{8A428A55-B5ED-47D2-832E-BC4C4B5E77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2" name="Rectangle 2">
            <a:extLst>
              <a:ext uri="{FF2B5EF4-FFF2-40B4-BE49-F238E27FC236}">
                <a16:creationId xmlns:a16="http://schemas.microsoft.com/office/drawing/2014/main" id="{0869D614-164A-4E71-97FE-FDB54C17C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382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B80A4180-EB58-4047-A494-3823546554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AE5B8ED5-F90D-489C-BB11-3E0DD83DF460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40</a:t>
            </a:fld>
            <a:endParaRPr lang="cs-CZ" altLang="cs-CZ"/>
          </a:p>
        </p:txBody>
      </p:sp>
      <p:sp>
        <p:nvSpPr>
          <p:cNvPr id="151555" name="Rectangle 1">
            <a:extLst>
              <a:ext uri="{FF2B5EF4-FFF2-40B4-BE49-F238E27FC236}">
                <a16:creationId xmlns:a16="http://schemas.microsoft.com/office/drawing/2014/main" id="{98DAEBD4-063B-43AB-BE27-D9AADF6910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6" name="Rectangle 2">
            <a:extLst>
              <a:ext uri="{FF2B5EF4-FFF2-40B4-BE49-F238E27FC236}">
                <a16:creationId xmlns:a16="http://schemas.microsoft.com/office/drawing/2014/main" id="{5B589969-67EF-4461-ABED-BDE395728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61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27AE43E0-6DB5-410E-BDC0-2E0B5862D5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9BA28852-A1F8-4401-8D07-2D678BA28003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41</a:t>
            </a:fld>
            <a:endParaRPr lang="cs-CZ" altLang="cs-CZ"/>
          </a:p>
        </p:txBody>
      </p:sp>
      <p:sp>
        <p:nvSpPr>
          <p:cNvPr id="152579" name="Rectangle 1">
            <a:extLst>
              <a:ext uri="{FF2B5EF4-FFF2-40B4-BE49-F238E27FC236}">
                <a16:creationId xmlns:a16="http://schemas.microsoft.com/office/drawing/2014/main" id="{C83F0AAF-F2B4-4C1E-B966-18C99BA38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0" name="Rectangle 2">
            <a:extLst>
              <a:ext uri="{FF2B5EF4-FFF2-40B4-BE49-F238E27FC236}">
                <a16:creationId xmlns:a16="http://schemas.microsoft.com/office/drawing/2014/main" id="{5A76ACBC-220F-44AF-A613-18875A11E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75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EE6DAD66-CD24-44EB-8290-DC32A85F5C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FA5FD1FE-588B-4215-B13A-2CAC823D2A92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4</a:t>
            </a:fld>
            <a:endParaRPr lang="cs-CZ" altLang="cs-CZ"/>
          </a:p>
        </p:txBody>
      </p:sp>
      <p:sp>
        <p:nvSpPr>
          <p:cNvPr id="116739" name="Rectangle 1">
            <a:extLst>
              <a:ext uri="{FF2B5EF4-FFF2-40B4-BE49-F238E27FC236}">
                <a16:creationId xmlns:a16="http://schemas.microsoft.com/office/drawing/2014/main" id="{F36756FA-3B9E-4291-B8E3-3626957935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2">
            <a:extLst>
              <a:ext uri="{FF2B5EF4-FFF2-40B4-BE49-F238E27FC236}">
                <a16:creationId xmlns:a16="http://schemas.microsoft.com/office/drawing/2014/main" id="{B8A4287D-2284-4BAB-96D3-E076E8C83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668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95849336-D56E-4AF1-9E64-32BA2EEFFE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9E0F1775-F996-4689-A4A1-89A0126B13B5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42</a:t>
            </a:fld>
            <a:endParaRPr lang="cs-CZ" altLang="cs-CZ"/>
          </a:p>
        </p:txBody>
      </p:sp>
      <p:sp>
        <p:nvSpPr>
          <p:cNvPr id="153603" name="Rectangle 1">
            <a:extLst>
              <a:ext uri="{FF2B5EF4-FFF2-40B4-BE49-F238E27FC236}">
                <a16:creationId xmlns:a16="http://schemas.microsoft.com/office/drawing/2014/main" id="{3DB16689-E0FC-4A3F-94E9-34E3A3D9E3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4" name="Rectangle 2">
            <a:extLst>
              <a:ext uri="{FF2B5EF4-FFF2-40B4-BE49-F238E27FC236}">
                <a16:creationId xmlns:a16="http://schemas.microsoft.com/office/drawing/2014/main" id="{FC52564C-BC29-4B12-95FB-A8D182BF5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564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065035B2-301E-4338-A9F9-B0C21E272A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3EDE43E1-5034-4CBB-87BC-CF6F0A48F213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43</a:t>
            </a:fld>
            <a:endParaRPr lang="cs-CZ" altLang="cs-CZ"/>
          </a:p>
        </p:txBody>
      </p:sp>
      <p:sp>
        <p:nvSpPr>
          <p:cNvPr id="154627" name="Rectangle 1">
            <a:extLst>
              <a:ext uri="{FF2B5EF4-FFF2-40B4-BE49-F238E27FC236}">
                <a16:creationId xmlns:a16="http://schemas.microsoft.com/office/drawing/2014/main" id="{4850DFF6-9B89-4E9F-9733-F97704F31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8" name="Rectangle 2">
            <a:extLst>
              <a:ext uri="{FF2B5EF4-FFF2-40B4-BE49-F238E27FC236}">
                <a16:creationId xmlns:a16="http://schemas.microsoft.com/office/drawing/2014/main" id="{16024D52-F107-4D8F-9C78-956E3F97C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76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96276E4E-4C9E-4343-BE99-D44EF8FA955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C3D24B31-E327-4D5C-8E21-69FB67C33842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44</a:t>
            </a:fld>
            <a:endParaRPr lang="cs-CZ" altLang="cs-CZ"/>
          </a:p>
        </p:txBody>
      </p:sp>
      <p:sp>
        <p:nvSpPr>
          <p:cNvPr id="155651" name="Rectangle 1">
            <a:extLst>
              <a:ext uri="{FF2B5EF4-FFF2-40B4-BE49-F238E27FC236}">
                <a16:creationId xmlns:a16="http://schemas.microsoft.com/office/drawing/2014/main" id="{073B49ED-0C61-413C-9A7C-9451E56B1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2" name="Rectangle 2">
            <a:extLst>
              <a:ext uri="{FF2B5EF4-FFF2-40B4-BE49-F238E27FC236}">
                <a16:creationId xmlns:a16="http://schemas.microsoft.com/office/drawing/2014/main" id="{B09DADA4-E581-452E-BA46-846D757FB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592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3B769540-8F08-4AA0-A612-A078F018481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F0BAE108-3F44-404A-AB5F-7E8FFFE13143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45</a:t>
            </a:fld>
            <a:endParaRPr lang="cs-CZ" altLang="cs-CZ"/>
          </a:p>
        </p:txBody>
      </p:sp>
      <p:sp>
        <p:nvSpPr>
          <p:cNvPr id="156675" name="Rectangle 1">
            <a:extLst>
              <a:ext uri="{FF2B5EF4-FFF2-40B4-BE49-F238E27FC236}">
                <a16:creationId xmlns:a16="http://schemas.microsoft.com/office/drawing/2014/main" id="{DE3E621B-3C51-474C-B75D-3E00B0D4C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6" name="Rectangle 2">
            <a:extLst>
              <a:ext uri="{FF2B5EF4-FFF2-40B4-BE49-F238E27FC236}">
                <a16:creationId xmlns:a16="http://schemas.microsoft.com/office/drawing/2014/main" id="{8F49F4D9-C176-4397-9477-1C9640D95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585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55386787-6199-4269-9805-84FCC09CF6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13EAD923-9B50-4009-85CC-D4B4384FD115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46</a:t>
            </a:fld>
            <a:endParaRPr lang="cs-CZ" altLang="cs-CZ"/>
          </a:p>
        </p:txBody>
      </p:sp>
      <p:sp>
        <p:nvSpPr>
          <p:cNvPr id="157699" name="Rectangle 1">
            <a:extLst>
              <a:ext uri="{FF2B5EF4-FFF2-40B4-BE49-F238E27FC236}">
                <a16:creationId xmlns:a16="http://schemas.microsoft.com/office/drawing/2014/main" id="{2A432320-9C3E-4C23-A435-6B983FE06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700" name="Rectangle 2">
            <a:extLst>
              <a:ext uri="{FF2B5EF4-FFF2-40B4-BE49-F238E27FC236}">
                <a16:creationId xmlns:a16="http://schemas.microsoft.com/office/drawing/2014/main" id="{305168F3-6CEE-4291-B090-FD20A80AD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000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1EC5A2BE-E7B6-4392-926B-B18EEC4FD1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E05CEBCB-172F-4521-B434-85F215801AB4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47</a:t>
            </a:fld>
            <a:endParaRPr lang="cs-CZ" altLang="cs-CZ"/>
          </a:p>
        </p:txBody>
      </p:sp>
      <p:sp>
        <p:nvSpPr>
          <p:cNvPr id="158723" name="Rectangle 1">
            <a:extLst>
              <a:ext uri="{FF2B5EF4-FFF2-40B4-BE49-F238E27FC236}">
                <a16:creationId xmlns:a16="http://schemas.microsoft.com/office/drawing/2014/main" id="{1579D981-3370-4B39-8644-5993194618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4" name="Rectangle 2">
            <a:extLst>
              <a:ext uri="{FF2B5EF4-FFF2-40B4-BE49-F238E27FC236}">
                <a16:creationId xmlns:a16="http://schemas.microsoft.com/office/drawing/2014/main" id="{3015100A-05B7-46F1-9A2F-16DD2D5E2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127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F9D1D452-DDB8-4FF3-B161-8497B999CB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0DD00DC6-D689-4283-A160-F6502C0CBA2E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48</a:t>
            </a:fld>
            <a:endParaRPr lang="cs-CZ" altLang="cs-CZ"/>
          </a:p>
        </p:txBody>
      </p:sp>
      <p:sp>
        <p:nvSpPr>
          <p:cNvPr id="159747" name="Rectangle 1">
            <a:extLst>
              <a:ext uri="{FF2B5EF4-FFF2-40B4-BE49-F238E27FC236}">
                <a16:creationId xmlns:a16="http://schemas.microsoft.com/office/drawing/2014/main" id="{05604438-2DAE-4B2E-A9D7-DB0FCCB85C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8" name="Rectangle 2">
            <a:extLst>
              <a:ext uri="{FF2B5EF4-FFF2-40B4-BE49-F238E27FC236}">
                <a16:creationId xmlns:a16="http://schemas.microsoft.com/office/drawing/2014/main" id="{1F5769D3-F7CD-4821-8441-8AA91F80B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943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A4869FC0-BC19-46F9-95F5-5A9980B750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3A014160-D3B1-4ED6-806B-3243F7217F2A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49</a:t>
            </a:fld>
            <a:endParaRPr lang="cs-CZ" altLang="cs-CZ"/>
          </a:p>
        </p:txBody>
      </p:sp>
      <p:sp>
        <p:nvSpPr>
          <p:cNvPr id="160771" name="Rectangle 1">
            <a:extLst>
              <a:ext uri="{FF2B5EF4-FFF2-40B4-BE49-F238E27FC236}">
                <a16:creationId xmlns:a16="http://schemas.microsoft.com/office/drawing/2014/main" id="{7F47FC47-6AB2-4E6D-AFBF-38B785CE5A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2">
            <a:extLst>
              <a:ext uri="{FF2B5EF4-FFF2-40B4-BE49-F238E27FC236}">
                <a16:creationId xmlns:a16="http://schemas.microsoft.com/office/drawing/2014/main" id="{CF363714-AE79-4F6A-B11D-82D61B09B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284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6C455BA1-0809-41F3-945A-2597C7D472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51DFA97D-121B-4442-B48B-B75D234873DA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50</a:t>
            </a:fld>
            <a:endParaRPr lang="cs-CZ" altLang="cs-CZ"/>
          </a:p>
        </p:txBody>
      </p:sp>
      <p:sp>
        <p:nvSpPr>
          <p:cNvPr id="165891" name="Rectangle 1">
            <a:extLst>
              <a:ext uri="{FF2B5EF4-FFF2-40B4-BE49-F238E27FC236}">
                <a16:creationId xmlns:a16="http://schemas.microsoft.com/office/drawing/2014/main" id="{7DCC3B64-C105-4554-9CCE-3DDECE4125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2" name="Rectangle 2">
            <a:extLst>
              <a:ext uri="{FF2B5EF4-FFF2-40B4-BE49-F238E27FC236}">
                <a16:creationId xmlns:a16="http://schemas.microsoft.com/office/drawing/2014/main" id="{7D285207-93A3-4DFD-B9DD-E505E60FB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8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B3F5956B-D69B-420E-8A88-22AB314AC47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F3E5B679-BE57-4B24-8953-999BAB114888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5</a:t>
            </a:fld>
            <a:endParaRPr lang="cs-CZ" altLang="cs-CZ"/>
          </a:p>
        </p:txBody>
      </p:sp>
      <p:sp>
        <p:nvSpPr>
          <p:cNvPr id="119811" name="Rectangle 1">
            <a:extLst>
              <a:ext uri="{FF2B5EF4-FFF2-40B4-BE49-F238E27FC236}">
                <a16:creationId xmlns:a16="http://schemas.microsoft.com/office/drawing/2014/main" id="{AFE71D92-A8C1-4F0A-8086-F2C5308CF7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>
            <a:extLst>
              <a:ext uri="{FF2B5EF4-FFF2-40B4-BE49-F238E27FC236}">
                <a16:creationId xmlns:a16="http://schemas.microsoft.com/office/drawing/2014/main" id="{C2BC5A6C-1159-458D-B9C1-00BE20E65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31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E61E926F-455E-497F-8BFA-4A046A7095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1E1E16A0-06D9-4A17-99E2-884AC1F8075E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6</a:t>
            </a:fld>
            <a:endParaRPr lang="cs-CZ" altLang="cs-CZ"/>
          </a:p>
        </p:txBody>
      </p:sp>
      <p:sp>
        <p:nvSpPr>
          <p:cNvPr id="120835" name="Rectangle 1">
            <a:extLst>
              <a:ext uri="{FF2B5EF4-FFF2-40B4-BE49-F238E27FC236}">
                <a16:creationId xmlns:a16="http://schemas.microsoft.com/office/drawing/2014/main" id="{EE37D919-512F-4E35-BC51-50FE017D3B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2">
            <a:extLst>
              <a:ext uri="{FF2B5EF4-FFF2-40B4-BE49-F238E27FC236}">
                <a16:creationId xmlns:a16="http://schemas.microsoft.com/office/drawing/2014/main" id="{2FD12D6F-5B25-461E-B499-D292E1263E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24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76D947E8-06BC-4B5A-9A57-D0612B9B47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54D6D580-DC25-4AE4-91A2-1DEC5613AFB4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7</a:t>
            </a:fld>
            <a:endParaRPr lang="cs-CZ" altLang="cs-CZ"/>
          </a:p>
        </p:txBody>
      </p:sp>
      <p:sp>
        <p:nvSpPr>
          <p:cNvPr id="121859" name="Rectangle 1">
            <a:extLst>
              <a:ext uri="{FF2B5EF4-FFF2-40B4-BE49-F238E27FC236}">
                <a16:creationId xmlns:a16="http://schemas.microsoft.com/office/drawing/2014/main" id="{1E3E3C0F-8EE7-460E-8889-37A3E9A8E6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45C358E7-638B-4036-AC98-EC9814A10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01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3B3EF3B9-74D5-4307-A396-E20499B0AD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39E63CFB-C945-41CF-943B-C727F8BFD8B2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8</a:t>
            </a:fld>
            <a:endParaRPr lang="cs-CZ" altLang="cs-CZ"/>
          </a:p>
        </p:txBody>
      </p:sp>
      <p:sp>
        <p:nvSpPr>
          <p:cNvPr id="118787" name="Rectangle 1">
            <a:extLst>
              <a:ext uri="{FF2B5EF4-FFF2-40B4-BE49-F238E27FC236}">
                <a16:creationId xmlns:a16="http://schemas.microsoft.com/office/drawing/2014/main" id="{3C19BFA6-A189-478B-94DD-069321706F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2">
            <a:extLst>
              <a:ext uri="{FF2B5EF4-FFF2-40B4-BE49-F238E27FC236}">
                <a16:creationId xmlns:a16="http://schemas.microsoft.com/office/drawing/2014/main" id="{EFA9ACA1-8A78-48E0-BF66-10BDA30C1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66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B406013D-B83F-4B27-B53A-6BE6792C16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83CF8A13-F38C-4C78-9BCF-6535ACE060DB}" type="slidenum">
              <a:rPr lang="cs-CZ" altLang="cs-CZ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9</a:t>
            </a:fld>
            <a:endParaRPr lang="cs-CZ" altLang="cs-CZ"/>
          </a:p>
        </p:txBody>
      </p:sp>
      <p:sp>
        <p:nvSpPr>
          <p:cNvPr id="117763" name="Rectangle 1">
            <a:extLst>
              <a:ext uri="{FF2B5EF4-FFF2-40B4-BE49-F238E27FC236}">
                <a16:creationId xmlns:a16="http://schemas.microsoft.com/office/drawing/2014/main" id="{CA599E74-B507-4184-B564-3FF007EA32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2">
            <a:extLst>
              <a:ext uri="{FF2B5EF4-FFF2-40B4-BE49-F238E27FC236}">
                <a16:creationId xmlns:a16="http://schemas.microsoft.com/office/drawing/2014/main" id="{FA52A35B-FABD-44C9-B73A-47C85B885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0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9C65D6-5CA1-4094-B29C-039B8C19C59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19C1A-6E6A-44FF-9A9C-BA994F184A6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936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EF8E93-7E05-4371-B623-AF17F69EDFF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304F4-331F-45D5-9240-77E903A1618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48480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4943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4943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35F082-4150-4441-88BA-30322F4D54B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A9E8B-71F9-4354-8CB5-843CF6558F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81636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3041AB-D667-41E2-82AD-D53F9444BB6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2F373-2CF1-4946-ADCA-D6717550A3D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03829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664954-3275-4022-9088-16158C9AEDD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4108C-9D29-4E35-B07D-B62AA442A02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93798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B858FD-93D0-4861-BB26-B9AD9FCDB8D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516A1-1C09-4C91-963D-994F0F0C89B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23900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630790-618A-4FC4-B49A-138A1EE46A8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59AC4-4905-417A-AA16-E5FB024448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87922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CF049BF-31D0-4216-97EC-8683E8A20A4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74C17-62ED-46F3-B5D4-D649CE5BA49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71215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AE7192-554E-4FFE-A35C-277F8CCE1F0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6529E-0525-4C1C-8DF4-4CE12C0882F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02543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61B4477-7DFF-496E-AB66-308680056A9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FE4BD-2A7E-4717-A6DC-D64BCAB5A3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61878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29AD6B-C730-4F0C-AD0F-F8323A5E487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2946A-6D4F-4765-8B75-4CFB0453E95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6527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F05B39-5010-4123-B21E-6953AED058D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A5C08-17F3-4D60-8A4C-32E111EDD06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645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4943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4943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C1594D-20F4-4937-8BDF-54B788211DD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C23CA-2CCE-4ABD-BD52-53A1095388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26419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EE810F-E2A9-4B89-971A-A7568194C9B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26A7B-11C7-472F-BE7F-9C1EC71D5BE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7853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4943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4943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F4164C-5F08-46A2-AD90-EF33A4F00D6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ED088-F8E9-416E-AC7B-D8955CF0FDA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54735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89614B-BC22-4889-9937-64E7CFBE11A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4B6AB-8801-4ADA-8C74-D4F493D97D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43980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EC2A3B-36B1-4BAD-8C03-2532EF23E52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4AAD5-821A-468C-AE14-DF33AA9656E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93182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477A84-F359-47AE-9A85-AD83C7117F4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39063-9F0A-464A-A2AE-FFE4BA2DF9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25074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41278D-EAE8-47EB-8EFC-54262EDA00E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59E55-1C8A-496F-86AA-DD366A4776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08964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D8DDF74-0D61-4002-8E26-A7A2878F4B5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FFF73-755C-4B53-BE15-B74EBC477E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67749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C44CE0A-C8B7-4B8D-9BBA-FF5AFAFA6FB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52860-4C29-4384-BFF9-F203BE8AA20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64112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E1ED142-E993-4942-8764-8C72C3D6EBB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58576-4AE3-41A2-9CF3-302D58ECC6F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19779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63362D-D9B2-4008-A09E-16D8DCBD7BC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844AA-7EAA-4569-82E5-3CD11FC400C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095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C6EF7E-BAA2-4D5A-965F-695973BF14A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EEF11-EF01-4F7A-A9E5-C89B0B2CE0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86677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7BC6AA-1E67-49DA-B17B-AE1AF83C982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6A8F7-86EA-48A3-AB40-AA37BC73CD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89394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903429-1F62-4AA3-82D9-6B6E1B8D38B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3866E-47C6-44EF-9F4D-5023696E12E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99002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F1EC84-DF6A-4EC1-9ED5-2F29AF25CBE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2734B-8C68-4C5D-989A-17910EFE301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33723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6A8471-42E4-4635-862C-6A9BAB18830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637F9-E197-4C7B-B625-1A6F23E0C76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58459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B719FA0-D904-41D2-BD8F-A1062361212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A54EF-B050-4E44-BD4D-EC53058EF05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26190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749225-D6A7-4E48-874A-90C8052748A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DC97E-49E0-49EA-A2AF-E1D60A400F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85555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342F91-23D1-462E-A834-4481A6A93B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3E2B6-26C2-4050-A634-4B1FF8FB367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81428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BF291F4-6FC4-4D64-9A25-1A83497DBA9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D1BC2-7512-4EC8-BB75-E8669302E5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0645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EFF920-4856-41EB-B129-07789864DBD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DDF26-7F7D-44EF-96E3-04787E7C4B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31012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9E58C30-D2A6-43F3-A045-EF1042FD0B3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F1C0E-35EF-40B0-9B8D-3184C870886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6904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08BABC-31D8-4729-9D57-C9FB5E31E18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1F99E-B44F-4A98-B0AF-EAF9618BC72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82180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13D744-4D9D-4752-8CD9-68BC50ADC0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16FFB-FC95-4E58-9D28-35D843F884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35136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F5DA23-2AA0-4A76-9317-B9EB44324B7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17B79-51BE-4811-B91C-71AB32704F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22217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CD4144-8D02-4124-9D4E-9D80843F6EF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6F28A-8D80-4566-B6AD-431E92AB9D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97488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D89060-806A-45A4-B93E-BE047A74DF1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9A5DE-75AB-41E1-B9C3-A5497DA50A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0602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E266C3-DA1A-4703-AE22-831D4E09253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91A5C-274C-45FB-967C-332536B41A9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50212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953C27-E4CB-45D3-9CF3-B8317085E94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7C024-35F9-45C2-BCE2-D2196E53E7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18923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7A531D-B907-47A7-97EC-6CE9F62918B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19B0A-DEC0-4428-914B-8C5F960FB0B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79372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03CD42-C667-45AB-80E4-964264AE930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DAB76-4619-4DA4-B86C-E379507B954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78039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1D70ADC-9772-4748-B3B1-B7EDBFF32BC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531D2-A6F0-4EFA-A67F-CD6760029D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16472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B9E4A2-876D-469A-8BCA-FFE6970D783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0DBE0-DE2F-430C-9710-AD58961CD73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5367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604C25-48DC-4484-AE03-601AA80E46E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BBFEA-4670-474E-9595-5574CDB2C2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70115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E0CAB1D-C1FA-4F52-A552-541702E00D2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3E809-1188-40E2-A473-43E371ECFD1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60365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132C16-F022-4E3E-B36B-C966EC86CF2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EC5E2-AE69-4729-9F44-3BF83C6B49B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507744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741C69-4492-4CA5-826C-7EA8F0C3ED1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5F798-1D96-42AB-9CC1-CB8D190239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021918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02469E-FEAA-41D7-82FB-88261765664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E140F-83A8-43EC-937D-E93702E5A9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357139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5C5F3A-23F5-41D6-9D31-ADE1BF9F672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61393-B88D-447A-B382-B347BC37320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40145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AB211E-6FAD-4EEE-B32D-6940E81C432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DB715-1FC8-4297-A3C8-7AB0ADAE27D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36189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0A79D0-F84F-4553-B5B9-30E7C68D418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F9399-5F21-43E5-8B5B-D907C9E9B0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15150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FF5372-2631-41BC-8357-33D5836A47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F8036-AED3-4E82-9FDE-4E0CF183A17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25415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0144A0-B60B-4696-9A82-9CEC7599A21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4E728-4E79-40A5-96BC-4AC324E86E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732050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3F66787-1D18-4F5C-9630-6307748A67F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97F28-4E06-4C18-ADBB-25D2E17CA84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838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1D0C0E-6BEC-4DFC-8BED-354491C03CB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0075D-D156-4DC1-B2DC-C0229B3128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919359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7D635D-2B66-4C85-83F3-2791036488B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8C048-B113-4D36-905E-B6BD2A76651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24178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944AC18-1967-4BDB-ADB2-5E316C59EDB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8D947-F774-42B8-8F10-77E54958927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48167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294D86-3702-4816-9040-51F8847D156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E662F-4774-4420-915F-5A578BE2967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343813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DF4626-9334-4B6F-8805-FB4A6717A1F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60455-B383-4A82-9EA5-F7D4EAD0B0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20401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41CD72-F222-4BE2-8801-A88F1C8B620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DA623-82AF-4D28-85D3-D8BF43772F0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214301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3FCD02-08B7-4FA8-A8D4-16ADF5C3A1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18F4F-7D50-4955-926C-15D2C854D64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6554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BE72F8-D13A-4312-9B49-086377C42E2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C4123-D37A-4E49-8681-4BF59BB0462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6297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17DE00-885E-4B3B-ABB2-A2F4C1B53A4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E1AC0-90F2-4749-AD37-C5E4248D1F1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4769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AAE8794-C2D2-4662-A307-F28C0098CFF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71F97-5257-4474-BD1D-DF2311DFB93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0042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23F4C9-9DA9-4F2A-8570-446E7C1614B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36235-81A3-4032-A7B3-9C1B71D761C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26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9404B3-107F-4F88-B679-FA331E388CD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C661F-7A97-40E7-BD61-2C3668719B4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6603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7FCE9-2B23-49A7-B3BE-F166BBF34BB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3DAE8-5906-430A-B483-B84170CC5EA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4428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03D800-AC1A-4161-BA5B-38D593DED08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22456-A404-4BAD-BB98-D55A2E531B3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5633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4943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4943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919321-2003-42DF-B4BC-CCB8CBA0C6B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3FBC2-56FE-4E61-9FE9-7D6928FE993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4737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FC6A52-B0F4-4068-88A8-F0DAFF3EAA3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BB67D-7FE9-4F15-A3F9-F60579A2CBA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6305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AC256F-9E27-408C-AA22-C3591EC6BBA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9E11C-4999-4736-BB74-474D122D1F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0674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6848BB-0FF9-4702-983B-033940C3519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891FD-667B-4CC1-BE92-30196653509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1370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F98452-3353-465D-8A08-74EB7F1672B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E5AA8-75DE-4E97-8849-E600D1BDC3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3014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167C7A-CCF9-4E8A-ADBE-9E670E26C7C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8B1F3-5DE8-4013-9872-1CA95AAE22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0886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6EF58-E1EB-4120-9D78-34DF2A6353A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6A9DB-58B3-456E-81E5-8E388B5D4FE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4484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B2592C-E91B-4B3A-9377-E677ABCB90D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DAF6A-E4E3-4062-862F-C8CA804A1DB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967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A41024-0A0C-44EC-99A7-0D5FB385BB1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80EF0-DE47-4941-9588-D9DA51299D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8025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F03505C-2EAC-4728-A51B-D7DCE6AEF8E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C1EF9-6293-45E5-9E3D-CDD5376C0BB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1672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3DFF05-B62C-47C5-94F4-4C1319E0F22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CEE2D-19B1-4C88-AE51-46684C4627A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2448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C7452B-8928-4568-BD75-1FAA80B0B0B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0C85F-BDE4-4BAB-AA28-70DAB3E354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9670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8B0B80-2BD5-451B-BC93-72CB5E3253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2C1A6-6882-45A0-95A7-10109C61CDD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9669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4943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4943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81BCC6-6CD4-417C-8CC1-D715B19C3FB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B69D9-AE10-4804-9CC2-63D8D3954D9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8348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B7464C-FCE8-4591-9045-F6A3CE5FB9C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3B8CD-C3D0-46EA-A44E-5A31CE927B4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5629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E4CE53-F9B1-4609-95CE-5DAB028F814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C1EEB-92DC-406E-98AE-881B1282B3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0287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B2D30F2-AA11-42E9-8F3D-80F168BCB22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D4D6C-5AFE-4DBA-87CC-4A8ACA02D1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99392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6003A5-7809-478E-91AA-1DD2563AA31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75DB1-6D7A-416A-8E4F-0CC9653E08F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0964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9F6ADD5-F62E-4A55-8559-807FA1BADC7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40A28-2B8A-456B-AA65-33BB69B071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860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156A08-6E30-480E-8A49-271E5CB5474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116CD-0688-4296-9E89-9765DC7CBC5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89595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F33C00-7ABC-4201-9459-E34619F2244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52B43-5ECD-4EE3-8234-C345CA37E1B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36982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E34F503-1AD2-4CCB-8C9D-094BBC0A44F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11417-D8C1-405D-89B9-29CD963C087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8183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2D0412-6F42-4976-87AB-48B7B56B4E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1DE71-9E0C-4AA3-A399-68EB8B07E4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6721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36CFDB-E407-495F-8945-0BC8B6D62A8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82C37-E4AF-40D1-B9E3-B0D7D0E4E54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9145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9B8E07-B755-4CA7-8FBA-48DE0CA8A56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27928-5C16-46D9-97EA-6BBD348871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3460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4943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4943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F290AD-9602-4481-B950-567C1E887BD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C581F-0714-40B1-A66F-B0E0C124CC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3588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369465-AC69-4FB4-8F58-821B00138F3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0E03C-8603-4999-AEDA-9C1550A6C5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82989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EE20FB-6B70-4BA1-AE7A-3105CF1BD00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35B4A-FDA1-413F-A28D-481B2A30BE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9671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ACE9BE-207D-4548-AC6B-DA0919FB08A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B498E-243B-42F9-A790-9A086C5528C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400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7929EF-4D12-4484-AA9A-5B1A3DF6CEC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B09A22-C080-4FB9-8470-E19292E4A8F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214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8BD8566-2784-40C1-9BEE-31B484A3330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D05D1-EBC3-4CA3-8454-84CEB244236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86014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AAA2D20-E211-49BB-A1C8-F8A41C565EB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9604D-9BEF-4331-B608-5F08D64451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80155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B83417C-9465-4C0F-A87F-AA7E9D29662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3AB19-6A84-43EB-8F86-68BD971C03B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193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4BBD1CE-968A-49B3-863E-9DF1A1643FB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2B720-C381-44B4-9FAE-6350C46D43F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9520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BCE7E6-3C2C-4ED7-9DF5-B59422B9331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BEFA9-4467-42B0-A8D4-2F7CFDFADB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54001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E4779A-7C7F-46E1-8C2D-57164716013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FDEB5-DEAD-4F03-AC29-272542FA746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81300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B336CF-40CA-4768-97DB-4E81977C36E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0A4C6-0018-4E98-B1BF-E5B0E8DA3EB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3326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A593D2-2BDB-42C9-9A14-D18CB03F938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40698-AF2E-48A6-903B-6E095A0F4DE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88874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FC2AEE-C6A2-4009-8067-B8DED9AD7A7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CBDD1-0708-472B-933B-CB0C9321958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36313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0F5F6B-E7E3-4B83-8FCF-97FE735A082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EFBE7-6719-42AC-9CC2-766B82EF1F4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05364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27E6C8-8927-4CA6-AD59-2681297382C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B5B5F-E9AA-4CC1-93D2-C8181A9AB49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335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5CBA10-C203-4102-852F-425CEC280D8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30AAE-248E-4A4C-9FD0-8749B56AE9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12672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3F679C-145E-400D-9A5F-9E8EC66D646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E155C-BCAD-4612-AA1E-2448963ED17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11259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2CE1487-E78B-497D-9B84-7745B5C8C6C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0D2C5-B8AC-490C-9880-89CC2AE39E0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89179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C11610-F9A4-40C0-BC90-B7005339418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1EBF7-FC4F-4004-B780-7F740401ED4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3624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22A1C07-C369-43C7-8CC7-EC3592A69AC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582DF-4C07-4445-9A8E-17037E9CA4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5905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094BA5-57B8-425C-B436-7DBB3015E9C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52E18-BFBF-4662-B370-3C54F3232BC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38611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DE6A-DFFB-42AD-B7D8-3900C2B197D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31A04-2BCC-45B7-905B-F92DE5ECA5C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60715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5E84FF-9AD1-4F07-9719-E792DF67FA0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59FBF-B09B-4666-A527-3ED55850EEA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64700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62110A-78E2-4565-9958-28CE9001CF4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3B4F1-6BCF-4C66-A1D2-41C1B06894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85997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E24D59-E541-42B2-B032-33F2451F482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591D0-4948-43DA-BDDC-B8F3F8832C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76210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4B4BF0-ACD2-4E42-B145-07EF1AA83D0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690CF-C0F8-4534-A0CF-6D7655F5061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328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1890F4B-AD66-4A89-A176-5591AEA7543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1015D-98C5-461B-9422-7661AB18B4C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64122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6AE70C-D6A0-4D35-920F-1C5E65FA484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940B0-206A-444E-8F16-838AA629881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77416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5B552D-2030-4A00-A278-B41A53E188F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308FA-1F42-4368-BFCC-40A5813C8E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35577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B373A09-B37C-44CD-AF8B-0C2CD24532F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22A3A-B54A-43A2-91D1-3653E6DD3C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3858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D41AC3-1565-4396-9AE7-A54F1B5566E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C7EC0-28BD-4705-BC56-E528282FB8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13101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BE7A6DB-B93C-402E-A9F6-ABFDE8AD388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7A8F6-CAA5-4904-BD60-8CD21E75891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69893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1ED1A6-F801-4922-916A-A1A6725DABA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10CF7-4549-4003-87B1-67A102B6ACA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6179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2BDBD6-40F0-43E8-9951-0A5839B2BB3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E73F1-A2F6-45A4-92EC-CC38F2E562B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46109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E28F5B-279F-4801-ACD1-3B5F6E3FDD4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81E33-2621-440C-AE79-B56AF6B1C8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78090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F67B34-305A-4F62-9095-174FD842155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BD3FD-6000-41F9-80AF-F8038EA74A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16417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BBC9AE-DC99-409B-AE90-CCDA1AB8F58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FE8F9-3CEA-46E0-8DAC-7F4772E92E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148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905DC9-B43C-4779-B667-BD5A241CE72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D38EE-1093-48A7-85EE-5E0BAF6511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09058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532503-2071-41E9-84E1-DEF8CA48ADE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46A1C-E77A-4907-8C79-BBFC667F40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90738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025938-59A1-43FA-98EE-706DCC3285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1B1C1-1F1D-4B0D-A1C7-0246B7DD2F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980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EBAE63-323E-4476-AABF-6E7DE975ECC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2578B2-460C-4FC1-8531-CC5CBCF9091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76581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D303B2-5AE7-417D-827E-E375ED2C568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FFB4C-86C8-498F-8E41-A07EFEDA78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32482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58DDC54-584A-4636-8D69-9568A94F4AF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D7B84-469F-4DB8-B61A-D94426BCE2D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44161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B1BC38B-4205-404C-903F-77347462794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1B8C7-47C2-42C8-97D6-6B8E267B801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6202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2E5907-102C-498B-8D9F-EBFC94EB858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F1F1A-6689-4982-A210-3A62493985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5229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391C44-6F76-48F0-9D9E-8937CD3A9B7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FB185-4210-47EE-9A64-406328FDFC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68632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77B596-1319-4020-9D6C-FCB8B6973AA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809-FE3F-4DCE-A8E4-3990B8C398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66937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DA4E28-3FD8-444D-B9BF-F96087774AC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770AD-211C-4A3A-880A-768BDAB6BC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253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FA5E7D-CF29-4992-A944-14B6DD3B0EC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DE91B-F8C1-4CAC-87D4-11125CD39FA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14711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C928CE-B627-48F2-9D15-636AFB570C2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E6438-9AE6-44E1-B9CD-E760DA66B8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8398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8843B1-9330-4170-8878-A55F6CB5A45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E8CD7-EF5D-4371-8030-DC90558F316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65443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0A6F93-58B0-49F0-905D-78047156904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52B9B-ABA6-4B54-BB7C-754697A3A7F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14817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14DA4-C29A-47F6-ACD2-F9D49077C46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A4513-8A77-4372-B8EE-7A289C813B4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00796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88DC777-DC69-434C-9573-9FD39212C80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8F925-359B-4936-BCA5-B2E25A26153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12036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AFBE363-039D-4225-AED8-C48E3217A91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CB75B-4E43-43AB-9F85-B3ADEA067BB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4427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39284D3-39BC-4F63-8C0D-4060A512340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BC9BD-6125-46F8-81FA-E773336B7AA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54598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2BC1F5-3F6D-44BC-AC5E-5992CC8B39B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67C02-46A2-478E-B919-5843AFCF085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78914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1988B6-6CC3-47AC-9A67-D1DCC265D69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423C0-53E7-42CB-AB59-2C97DD38FF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28858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329076-FE22-4CF1-93EB-E82B4C5B291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A3283-7E64-4516-892A-F29F1BE5A8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295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1961FC5-518F-4769-BA6C-7FF106C57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nadpisu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7E8E35D-92D6-4682-9B53-5D76C9448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A865F391-CA12-473E-995F-EE7EE09A1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4AA8BDDF-9DD0-4451-B552-91F3DDC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046780F2-65FE-4D98-A099-D0C96686C18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>
                <a:solidFill>
                  <a:srgbClr val="000000"/>
                </a:solidFill>
              </a:defRPr>
            </a:lvl1pPr>
          </a:lstStyle>
          <a:p>
            <a:fld id="{8875BA0F-2ABF-4B77-BFE7-847479F6EC5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EF8228BB-745A-4E96-8B1E-6E08BE5D6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nadpisu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53726AD-2D38-44E1-BA44-0EEA394F1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A09CDB5A-7E80-41E2-BD30-BA7E0B57D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2E33F277-CF19-4C9C-AF2D-27090CA80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A71B192B-9BDF-443F-A856-E327DCD5D11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400">
                <a:solidFill>
                  <a:srgbClr val="000000"/>
                </a:solidFill>
              </a:defRPr>
            </a:lvl1pPr>
          </a:lstStyle>
          <a:p>
            <a:fld id="{D9BD360C-784F-467F-8D57-285097B8A91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39C2BEDF-9B5A-4826-A86B-30B17BDC4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nadpisu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E4AC29E-5D35-4D64-B4B5-1D8E177BB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</p:txBody>
      </p:sp>
      <p:sp>
        <p:nvSpPr>
          <p:cNvPr id="33796" name="Text Box 3">
            <a:extLst>
              <a:ext uri="{FF2B5EF4-FFF2-40B4-BE49-F238E27FC236}">
                <a16:creationId xmlns:a16="http://schemas.microsoft.com/office/drawing/2014/main" id="{5F6D6B91-405C-4B1F-9CAA-BE80CB4E4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33797" name="Text Box 4">
            <a:extLst>
              <a:ext uri="{FF2B5EF4-FFF2-40B4-BE49-F238E27FC236}">
                <a16:creationId xmlns:a16="http://schemas.microsoft.com/office/drawing/2014/main" id="{925696CB-88A4-4197-87C2-76E3D0E77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6C44292-2731-4C70-AEFE-6A45E9BDBC3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>
                <a:solidFill>
                  <a:srgbClr val="000000"/>
                </a:solidFill>
              </a:defRPr>
            </a:lvl1pPr>
          </a:lstStyle>
          <a:p>
            <a:fld id="{F915DDE7-0A52-470C-844B-E682BD81962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6" r:id="rId6"/>
    <p:sldLayoutId id="2147484657" r:id="rId7"/>
    <p:sldLayoutId id="2147484658" r:id="rId8"/>
    <p:sldLayoutId id="2147484659" r:id="rId9"/>
    <p:sldLayoutId id="2147484660" r:id="rId10"/>
    <p:sldLayoutId id="214748466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C4A2DCDC-C411-4A9D-A284-867E78998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nadpisu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94ACE8C-A2DD-4ED9-88EF-AE2C82B4E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</p:txBody>
      </p:sp>
      <p:sp>
        <p:nvSpPr>
          <p:cNvPr id="37892" name="Text Box 3">
            <a:extLst>
              <a:ext uri="{FF2B5EF4-FFF2-40B4-BE49-F238E27FC236}">
                <a16:creationId xmlns:a16="http://schemas.microsoft.com/office/drawing/2014/main" id="{35F7543E-2DF6-46F3-A0FD-2B988956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84B48267-D379-4900-99BC-0F95C140E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20521670-3C1E-4688-BFE7-DD0D8ED3C1C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>
                <a:solidFill>
                  <a:srgbClr val="000000"/>
                </a:solidFill>
              </a:defRPr>
            </a:lvl1pPr>
          </a:lstStyle>
          <a:p>
            <a:fld id="{6C49353B-AC72-4492-96E6-6AD402FAC27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FE8BF189-CAFD-4A7D-B0A8-E016C5A78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nadpisu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A85253C4-1929-4761-B51C-88CAFE179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</p:txBody>
      </p:sp>
      <p:sp>
        <p:nvSpPr>
          <p:cNvPr id="38916" name="Text Box 3">
            <a:extLst>
              <a:ext uri="{FF2B5EF4-FFF2-40B4-BE49-F238E27FC236}">
                <a16:creationId xmlns:a16="http://schemas.microsoft.com/office/drawing/2014/main" id="{F3B1D81F-A9EE-4DE9-A639-2AD7A37EF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3D165A0E-1E5D-41C0-BFA5-AC35E222F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FD1D1AB-7D9E-45E3-8E9C-730ED1B0D89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>
                <a:solidFill>
                  <a:srgbClr val="000000"/>
                </a:solidFill>
              </a:defRPr>
            </a:lvl1pPr>
          </a:lstStyle>
          <a:p>
            <a:fld id="{FD5484AC-6458-4840-A15D-D3409A9EFC1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6" r:id="rId1"/>
    <p:sldLayoutId id="2147484707" r:id="rId2"/>
    <p:sldLayoutId id="2147484708" r:id="rId3"/>
    <p:sldLayoutId id="2147484709" r:id="rId4"/>
    <p:sldLayoutId id="2147484710" r:id="rId5"/>
    <p:sldLayoutId id="2147484711" r:id="rId6"/>
    <p:sldLayoutId id="2147484712" r:id="rId7"/>
    <p:sldLayoutId id="2147484713" r:id="rId8"/>
    <p:sldLayoutId id="2147484714" r:id="rId9"/>
    <p:sldLayoutId id="2147484715" r:id="rId10"/>
    <p:sldLayoutId id="214748471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>
            <a:extLst>
              <a:ext uri="{FF2B5EF4-FFF2-40B4-BE49-F238E27FC236}">
                <a16:creationId xmlns:a16="http://schemas.microsoft.com/office/drawing/2014/main" id="{95567716-E6F1-4B4C-8E92-64D0278D3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nadpisu</a:t>
            </a: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993C7319-C656-41A5-9381-DB34E16F7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</p:txBody>
      </p:sp>
      <p:sp>
        <p:nvSpPr>
          <p:cNvPr id="56324" name="Text Box 3">
            <a:extLst>
              <a:ext uri="{FF2B5EF4-FFF2-40B4-BE49-F238E27FC236}">
                <a16:creationId xmlns:a16="http://schemas.microsoft.com/office/drawing/2014/main" id="{67B825ED-2CE5-45ED-9763-934D34EE0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56325" name="Text Box 4">
            <a:extLst>
              <a:ext uri="{FF2B5EF4-FFF2-40B4-BE49-F238E27FC236}">
                <a16:creationId xmlns:a16="http://schemas.microsoft.com/office/drawing/2014/main" id="{FCA2CA4B-B2C1-4FDF-AA80-BFB953BC1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25010562-6081-4B29-8CE2-4EE4B634F0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400">
                <a:solidFill>
                  <a:srgbClr val="000000"/>
                </a:solidFill>
              </a:defRPr>
            </a:lvl1pPr>
          </a:lstStyle>
          <a:p>
            <a:fld id="{A52088BF-A4E6-40F9-9628-6DBA12E6257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894" r:id="rId2"/>
    <p:sldLayoutId id="2147484895" r:id="rId3"/>
    <p:sldLayoutId id="2147484896" r:id="rId4"/>
    <p:sldLayoutId id="2147484897" r:id="rId5"/>
    <p:sldLayoutId id="2147484898" r:id="rId6"/>
    <p:sldLayoutId id="2147484899" r:id="rId7"/>
    <p:sldLayoutId id="2147484900" r:id="rId8"/>
    <p:sldLayoutId id="2147484901" r:id="rId9"/>
    <p:sldLayoutId id="2147484902" r:id="rId10"/>
    <p:sldLayoutId id="214748490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3B47BD1E-343F-43E3-970E-AE269EE2B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nadpisu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D0E4FDD6-D8BF-42A9-A763-7176C1E92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223A3AF8-5FC6-4E94-BBC2-03D9E28A4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90266744-4F61-470F-8CDB-6C18F2C45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2D55E8E2-36B2-418D-A839-ECD3806A41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400">
                <a:solidFill>
                  <a:srgbClr val="000000"/>
                </a:solidFill>
              </a:defRPr>
            </a:lvl1pPr>
          </a:lstStyle>
          <a:p>
            <a:fld id="{1F8A8847-8696-4876-8856-F1449817258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782A8377-CB96-4562-BF72-39807A5E2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nadpisu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C05A429-54BE-41F8-A52B-EE677F2FE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FB8530E1-D87C-44A9-A7DC-1346E0ACA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id="{C2CB9514-B991-49B1-BEC1-D966DFF80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35A70703-B113-4755-987E-602366B2D22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400">
                <a:solidFill>
                  <a:srgbClr val="000000"/>
                </a:solidFill>
              </a:defRPr>
            </a:lvl1pPr>
          </a:lstStyle>
          <a:p>
            <a:fld id="{A63D0769-1150-4A7B-8FAB-D9E86485270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3D31DEBC-D82C-4AAF-AFBD-83CFE4248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nadpisu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44F3D9B-5875-47A7-80A6-CD7689B74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7875C8ED-5268-4263-B0E4-A846E5CCA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1AEBF9C6-D933-4E91-912A-0E6A0568F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20347BB3-5164-467D-BC9E-856207AEE94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400">
                <a:solidFill>
                  <a:srgbClr val="000000"/>
                </a:solidFill>
              </a:defRPr>
            </a:lvl1pPr>
          </a:lstStyle>
          <a:p>
            <a:fld id="{695E0093-77B4-46F6-BB87-4F3785807C0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2495ECED-D719-4DCC-8007-73E0D0D69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nadpisu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F8802BE-E22F-4F44-BFC9-FD262FC42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</p:txBody>
      </p:sp>
      <p:sp>
        <p:nvSpPr>
          <p:cNvPr id="10244" name="Text Box 3">
            <a:extLst>
              <a:ext uri="{FF2B5EF4-FFF2-40B4-BE49-F238E27FC236}">
                <a16:creationId xmlns:a16="http://schemas.microsoft.com/office/drawing/2014/main" id="{1321038D-A5A1-4E7F-AC1F-CDEAC3DAE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9F8ECB6A-5ED1-4D5E-86D2-F0F67E2D7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9C43EA53-32E4-4908-B92C-BD21266684E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400">
                <a:solidFill>
                  <a:srgbClr val="000000"/>
                </a:solidFill>
              </a:defRPr>
            </a:lvl1pPr>
          </a:lstStyle>
          <a:p>
            <a:fld id="{88B6A17A-5FE3-45D2-B9E0-A61050D676E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F8B9327B-1C26-4009-8F2F-F2997E005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nadpisu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5918B3E-A3D0-45F2-AB1E-70D546168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</p:txBody>
      </p:sp>
      <p:sp>
        <p:nvSpPr>
          <p:cNvPr id="14340" name="Text Box 3">
            <a:extLst>
              <a:ext uri="{FF2B5EF4-FFF2-40B4-BE49-F238E27FC236}">
                <a16:creationId xmlns:a16="http://schemas.microsoft.com/office/drawing/2014/main" id="{EF0D0F9D-5217-4E77-A3F9-C91AA592D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66E668A8-D803-499D-A525-4158AF1E8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056B0BD-44D1-40F5-AB44-882695C6AB2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400">
                <a:solidFill>
                  <a:srgbClr val="000000"/>
                </a:solidFill>
              </a:defRPr>
            </a:lvl1pPr>
          </a:lstStyle>
          <a:p>
            <a:fld id="{9E095550-9B3C-4A35-A0B3-B50B9B88DB3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6" r:id="rId5"/>
    <p:sldLayoutId id="2147484447" r:id="rId6"/>
    <p:sldLayoutId id="2147484448" r:id="rId7"/>
    <p:sldLayoutId id="2147484449" r:id="rId8"/>
    <p:sldLayoutId id="2147484450" r:id="rId9"/>
    <p:sldLayoutId id="2147484451" r:id="rId10"/>
    <p:sldLayoutId id="214748445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B6F8A369-0F42-4303-936E-DD7E1894D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nadpisu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16A4BEC-E3C4-43E7-BBCD-9280C9936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064952A9-B6BD-4DCD-9DF1-6F91A2097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8717B349-6B4E-49A5-98B5-B3B2B572A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DA5BB57-25AA-440E-A41E-0F6E391EDB1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400">
                <a:solidFill>
                  <a:srgbClr val="000000"/>
                </a:solidFill>
              </a:defRPr>
            </a:lvl1pPr>
          </a:lstStyle>
          <a:p>
            <a:fld id="{9D546E69-B274-4CD9-93E3-BB84DDED25C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5A9DCE2E-6973-4BEF-89DA-0A1D5EDD2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nadpisu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899A72E-F5AD-429B-8274-5DB6AFD28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31106E1C-2A68-4D28-813F-D92683B9C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EFCAC441-151F-4ABF-BB53-5948FD27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1F9E894-0792-4CB7-9D65-FD0060FA3CA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400">
                <a:solidFill>
                  <a:srgbClr val="000000"/>
                </a:solidFill>
              </a:defRPr>
            </a:lvl1pPr>
          </a:lstStyle>
          <a:p>
            <a:fld id="{5CD50D81-7E84-4DBE-A384-1F1B602EA89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509" r:id="rId2"/>
    <p:sldLayoutId id="2147484510" r:id="rId3"/>
    <p:sldLayoutId id="2147484511" r:id="rId4"/>
    <p:sldLayoutId id="2147484512" r:id="rId5"/>
    <p:sldLayoutId id="2147484513" r:id="rId6"/>
    <p:sldLayoutId id="2147484514" r:id="rId7"/>
    <p:sldLayoutId id="2147484515" r:id="rId8"/>
    <p:sldLayoutId id="2147484516" r:id="rId9"/>
    <p:sldLayoutId id="2147484517" r:id="rId10"/>
    <p:sldLayoutId id="214748451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9358D71C-D3BA-4BBE-AA82-5F1AA081E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nadpisu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892C47F-6D86-4B7B-A802-1C596B974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</p:txBody>
      </p:sp>
      <p:sp>
        <p:nvSpPr>
          <p:cNvPr id="26628" name="Text Box 3">
            <a:extLst>
              <a:ext uri="{FF2B5EF4-FFF2-40B4-BE49-F238E27FC236}">
                <a16:creationId xmlns:a16="http://schemas.microsoft.com/office/drawing/2014/main" id="{434BA4E6-1C76-4427-BCDF-2BCC70200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8BB8B8E2-BBE7-4590-A7E7-42AF703FA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D9A1163-E43B-4C68-9830-2CB3330F286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400">
                <a:solidFill>
                  <a:srgbClr val="000000"/>
                </a:solidFill>
              </a:defRPr>
            </a:lvl1pPr>
          </a:lstStyle>
          <a:p>
            <a:fld id="{A6AA4913-050A-4B91-9D03-D5B14366EB5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9.png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9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id="{A95B7425-3AF5-495A-BB2F-80B21CC372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71563"/>
          </a:xfrm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biologie rostlin</a:t>
            </a: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B8F1D844-597B-4372-9D82-E552A2D76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28688"/>
            <a:ext cx="91440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Cvrčková,</a:t>
            </a:r>
            <a:r>
              <a:rPr lang="cs-CZ" altLang="cs-CZ" dirty="0">
                <a:solidFill>
                  <a:srgbClr val="A3E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66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Mašková</a:t>
            </a:r>
          </a:p>
        </p:txBody>
      </p:sp>
      <p:sp>
        <p:nvSpPr>
          <p:cNvPr id="57348" name="Text Box 3">
            <a:extLst>
              <a:ext uri="{FF2B5EF4-FFF2-40B4-BE49-F238E27FC236}">
                <a16:creationId xmlns:a16="http://schemas.microsoft.com/office/drawing/2014/main" id="{329352A6-E9B9-4204-BC79-DAA673CE8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28775"/>
            <a:ext cx="81010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741363" indent="-7413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0"/>
              </a:spcBef>
              <a:buClr>
                <a:srgbClr val="FFFFCC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14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jsou rostliny ?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>
                <a:srgbClr val="FFFFCC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14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Rostlinná buňka. 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>
                <a:srgbClr val="FFFFCC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14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rostlinného těla.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>
                <a:srgbClr val="FFFFCC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14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Ontogeneze.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>
                <a:srgbClr val="FFFFCC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14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Rostlina v kontextu prostředí I.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>
                <a:srgbClr val="FFFFCC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14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Rostlina v kontextu prostředí II. 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>
                <a:srgbClr val="FFFFCC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1400" dirty="0">
                <a:solidFill>
                  <a:srgbClr val="66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Metabolismus I – fotosyntéza v souvislostech.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Clr>
                <a:srgbClr val="66FFFF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1400" dirty="0">
                <a:solidFill>
                  <a:srgbClr val="66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 látek.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>
                <a:srgbClr val="66FFFF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1400" dirty="0">
                <a:solidFill>
                  <a:srgbClr val="66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Minerální výživa ; metabolismus II.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>
                <a:srgbClr val="66FFFF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1400" dirty="0">
                <a:solidFill>
                  <a:srgbClr val="66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Signální a regulační metabolity rostlin.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>
                <a:srgbClr val="A3E0A3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14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Rostliny v širším (geologickém, ekologickém, společenském) kontextu</a:t>
            </a:r>
            <a:endParaRPr lang="cs-CZ" altLang="cs-CZ" sz="1400" dirty="0">
              <a:solidFill>
                <a:srgbClr val="F2F2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9" name="Text Box 4">
            <a:extLst>
              <a:ext uri="{FF2B5EF4-FFF2-40B4-BE49-F238E27FC236}">
                <a16:creationId xmlns:a16="http://schemas.microsoft.com/office/drawing/2014/main" id="{64734DF0-FC0D-4732-9182-50CC7A7A6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385701"/>
            <a:ext cx="4143375" cy="20653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Doporučená literatura - základní: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LUŠTINEC, J., ŽÁRSKÝ, V.: Úvod do fyziologie vyšších rostlin. Nakladatelství Karolinum, 2003. ISBN 80-246-0563-5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Rozšiřující: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PAVLOVÁ, L., FISCHER, L.: Růst a vývoj rostlin. Nakladatelství Karolinum, 2011. ISBN 978-80-246-1913-2</a:t>
            </a:r>
          </a:p>
        </p:txBody>
      </p:sp>
      <p:sp>
        <p:nvSpPr>
          <p:cNvPr id="57350" name="Text Box 5">
            <a:extLst>
              <a:ext uri="{FF2B5EF4-FFF2-40B4-BE49-F238E27FC236}">
                <a16:creationId xmlns:a16="http://schemas.microsoft.com/office/drawing/2014/main" id="{C7FDEF0F-C02D-410E-A1D4-85D57F868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89646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 dirty="0">
                <a:solidFill>
                  <a:srgbClr val="00FFFF"/>
                </a:solidFill>
                <a:latin typeface="DejaVu Sans" panose="020B0603030804020204" pitchFamily="34" charset="0"/>
              </a:rPr>
              <a:t>www.natur.cuni.cz</a:t>
            </a:r>
            <a:r>
              <a:rPr lang="cs-CZ" altLang="cs-CZ" sz="2000" dirty="0">
                <a:solidFill>
                  <a:srgbClr val="00FFFF"/>
                </a:solidFill>
                <a:latin typeface="DejaVu Sans" panose="020B0603030804020204" pitchFamily="34" charset="0"/>
              </a:rPr>
              <a:t> → </a:t>
            </a:r>
            <a:r>
              <a:rPr lang="cs-CZ" altLang="cs-CZ" sz="1800" dirty="0">
                <a:solidFill>
                  <a:srgbClr val="00FFFF"/>
                </a:solidFill>
                <a:latin typeface="DejaVu Sans" panose="020B0603030804020204" pitchFamily="34" charset="0"/>
              </a:rPr>
              <a:t>biologie</a:t>
            </a:r>
            <a:r>
              <a:rPr lang="cs-CZ" altLang="cs-CZ" sz="2000" dirty="0">
                <a:solidFill>
                  <a:srgbClr val="00FFFF"/>
                </a:solidFill>
                <a:latin typeface="DejaVu Sans" panose="020B0603030804020204" pitchFamily="34" charset="0"/>
              </a:rPr>
              <a:t> → </a:t>
            </a:r>
            <a:r>
              <a:rPr lang="cs-CZ" altLang="cs-CZ" sz="1800" dirty="0">
                <a:solidFill>
                  <a:srgbClr val="00FFFF"/>
                </a:solidFill>
                <a:latin typeface="DejaVu Sans" panose="020B0603030804020204" pitchFamily="34" charset="0"/>
              </a:rPr>
              <a:t>katedra experimentální biologie rostlin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 dirty="0">
                <a:solidFill>
                  <a:srgbClr val="00FFFF"/>
                </a:solidFill>
                <a:latin typeface="DejaVu Sans" panose="020B0603030804020204" pitchFamily="34" charset="0"/>
              </a:rPr>
              <a:t> → studium → přednášky zajišťované katedrou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>
            <a:extLst>
              <a:ext uri="{FF2B5EF4-FFF2-40B4-BE49-F238E27FC236}">
                <a16:creationId xmlns:a16="http://schemas.microsoft.com/office/drawing/2014/main" id="{3FF9A0CB-D10B-4213-9BF9-EAA46756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CC3300"/>
                </a:solidFill>
              </a:rPr>
              <a:t>(Celkem) současný pohled na fylogenezi eukaryot</a:t>
            </a:r>
          </a:p>
        </p:txBody>
      </p:sp>
      <p:sp>
        <p:nvSpPr>
          <p:cNvPr id="66563" name="Text Box 2">
            <a:extLst>
              <a:ext uri="{FF2B5EF4-FFF2-40B4-BE49-F238E27FC236}">
                <a16:creationId xmlns:a16="http://schemas.microsoft.com/office/drawing/2014/main" id="{A0B736E6-3D8B-45D6-962E-2E7EF7CA0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6324600"/>
            <a:ext cx="4826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cs-CZ" altLang="cs-CZ" sz="1600"/>
              <a:t>(Adl et al J Eukaryot Microbiol. 59(5):429-93 2012 )</a:t>
            </a:r>
          </a:p>
        </p:txBody>
      </p:sp>
      <p:sp>
        <p:nvSpPr>
          <p:cNvPr id="66564" name="Freeform 4">
            <a:extLst>
              <a:ext uri="{FF2B5EF4-FFF2-40B4-BE49-F238E27FC236}">
                <a16:creationId xmlns:a16="http://schemas.microsoft.com/office/drawing/2014/main" id="{7E463F37-F088-4B60-8935-03ECED36D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914400"/>
            <a:ext cx="3124200" cy="2209800"/>
          </a:xfrm>
          <a:custGeom>
            <a:avLst/>
            <a:gdLst>
              <a:gd name="T0" fmla="*/ 2147483647 w 1968"/>
              <a:gd name="T1" fmla="*/ 0 h 1392"/>
              <a:gd name="T2" fmla="*/ 0 w 1968"/>
              <a:gd name="T3" fmla="*/ 2147483647 h 1392"/>
              <a:gd name="T4" fmla="*/ 2147483647 w 1968"/>
              <a:gd name="T5" fmla="*/ 2147483647 h 1392"/>
              <a:gd name="T6" fmla="*/ 2147483647 w 1968"/>
              <a:gd name="T7" fmla="*/ 2147483647 h 1392"/>
              <a:gd name="T8" fmla="*/ 2147483647 w 1968"/>
              <a:gd name="T9" fmla="*/ 2147483647 h 1392"/>
              <a:gd name="T10" fmla="*/ 2147483647 w 1968"/>
              <a:gd name="T11" fmla="*/ 2147483647 h 1392"/>
              <a:gd name="T12" fmla="*/ 2147483647 w 1968"/>
              <a:gd name="T13" fmla="*/ 2147483647 h 1392"/>
              <a:gd name="T14" fmla="*/ 2147483647 w 1968"/>
              <a:gd name="T15" fmla="*/ 2147483647 h 1392"/>
              <a:gd name="T16" fmla="*/ 2147483647 w 1968"/>
              <a:gd name="T17" fmla="*/ 2147483647 h 1392"/>
              <a:gd name="T18" fmla="*/ 2147483647 w 1968"/>
              <a:gd name="T19" fmla="*/ 0 h 1392"/>
              <a:gd name="T20" fmla="*/ 2147483647 w 1968"/>
              <a:gd name="T21" fmla="*/ 0 h 13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68"/>
              <a:gd name="T34" fmla="*/ 0 h 1392"/>
              <a:gd name="T35" fmla="*/ 1968 w 1968"/>
              <a:gd name="T36" fmla="*/ 1392 h 13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68" h="1392">
                <a:moveTo>
                  <a:pt x="336" y="0"/>
                </a:moveTo>
                <a:lnTo>
                  <a:pt x="0" y="384"/>
                </a:lnTo>
                <a:lnTo>
                  <a:pt x="96" y="1008"/>
                </a:lnTo>
                <a:lnTo>
                  <a:pt x="480" y="1392"/>
                </a:lnTo>
                <a:lnTo>
                  <a:pt x="960" y="960"/>
                </a:lnTo>
                <a:lnTo>
                  <a:pt x="1104" y="864"/>
                </a:lnTo>
                <a:lnTo>
                  <a:pt x="1632" y="864"/>
                </a:lnTo>
                <a:lnTo>
                  <a:pt x="1968" y="672"/>
                </a:lnTo>
                <a:lnTo>
                  <a:pt x="1824" y="240"/>
                </a:lnTo>
                <a:lnTo>
                  <a:pt x="1296" y="0"/>
                </a:lnTo>
                <a:lnTo>
                  <a:pt x="336" y="0"/>
                </a:lnTo>
                <a:close/>
              </a:path>
            </a:pathLst>
          </a:custGeom>
          <a:noFill/>
          <a:ln w="3816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565" name="Volný tvar 5">
            <a:extLst>
              <a:ext uri="{FF2B5EF4-FFF2-40B4-BE49-F238E27FC236}">
                <a16:creationId xmlns:a16="http://schemas.microsoft.com/office/drawing/2014/main" id="{A6445088-E72C-4B0E-A29B-4DA2FDE964BB}"/>
              </a:ext>
            </a:extLst>
          </p:cNvPr>
          <p:cNvSpPr>
            <a:spLocks/>
          </p:cNvSpPr>
          <p:nvPr/>
        </p:nvSpPr>
        <p:spPr bwMode="auto">
          <a:xfrm>
            <a:off x="2401888" y="788988"/>
            <a:ext cx="5038725" cy="2447925"/>
          </a:xfrm>
          <a:custGeom>
            <a:avLst/>
            <a:gdLst>
              <a:gd name="T0" fmla="*/ 2170908 w 5038165"/>
              <a:gd name="T1" fmla="*/ 0 h 2447365"/>
              <a:gd name="T2" fmla="*/ 313975 w 5038165"/>
              <a:gd name="T3" fmla="*/ 278290 h 2447365"/>
              <a:gd name="T4" fmla="*/ 0 w 5038165"/>
              <a:gd name="T5" fmla="*/ 825887 h 2447365"/>
              <a:gd name="T6" fmla="*/ 1354577 w 5038165"/>
              <a:gd name="T7" fmla="*/ 1858245 h 2447365"/>
              <a:gd name="T8" fmla="*/ 2511796 w 5038165"/>
              <a:gd name="T9" fmla="*/ 2450727 h 2447365"/>
              <a:gd name="T10" fmla="*/ 3516507 w 5038165"/>
              <a:gd name="T11" fmla="*/ 1597914 h 2447365"/>
              <a:gd name="T12" fmla="*/ 4422552 w 5038165"/>
              <a:gd name="T13" fmla="*/ 1562005 h 2447365"/>
              <a:gd name="T14" fmla="*/ 5041525 w 5038165"/>
              <a:gd name="T15" fmla="*/ 1193946 h 2447365"/>
              <a:gd name="T16" fmla="*/ 4799312 w 5038165"/>
              <a:gd name="T17" fmla="*/ 394987 h 2447365"/>
              <a:gd name="T18" fmla="*/ 3812544 w 5038165"/>
              <a:gd name="T19" fmla="*/ 8977 h 2447365"/>
              <a:gd name="T20" fmla="*/ 2170908 w 5038165"/>
              <a:gd name="T21" fmla="*/ 0 h 24473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38165"/>
              <a:gd name="T34" fmla="*/ 0 h 2447365"/>
              <a:gd name="T35" fmla="*/ 5038165 w 5038165"/>
              <a:gd name="T36" fmla="*/ 2447365 h 24473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38165" h="2447365">
                <a:moveTo>
                  <a:pt x="2169459" y="0"/>
                </a:moveTo>
                <a:lnTo>
                  <a:pt x="313765" y="277906"/>
                </a:lnTo>
                <a:lnTo>
                  <a:pt x="0" y="824753"/>
                </a:lnTo>
                <a:lnTo>
                  <a:pt x="1353671" y="1855694"/>
                </a:lnTo>
                <a:lnTo>
                  <a:pt x="2510118" y="2447365"/>
                </a:lnTo>
                <a:lnTo>
                  <a:pt x="3514165" y="1595718"/>
                </a:lnTo>
                <a:lnTo>
                  <a:pt x="4419600" y="1559859"/>
                </a:lnTo>
                <a:lnTo>
                  <a:pt x="5038165" y="1192306"/>
                </a:lnTo>
                <a:lnTo>
                  <a:pt x="4796118" y="394447"/>
                </a:lnTo>
                <a:lnTo>
                  <a:pt x="3810000" y="8965"/>
                </a:lnTo>
                <a:lnTo>
                  <a:pt x="2169459" y="0"/>
                </a:lnTo>
                <a:close/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6566" name="Picture 2" descr="A view of eukaryote phylogeny reflecting the classification presented herein.  ">
            <a:extLst>
              <a:ext uri="{FF2B5EF4-FFF2-40B4-BE49-F238E27FC236}">
                <a16:creationId xmlns:a16="http://schemas.microsoft.com/office/drawing/2014/main" id="{576B3A5D-40DA-4F7A-9A2C-A68B12E34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638333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>
            <a:extLst>
              <a:ext uri="{FF2B5EF4-FFF2-40B4-BE49-F238E27FC236}">
                <a16:creationId xmlns:a16="http://schemas.microsoft.com/office/drawing/2014/main" id="{6D79CC58-8D6A-4045-977D-96790B50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0"/>
            <a:ext cx="8228013" cy="944563"/>
          </a:xfrm>
        </p:spPr>
        <p:txBody>
          <a:bodyPr/>
          <a:lstStyle/>
          <a:p>
            <a:r>
              <a:rPr lang="cs-CZ" altLang="cs-CZ" sz="3600"/>
              <a:t>Kořeny se ale ztrácejí v mlze... (?)</a:t>
            </a:r>
          </a:p>
        </p:txBody>
      </p:sp>
      <p:pic>
        <p:nvPicPr>
          <p:cNvPr id="67587" name="Picture 2" descr="https://www.ncbi.nlm.nih.gov/corecgi/tileshop/tileshop.fcgi?p=PMC3&amp;id=876089&amp;s=43&amp;r=1&amp;c=1">
            <a:extLst>
              <a:ext uri="{FF2B5EF4-FFF2-40B4-BE49-F238E27FC236}">
                <a16:creationId xmlns:a16="http://schemas.microsoft.com/office/drawing/2014/main" id="{DB4D2D89-9A83-462B-B691-FE885DBDC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700" y="1020763"/>
            <a:ext cx="6608763" cy="570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ovéPole 3">
            <a:extLst>
              <a:ext uri="{FF2B5EF4-FFF2-40B4-BE49-F238E27FC236}">
                <a16:creationId xmlns:a16="http://schemas.microsoft.com/office/drawing/2014/main" id="{158CA45E-79F6-449E-A46A-72D6E3660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6488113"/>
            <a:ext cx="30607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100"/>
              <a:t>Burki 2014 doi: 10.1101/cshperspect.a016147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>
            <a:extLst>
              <a:ext uri="{FF2B5EF4-FFF2-40B4-BE49-F238E27FC236}">
                <a16:creationId xmlns:a16="http://schemas.microsoft.com/office/drawing/2014/main" id="{E9840A8A-74AC-4870-8F9B-CBDEAB1DE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6324600"/>
            <a:ext cx="4510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/>
              <a:t>(Simpson and Roger, Curr. Biol. 14:R693, 2005)</a:t>
            </a:r>
          </a:p>
        </p:txBody>
      </p:sp>
      <p:pic>
        <p:nvPicPr>
          <p:cNvPr id="68611" name="Picture 3">
            <a:extLst>
              <a:ext uri="{FF2B5EF4-FFF2-40B4-BE49-F238E27FC236}">
                <a16:creationId xmlns:a16="http://schemas.microsoft.com/office/drawing/2014/main" id="{933D8C6B-24F4-4DDA-A279-981C3F400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243763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8612" name="Freeform 4">
            <a:extLst>
              <a:ext uri="{FF2B5EF4-FFF2-40B4-BE49-F238E27FC236}">
                <a16:creationId xmlns:a16="http://schemas.microsoft.com/office/drawing/2014/main" id="{E0AC76C3-9C74-493C-9346-E7348E75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914400"/>
            <a:ext cx="3124200" cy="2209800"/>
          </a:xfrm>
          <a:custGeom>
            <a:avLst/>
            <a:gdLst>
              <a:gd name="T0" fmla="*/ 2147483647 w 1968"/>
              <a:gd name="T1" fmla="*/ 0 h 1392"/>
              <a:gd name="T2" fmla="*/ 0 w 1968"/>
              <a:gd name="T3" fmla="*/ 2147483647 h 1392"/>
              <a:gd name="T4" fmla="*/ 2147483647 w 1968"/>
              <a:gd name="T5" fmla="*/ 2147483647 h 1392"/>
              <a:gd name="T6" fmla="*/ 2147483647 w 1968"/>
              <a:gd name="T7" fmla="*/ 2147483647 h 1392"/>
              <a:gd name="T8" fmla="*/ 2147483647 w 1968"/>
              <a:gd name="T9" fmla="*/ 2147483647 h 1392"/>
              <a:gd name="T10" fmla="*/ 2147483647 w 1968"/>
              <a:gd name="T11" fmla="*/ 2147483647 h 1392"/>
              <a:gd name="T12" fmla="*/ 2147483647 w 1968"/>
              <a:gd name="T13" fmla="*/ 2147483647 h 1392"/>
              <a:gd name="T14" fmla="*/ 2147483647 w 1968"/>
              <a:gd name="T15" fmla="*/ 2147483647 h 1392"/>
              <a:gd name="T16" fmla="*/ 2147483647 w 1968"/>
              <a:gd name="T17" fmla="*/ 2147483647 h 1392"/>
              <a:gd name="T18" fmla="*/ 2147483647 w 1968"/>
              <a:gd name="T19" fmla="*/ 0 h 1392"/>
              <a:gd name="T20" fmla="*/ 2147483647 w 1968"/>
              <a:gd name="T21" fmla="*/ 0 h 13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68"/>
              <a:gd name="T34" fmla="*/ 0 h 1392"/>
              <a:gd name="T35" fmla="*/ 1968 w 1968"/>
              <a:gd name="T36" fmla="*/ 1392 h 13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68" h="1392">
                <a:moveTo>
                  <a:pt x="336" y="0"/>
                </a:moveTo>
                <a:lnTo>
                  <a:pt x="0" y="384"/>
                </a:lnTo>
                <a:lnTo>
                  <a:pt x="96" y="1008"/>
                </a:lnTo>
                <a:lnTo>
                  <a:pt x="480" y="1392"/>
                </a:lnTo>
                <a:lnTo>
                  <a:pt x="960" y="960"/>
                </a:lnTo>
                <a:lnTo>
                  <a:pt x="1104" y="864"/>
                </a:lnTo>
                <a:lnTo>
                  <a:pt x="1632" y="864"/>
                </a:lnTo>
                <a:lnTo>
                  <a:pt x="1968" y="672"/>
                </a:lnTo>
                <a:lnTo>
                  <a:pt x="1824" y="240"/>
                </a:lnTo>
                <a:lnTo>
                  <a:pt x="1296" y="0"/>
                </a:lnTo>
                <a:lnTo>
                  <a:pt x="336" y="0"/>
                </a:lnTo>
                <a:close/>
              </a:path>
            </a:pathLst>
          </a:custGeom>
          <a:noFill/>
          <a:ln w="3816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613" name="Volný tvar 5">
            <a:extLst>
              <a:ext uri="{FF2B5EF4-FFF2-40B4-BE49-F238E27FC236}">
                <a16:creationId xmlns:a16="http://schemas.microsoft.com/office/drawing/2014/main" id="{9657C731-3E66-4394-B68D-27FB18E33B58}"/>
              </a:ext>
            </a:extLst>
          </p:cNvPr>
          <p:cNvSpPr>
            <a:spLocks/>
          </p:cNvSpPr>
          <p:nvPr/>
        </p:nvSpPr>
        <p:spPr bwMode="auto">
          <a:xfrm>
            <a:off x="2401888" y="788988"/>
            <a:ext cx="5038725" cy="2447925"/>
          </a:xfrm>
          <a:custGeom>
            <a:avLst/>
            <a:gdLst>
              <a:gd name="T0" fmla="*/ 2170908 w 5038165"/>
              <a:gd name="T1" fmla="*/ 0 h 2447365"/>
              <a:gd name="T2" fmla="*/ 313975 w 5038165"/>
              <a:gd name="T3" fmla="*/ 278290 h 2447365"/>
              <a:gd name="T4" fmla="*/ 0 w 5038165"/>
              <a:gd name="T5" fmla="*/ 825887 h 2447365"/>
              <a:gd name="T6" fmla="*/ 1354577 w 5038165"/>
              <a:gd name="T7" fmla="*/ 1858245 h 2447365"/>
              <a:gd name="T8" fmla="*/ 2511796 w 5038165"/>
              <a:gd name="T9" fmla="*/ 2450727 h 2447365"/>
              <a:gd name="T10" fmla="*/ 3516507 w 5038165"/>
              <a:gd name="T11" fmla="*/ 1597914 h 2447365"/>
              <a:gd name="T12" fmla="*/ 4422552 w 5038165"/>
              <a:gd name="T13" fmla="*/ 1562005 h 2447365"/>
              <a:gd name="T14" fmla="*/ 5041525 w 5038165"/>
              <a:gd name="T15" fmla="*/ 1193946 h 2447365"/>
              <a:gd name="T16" fmla="*/ 4799312 w 5038165"/>
              <a:gd name="T17" fmla="*/ 394987 h 2447365"/>
              <a:gd name="T18" fmla="*/ 3812544 w 5038165"/>
              <a:gd name="T19" fmla="*/ 8977 h 2447365"/>
              <a:gd name="T20" fmla="*/ 2170908 w 5038165"/>
              <a:gd name="T21" fmla="*/ 0 h 24473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38165"/>
              <a:gd name="T34" fmla="*/ 0 h 2447365"/>
              <a:gd name="T35" fmla="*/ 5038165 w 5038165"/>
              <a:gd name="T36" fmla="*/ 2447365 h 24473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38165" h="2447365">
                <a:moveTo>
                  <a:pt x="2169459" y="0"/>
                </a:moveTo>
                <a:lnTo>
                  <a:pt x="313765" y="277906"/>
                </a:lnTo>
                <a:lnTo>
                  <a:pt x="0" y="824753"/>
                </a:lnTo>
                <a:lnTo>
                  <a:pt x="1353671" y="1855694"/>
                </a:lnTo>
                <a:lnTo>
                  <a:pt x="2510118" y="2447365"/>
                </a:lnTo>
                <a:lnTo>
                  <a:pt x="3514165" y="1595718"/>
                </a:lnTo>
                <a:lnTo>
                  <a:pt x="4419600" y="1559859"/>
                </a:lnTo>
                <a:lnTo>
                  <a:pt x="5038165" y="1192306"/>
                </a:lnTo>
                <a:lnTo>
                  <a:pt x="4796118" y="394447"/>
                </a:lnTo>
                <a:lnTo>
                  <a:pt x="3810000" y="8965"/>
                </a:lnTo>
                <a:lnTo>
                  <a:pt x="2169459" y="0"/>
                </a:lnTo>
                <a:close/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>
            <a:extLst>
              <a:ext uri="{FF2B5EF4-FFF2-40B4-BE49-F238E27FC236}">
                <a16:creationId xmlns:a16="http://schemas.microsoft.com/office/drawing/2014/main" id="{12CCEF44-A3DA-468D-9054-19C269BA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9635" name="Text Box 2">
            <a:extLst>
              <a:ext uri="{FF2B5EF4-FFF2-40B4-BE49-F238E27FC236}">
                <a16:creationId xmlns:a16="http://schemas.microsoft.com/office/drawing/2014/main" id="{C32E91D4-2AD9-4B06-9750-3CB82562A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88913"/>
            <a:ext cx="44577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>
                <a:solidFill>
                  <a:srgbClr val="CC3300"/>
                </a:solidFill>
                <a:latin typeface="Arial" panose="020B0604020202020204" pitchFamily="34" charset="0"/>
              </a:rPr>
              <a:t>Fotosyntetické organismy </a:t>
            </a:r>
          </a:p>
        </p:txBody>
      </p:sp>
      <p:sp>
        <p:nvSpPr>
          <p:cNvPr id="69636" name="Line 3">
            <a:extLst>
              <a:ext uri="{FF2B5EF4-FFF2-40B4-BE49-F238E27FC236}">
                <a16:creationId xmlns:a16="http://schemas.microsoft.com/office/drawing/2014/main" id="{EA49AC42-DBCD-4386-97DD-8A21050C4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286000"/>
            <a:ext cx="914400" cy="990600"/>
          </a:xfrm>
          <a:prstGeom prst="line">
            <a:avLst/>
          </a:prstGeom>
          <a:noFill/>
          <a:ln w="7632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37" name="Line 4">
            <a:extLst>
              <a:ext uri="{FF2B5EF4-FFF2-40B4-BE49-F238E27FC236}">
                <a16:creationId xmlns:a16="http://schemas.microsoft.com/office/drawing/2014/main" id="{B4FFEF36-EB09-48C7-ABC7-E81DE052B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981200"/>
            <a:ext cx="152400" cy="1295400"/>
          </a:xfrm>
          <a:prstGeom prst="line">
            <a:avLst/>
          </a:prstGeom>
          <a:noFill/>
          <a:ln w="7632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38" name="Line 5">
            <a:extLst>
              <a:ext uri="{FF2B5EF4-FFF2-40B4-BE49-F238E27FC236}">
                <a16:creationId xmlns:a16="http://schemas.microsoft.com/office/drawing/2014/main" id="{EDA56E4F-62CE-459A-8EE5-E7EAA7DEE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057400"/>
            <a:ext cx="152400" cy="762000"/>
          </a:xfrm>
          <a:prstGeom prst="line">
            <a:avLst/>
          </a:prstGeom>
          <a:noFill/>
          <a:ln w="7632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39" name="Line 6">
            <a:extLst>
              <a:ext uri="{FF2B5EF4-FFF2-40B4-BE49-F238E27FC236}">
                <a16:creationId xmlns:a16="http://schemas.microsoft.com/office/drawing/2014/main" id="{5E818921-2D7D-4BA6-8E7C-3AA2983CE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276600"/>
            <a:ext cx="228600" cy="457200"/>
          </a:xfrm>
          <a:prstGeom prst="line">
            <a:avLst/>
          </a:prstGeom>
          <a:noFill/>
          <a:ln w="7632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0" name="Text Box 7">
            <a:extLst>
              <a:ext uri="{FF2B5EF4-FFF2-40B4-BE49-F238E27FC236}">
                <a16:creationId xmlns:a16="http://schemas.microsoft.com/office/drawing/2014/main" id="{CCA9C2F6-09E2-4EE7-9058-A54C48E7710F}"/>
              </a:ext>
            </a:extLst>
          </p:cNvPr>
          <p:cNvSpPr txBox="1">
            <a:spLocks noChangeArrowheads="1"/>
          </p:cNvSpPr>
          <p:nvPr/>
        </p:nvSpPr>
        <p:spPr bwMode="auto">
          <a:xfrm rot="1980000">
            <a:off x="2362200" y="1600200"/>
            <a:ext cx="990600" cy="581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rgbClr val="009900"/>
                </a:solidFill>
                <a:latin typeface="Arial" panose="020B0604020202020204" pitchFamily="34" charset="0"/>
              </a:rPr>
              <a:t>Zel. rost. a řasy</a:t>
            </a:r>
          </a:p>
        </p:txBody>
      </p:sp>
      <p:sp>
        <p:nvSpPr>
          <p:cNvPr id="69641" name="Text Box 8">
            <a:extLst>
              <a:ext uri="{FF2B5EF4-FFF2-40B4-BE49-F238E27FC236}">
                <a16:creationId xmlns:a16="http://schemas.microsoft.com/office/drawing/2014/main" id="{12BF6E5A-B34C-4C22-8862-41C08163D18E}"/>
              </a:ext>
            </a:extLst>
          </p:cNvPr>
          <p:cNvSpPr txBox="1">
            <a:spLocks noChangeArrowheads="1"/>
          </p:cNvSpPr>
          <p:nvPr/>
        </p:nvSpPr>
        <p:spPr bwMode="auto">
          <a:xfrm rot="5040000">
            <a:off x="3179763" y="1316038"/>
            <a:ext cx="990600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rgbClr val="009900"/>
                </a:solidFill>
                <a:latin typeface="Arial" panose="020B0604020202020204" pitchFamily="34" charset="0"/>
              </a:rPr>
              <a:t>Ruduchy</a:t>
            </a:r>
          </a:p>
        </p:txBody>
      </p:sp>
      <p:sp>
        <p:nvSpPr>
          <p:cNvPr id="69642" name="Line 9">
            <a:extLst>
              <a:ext uri="{FF2B5EF4-FFF2-40B4-BE49-F238E27FC236}">
                <a16:creationId xmlns:a16="http://schemas.microsoft.com/office/drawing/2014/main" id="{DB097E80-8B61-410C-B595-97D1FB021D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132013"/>
            <a:ext cx="762000" cy="1069975"/>
          </a:xfrm>
          <a:prstGeom prst="line">
            <a:avLst/>
          </a:prstGeom>
          <a:noFill/>
          <a:ln w="76320">
            <a:solidFill>
              <a:srgbClr val="33CC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3" name="Line 10">
            <a:extLst>
              <a:ext uri="{FF2B5EF4-FFF2-40B4-BE49-F238E27FC236}">
                <a16:creationId xmlns:a16="http://schemas.microsoft.com/office/drawing/2014/main" id="{5E9863CA-619A-43CC-9A61-7C94271405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1979613"/>
            <a:ext cx="533400" cy="1222375"/>
          </a:xfrm>
          <a:prstGeom prst="line">
            <a:avLst/>
          </a:prstGeom>
          <a:noFill/>
          <a:ln w="76320">
            <a:solidFill>
              <a:srgbClr val="33CC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4" name="Line 11">
            <a:extLst>
              <a:ext uri="{FF2B5EF4-FFF2-40B4-BE49-F238E27FC236}">
                <a16:creationId xmlns:a16="http://schemas.microsoft.com/office/drawing/2014/main" id="{A30143F8-BDA4-4601-9C55-F477AED260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1903413"/>
            <a:ext cx="152400" cy="1298575"/>
          </a:xfrm>
          <a:prstGeom prst="line">
            <a:avLst/>
          </a:prstGeom>
          <a:noFill/>
          <a:ln w="76320">
            <a:solidFill>
              <a:srgbClr val="33CC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5" name="Line 12">
            <a:extLst>
              <a:ext uri="{FF2B5EF4-FFF2-40B4-BE49-F238E27FC236}">
                <a16:creationId xmlns:a16="http://schemas.microsoft.com/office/drawing/2014/main" id="{3947E07B-45DA-47B7-B5E5-6AC977ED4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4813" y="1219200"/>
            <a:ext cx="1755775" cy="685800"/>
          </a:xfrm>
          <a:prstGeom prst="line">
            <a:avLst/>
          </a:prstGeom>
          <a:noFill/>
          <a:ln w="38160">
            <a:solidFill>
              <a:srgbClr val="00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6" name="Line 13">
            <a:extLst>
              <a:ext uri="{FF2B5EF4-FFF2-40B4-BE49-F238E27FC236}">
                <a16:creationId xmlns:a16="http://schemas.microsoft.com/office/drawing/2014/main" id="{B6600C31-4019-4AAC-85EF-0759BBDC04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0413" y="1827213"/>
            <a:ext cx="155575" cy="1298575"/>
          </a:xfrm>
          <a:prstGeom prst="line">
            <a:avLst/>
          </a:prstGeom>
          <a:noFill/>
          <a:ln w="76320">
            <a:solidFill>
              <a:srgbClr val="33CC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7" name="Line 14">
            <a:extLst>
              <a:ext uri="{FF2B5EF4-FFF2-40B4-BE49-F238E27FC236}">
                <a16:creationId xmlns:a16="http://schemas.microsoft.com/office/drawing/2014/main" id="{5BD0D6E6-8E28-4E9D-BCA6-609304D185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970213"/>
            <a:ext cx="1143000" cy="765175"/>
          </a:xfrm>
          <a:prstGeom prst="line">
            <a:avLst/>
          </a:prstGeom>
          <a:noFill/>
          <a:ln w="76320">
            <a:solidFill>
              <a:srgbClr val="33CC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8" name="Line 15">
            <a:extLst>
              <a:ext uri="{FF2B5EF4-FFF2-40B4-BE49-F238E27FC236}">
                <a16:creationId xmlns:a16="http://schemas.microsoft.com/office/drawing/2014/main" id="{16E76219-362D-4896-AF08-A054492009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1613" y="2590800"/>
            <a:ext cx="841375" cy="381000"/>
          </a:xfrm>
          <a:prstGeom prst="line">
            <a:avLst/>
          </a:prstGeom>
          <a:noFill/>
          <a:ln w="38160">
            <a:solidFill>
              <a:srgbClr val="00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9" name="Freeform 16">
            <a:extLst>
              <a:ext uri="{FF2B5EF4-FFF2-40B4-BE49-F238E27FC236}">
                <a16:creationId xmlns:a16="http://schemas.microsoft.com/office/drawing/2014/main" id="{BC7D168C-FE6F-402A-8E16-EF1B1D89C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914400"/>
            <a:ext cx="3981450" cy="2816225"/>
          </a:xfrm>
          <a:custGeom>
            <a:avLst/>
            <a:gdLst>
              <a:gd name="T0" fmla="*/ 2147483647 w 1968"/>
              <a:gd name="T1" fmla="*/ 0 h 1392"/>
              <a:gd name="T2" fmla="*/ 0 w 1968"/>
              <a:gd name="T3" fmla="*/ 2147483647 h 1392"/>
              <a:gd name="T4" fmla="*/ 2147483647 w 1968"/>
              <a:gd name="T5" fmla="*/ 2147483647 h 1392"/>
              <a:gd name="T6" fmla="*/ 2147483647 w 1968"/>
              <a:gd name="T7" fmla="*/ 2147483647 h 1392"/>
              <a:gd name="T8" fmla="*/ 2147483647 w 1968"/>
              <a:gd name="T9" fmla="*/ 2147483647 h 1392"/>
              <a:gd name="T10" fmla="*/ 2147483647 w 1968"/>
              <a:gd name="T11" fmla="*/ 2147483647 h 1392"/>
              <a:gd name="T12" fmla="*/ 2147483647 w 1968"/>
              <a:gd name="T13" fmla="*/ 2147483647 h 1392"/>
              <a:gd name="T14" fmla="*/ 2147483647 w 1968"/>
              <a:gd name="T15" fmla="*/ 2147483647 h 1392"/>
              <a:gd name="T16" fmla="*/ 2147483647 w 1968"/>
              <a:gd name="T17" fmla="*/ 2147483647 h 1392"/>
              <a:gd name="T18" fmla="*/ 2147483647 w 1968"/>
              <a:gd name="T19" fmla="*/ 0 h 1392"/>
              <a:gd name="T20" fmla="*/ 2147483647 w 1968"/>
              <a:gd name="T21" fmla="*/ 0 h 13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68"/>
              <a:gd name="T34" fmla="*/ 0 h 1392"/>
              <a:gd name="T35" fmla="*/ 1968 w 1968"/>
              <a:gd name="T36" fmla="*/ 1392 h 13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68" h="1392">
                <a:moveTo>
                  <a:pt x="336" y="0"/>
                </a:moveTo>
                <a:lnTo>
                  <a:pt x="0" y="384"/>
                </a:lnTo>
                <a:lnTo>
                  <a:pt x="96" y="1008"/>
                </a:lnTo>
                <a:lnTo>
                  <a:pt x="480" y="1392"/>
                </a:lnTo>
                <a:lnTo>
                  <a:pt x="960" y="960"/>
                </a:lnTo>
                <a:lnTo>
                  <a:pt x="1104" y="864"/>
                </a:lnTo>
                <a:lnTo>
                  <a:pt x="1632" y="864"/>
                </a:lnTo>
                <a:lnTo>
                  <a:pt x="1968" y="672"/>
                </a:lnTo>
                <a:lnTo>
                  <a:pt x="1824" y="240"/>
                </a:lnTo>
                <a:lnTo>
                  <a:pt x="1296" y="0"/>
                </a:lnTo>
                <a:lnTo>
                  <a:pt x="336" y="0"/>
                </a:lnTo>
                <a:close/>
              </a:path>
            </a:pathLst>
          </a:custGeom>
          <a:noFill/>
          <a:ln w="3816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650" name="Text Box 17">
            <a:extLst>
              <a:ext uri="{FF2B5EF4-FFF2-40B4-BE49-F238E27FC236}">
                <a16:creationId xmlns:a16="http://schemas.microsoft.com/office/drawing/2014/main" id="{2F44A151-0C15-4B9B-8B0C-9D7F17D0BA7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681413" y="1196975"/>
            <a:ext cx="838200" cy="581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rgbClr val="009900"/>
                </a:solidFill>
                <a:latin typeface="Arial" panose="020B0604020202020204" pitchFamily="34" charset="0"/>
              </a:rPr>
              <a:t>Glaucophyta</a:t>
            </a:r>
          </a:p>
        </p:txBody>
      </p:sp>
      <p:sp>
        <p:nvSpPr>
          <p:cNvPr id="69651" name="Text Box 18">
            <a:extLst>
              <a:ext uri="{FF2B5EF4-FFF2-40B4-BE49-F238E27FC236}">
                <a16:creationId xmlns:a16="http://schemas.microsoft.com/office/drawing/2014/main" id="{19191EC2-51C2-4F7B-9132-55F130601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362200"/>
            <a:ext cx="1122363" cy="306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009900"/>
                </a:solidFill>
                <a:latin typeface="Arial" panose="020B0604020202020204" pitchFamily="34" charset="0"/>
              </a:rPr>
              <a:t>Euglenozoa</a:t>
            </a:r>
          </a:p>
        </p:txBody>
      </p:sp>
      <p:sp>
        <p:nvSpPr>
          <p:cNvPr id="69652" name="Text Box 19">
            <a:extLst>
              <a:ext uri="{FF2B5EF4-FFF2-40B4-BE49-F238E27FC236}">
                <a16:creationId xmlns:a16="http://schemas.microsoft.com/office/drawing/2014/main" id="{F2831DB5-28D1-449F-92F1-1EE5F1470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990600"/>
            <a:ext cx="1247775" cy="733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009900"/>
                </a:solidFill>
                <a:latin typeface="Arial" panose="020B0604020202020204" pitchFamily="34" charset="0"/>
              </a:rPr>
              <a:t>Rozsivky atd.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009900"/>
                </a:solidFill>
                <a:latin typeface="Arial" panose="020B0604020202020204" pitchFamily="34" charset="0"/>
              </a:rPr>
              <a:t>Obrněnky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009900"/>
                </a:solidFill>
                <a:latin typeface="Arial" panose="020B0604020202020204" pitchFamily="34" charset="0"/>
              </a:rPr>
              <a:t>Hnědé řasy</a:t>
            </a:r>
          </a:p>
        </p:txBody>
      </p:sp>
      <p:sp>
        <p:nvSpPr>
          <p:cNvPr id="69653" name="Line 20">
            <a:extLst>
              <a:ext uri="{FF2B5EF4-FFF2-40B4-BE49-F238E27FC236}">
                <a16:creationId xmlns:a16="http://schemas.microsoft.com/office/drawing/2014/main" id="{A21DA1D0-922D-4FC7-8A1F-69ADA84F6E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0600" y="2643188"/>
            <a:ext cx="146050" cy="142875"/>
          </a:xfrm>
          <a:prstGeom prst="line">
            <a:avLst/>
          </a:prstGeom>
          <a:noFill/>
          <a:ln w="7632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>
            <a:extLst>
              <a:ext uri="{FF2B5EF4-FFF2-40B4-BE49-F238E27FC236}">
                <a16:creationId xmlns:a16="http://schemas.microsoft.com/office/drawing/2014/main" id="{0708D586-59D1-4BE7-8FBF-42FC89DCD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238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00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Endosymbiotický původ organel: </a:t>
            </a:r>
            <a:br>
              <a:rPr lang="cs-CZ" altLang="cs-CZ" sz="400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400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spekulace k faktu</a:t>
            </a:r>
          </a:p>
        </p:txBody>
      </p:sp>
      <p:sp>
        <p:nvSpPr>
          <p:cNvPr id="70659" name="Text Box 2">
            <a:extLst>
              <a:ext uri="{FF2B5EF4-FFF2-40B4-BE49-F238E27FC236}">
                <a16:creationId xmlns:a16="http://schemas.microsoft.com/office/drawing/2014/main" id="{7EFD3784-6F54-40BF-BD3F-02EBCD507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altLang="cs-CZ">
                <a:latin typeface="Arial" panose="020B0604020202020204" pitchFamily="34" charset="0"/>
              </a:rPr>
              <a:t>ichard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 Altmann </a:t>
            </a:r>
            <a:r>
              <a:rPr lang="cs-CZ" altLang="cs-CZ">
                <a:latin typeface="Arial" panose="020B0604020202020204" pitchFamily="34" charset="0"/>
              </a:rPr>
              <a:t>(1852-1900)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>
                <a:latin typeface="Arial" panose="020B0604020202020204" pitchFamily="34" charset="0"/>
              </a:rPr>
              <a:t>1886/1890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: „bioblasty“ (mitochondrie); </a:t>
            </a:r>
            <a:r>
              <a:rPr lang="cs-CZ" altLang="cs-CZ">
                <a:latin typeface="Arial" panose="020B0604020202020204" pitchFamily="34" charset="0"/>
              </a:rPr>
              <a:t>postuluje autonomii m., </a:t>
            </a:r>
            <a:r>
              <a:rPr lang="cs-CZ" altLang="cs-CZ" i="1">
                <a:latin typeface="Arial" panose="020B0604020202020204" pitchFamily="34" charset="0"/>
                <a:cs typeface="Arial" panose="020B0604020202020204" pitchFamily="34" charset="0"/>
              </a:rPr>
              <a:t>omne granulum e granulo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>
                <a:latin typeface="Arial" panose="020B0604020202020204" pitchFamily="34" charset="0"/>
              </a:rPr>
              <a:t>mj. zavedl pojem Nukleinsäure (místo „Nuklein“)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FE7B6191-5BEE-4F67-8823-D98CE75A9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238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00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Endosymbiotický původ organel: </a:t>
            </a:r>
            <a:br>
              <a:rPr lang="cs-CZ" altLang="cs-CZ" sz="400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400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spekulace k faktu</a:t>
            </a:r>
          </a:p>
        </p:txBody>
      </p:sp>
      <p:sp>
        <p:nvSpPr>
          <p:cNvPr id="71683" name="Text Box 2">
            <a:extLst>
              <a:ext uri="{FF2B5EF4-FFF2-40B4-BE49-F238E27FC236}">
                <a16:creationId xmlns:a16="http://schemas.microsoft.com/office/drawing/2014/main" id="{7270CA57-3ED0-472C-AC9F-17247E297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9812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altLang="cs-CZ">
                <a:latin typeface="Arial" panose="020B0604020202020204" pitchFamily="34" charset="0"/>
              </a:rPr>
              <a:t>ndreas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 Schimper (18</a:t>
            </a:r>
            <a:r>
              <a:rPr lang="cs-CZ" altLang="cs-CZ">
                <a:latin typeface="Arial" panose="020B0604020202020204" pitchFamily="34" charset="0"/>
              </a:rPr>
              <a:t>56-1901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cs-CZ" altLang="cs-CZ">
                <a:latin typeface="Arial" panose="020B0604020202020204" pitchFamily="34" charset="0"/>
              </a:rPr>
              <a:t>1883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plastidy jakožto symbionti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>
                <a:latin typeface="Arial" panose="020B0604020202020204" pitchFamily="34" charset="0"/>
              </a:rPr>
              <a:t>Gottlieb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Haberlandt, </a:t>
            </a:r>
            <a:r>
              <a:rPr lang="cs-CZ" altLang="cs-CZ">
                <a:latin typeface="Arial" panose="020B0604020202020204" pitchFamily="34" charset="0"/>
              </a:rPr>
              <a:t>Shosaburo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Watase</a:t>
            </a:r>
            <a:r>
              <a:rPr lang="cs-CZ" altLang="cs-CZ">
                <a:latin typeface="Arial" panose="020B0604020202020204" pitchFamily="34" charset="0"/>
              </a:rPr>
              <a:t> (1893)...</a:t>
            </a:r>
          </a:p>
        </p:txBody>
      </p:sp>
      <p:pic>
        <p:nvPicPr>
          <p:cNvPr id="71684" name="Picture 3">
            <a:extLst>
              <a:ext uri="{FF2B5EF4-FFF2-40B4-BE49-F238E27FC236}">
                <a16:creationId xmlns:a16="http://schemas.microsoft.com/office/drawing/2014/main" id="{1E1FDE92-5633-4EA9-9136-ABB5C1478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20240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>
            <a:extLst>
              <a:ext uri="{FF2B5EF4-FFF2-40B4-BE49-F238E27FC236}">
                <a16:creationId xmlns:a16="http://schemas.microsoft.com/office/drawing/2014/main" id="{9DB691AB-F4B7-41A6-90DA-C658C8C31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Endosymbiotický původ organel: </a:t>
            </a:r>
            <a:r>
              <a:rPr lang="cs-CZ" altLang="cs-CZ" sz="2800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80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spekulace k faktu</a:t>
            </a:r>
          </a:p>
        </p:txBody>
      </p:sp>
      <p:sp>
        <p:nvSpPr>
          <p:cNvPr id="72707" name="Text Box 2">
            <a:extLst>
              <a:ext uri="{FF2B5EF4-FFF2-40B4-BE49-F238E27FC236}">
                <a16:creationId xmlns:a16="http://schemas.microsoft.com/office/drawing/2014/main" id="{40536F7F-0FA6-43BE-A1E0-7BC3DB218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838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400">
                <a:latin typeface="Arial" panose="020B0604020202020204" pitchFamily="34" charset="0"/>
              </a:rPr>
              <a:t>Konstantin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Merežkovskij 1905 </a:t>
            </a:r>
            <a:r>
              <a:rPr lang="cs-CZ" altLang="cs-CZ" sz="2400">
                <a:solidFill>
                  <a:srgbClr val="009900"/>
                </a:solidFill>
                <a:latin typeface="Arial" panose="020B0604020202020204" pitchFamily="34" charset="0"/>
              </a:rPr>
              <a:t>teorie symbiogenese</a:t>
            </a:r>
            <a:r>
              <a:rPr lang="cs-CZ" altLang="cs-CZ" sz="2400">
                <a:latin typeface="Arial" panose="020B0604020202020204" pitchFamily="34" charset="0"/>
              </a:rPr>
              <a:t> (i jádro jako kolonie symbiontů!)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altLang="cs-CZ" sz="2400">
                <a:latin typeface="Arial" panose="020B0604020202020204" pitchFamily="34" charset="0"/>
              </a:rPr>
              <a:t>ynn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 Margulis</a:t>
            </a:r>
            <a:r>
              <a:rPr lang="cs-CZ" altLang="cs-CZ" sz="2400">
                <a:latin typeface="Arial" panose="020B0604020202020204" pitchFamily="34" charset="0"/>
              </a:rPr>
              <a:t>: 1966 </a:t>
            </a:r>
            <a:r>
              <a:rPr lang="cs-CZ" altLang="cs-CZ" sz="2400" i="1">
                <a:latin typeface="Arial" panose="020B0604020202020204" pitchFamily="34" charset="0"/>
              </a:rPr>
              <a:t>The Origin of Mitosing Eukaryotic Cells </a:t>
            </a:r>
            <a:r>
              <a:rPr lang="cs-CZ" altLang="cs-CZ" sz="2400">
                <a:latin typeface="Arial" panose="020B0604020202020204" pitchFamily="34" charset="0"/>
              </a:rPr>
              <a:t>(J. Theor. Biol.) </a:t>
            </a:r>
          </a:p>
        </p:txBody>
      </p:sp>
      <p:pic>
        <p:nvPicPr>
          <p:cNvPr id="72708" name="Picture 3">
            <a:extLst>
              <a:ext uri="{FF2B5EF4-FFF2-40B4-BE49-F238E27FC236}">
                <a16:creationId xmlns:a16="http://schemas.microsoft.com/office/drawing/2014/main" id="{9FC72ABA-F9CF-4FCD-8D6B-001E55F5B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9624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2709" name="Picture 4">
            <a:extLst>
              <a:ext uri="{FF2B5EF4-FFF2-40B4-BE49-F238E27FC236}">
                <a16:creationId xmlns:a16="http://schemas.microsoft.com/office/drawing/2014/main" id="{08D513E6-4641-4476-A820-05F1409AD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2">
            <a:extLst>
              <a:ext uri="{FF2B5EF4-FFF2-40B4-BE49-F238E27FC236}">
                <a16:creationId xmlns:a16="http://schemas.microsoft.com/office/drawing/2014/main" id="{0E769567-8DE4-47A0-A438-5B5EE0C1D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74322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dirty="0" err="1">
                <a:solidFill>
                  <a:srgbClr val="CC3300"/>
                </a:solidFill>
                <a:latin typeface="Arial" panose="020B0604020202020204" pitchFamily="34" charset="0"/>
              </a:rPr>
              <a:t>Endosymbiotická</a:t>
            </a:r>
            <a:r>
              <a:rPr lang="cs-CZ" altLang="cs-CZ" sz="2800" dirty="0">
                <a:solidFill>
                  <a:srgbClr val="CC3300"/>
                </a:solidFill>
                <a:latin typeface="Arial" panose="020B0604020202020204" pitchFamily="34" charset="0"/>
              </a:rPr>
              <a:t> historie </a:t>
            </a:r>
            <a:r>
              <a:rPr lang="cs-CZ" altLang="cs-CZ" sz="2800" dirty="0" err="1">
                <a:solidFill>
                  <a:srgbClr val="CC3300"/>
                </a:solidFill>
                <a:latin typeface="Arial" panose="020B0604020202020204" pitchFamily="34" charset="0"/>
              </a:rPr>
              <a:t>eukaryot</a:t>
            </a:r>
            <a:r>
              <a:rPr lang="cs-CZ" altLang="cs-CZ" sz="2800" dirty="0">
                <a:solidFill>
                  <a:srgbClr val="CC3300"/>
                </a:solidFill>
                <a:latin typeface="Arial" panose="020B0604020202020204" pitchFamily="34" charset="0"/>
              </a:rPr>
              <a:t> (zjednodušený souhrn)</a:t>
            </a:r>
          </a:p>
        </p:txBody>
      </p:sp>
      <p:sp>
        <p:nvSpPr>
          <p:cNvPr id="62469" name="Text Box 4">
            <a:extLst>
              <a:ext uri="{FF2B5EF4-FFF2-40B4-BE49-F238E27FC236}">
                <a16:creationId xmlns:a16="http://schemas.microsoft.com/office/drawing/2014/main" id="{A45D969D-4E4F-4E82-A482-77AA9EBB4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931" y="2139950"/>
            <a:ext cx="458757" cy="281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 err="1">
                <a:latin typeface="Arial" panose="020B0604020202020204" pitchFamily="34" charset="0"/>
              </a:rPr>
              <a:t>Chiswick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Chap</a:t>
            </a:r>
            <a:r>
              <a:rPr lang="cs-CZ" altLang="cs-CZ" sz="1800" dirty="0">
                <a:latin typeface="Arial" panose="020B0604020202020204" pitchFamily="34" charset="0"/>
              </a:rPr>
              <a:t>, </a:t>
            </a:r>
            <a:r>
              <a:rPr lang="cs-CZ" altLang="cs-CZ" sz="1800" dirty="0" err="1">
                <a:latin typeface="Arial" panose="020B0604020202020204" pitchFamily="34" charset="0"/>
              </a:rPr>
              <a:t>Wikimedia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87B082-5736-4B4B-8262-8B6852411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7620548" cy="58270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>
            <a:extLst>
              <a:ext uri="{FF2B5EF4-FFF2-40B4-BE49-F238E27FC236}">
                <a16:creationId xmlns:a16="http://schemas.microsoft.com/office/drawing/2014/main" id="{0D597FA7-9D4B-446F-A513-50CA09970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3731" name="Text Box 2">
            <a:extLst>
              <a:ext uri="{FF2B5EF4-FFF2-40B4-BE49-F238E27FC236}">
                <a16:creationId xmlns:a16="http://schemas.microsoft.com/office/drawing/2014/main" id="{72DB471E-4DFC-418B-9FCE-59871CDFF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0"/>
            <a:ext cx="89741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>
                <a:solidFill>
                  <a:srgbClr val="CC3300"/>
                </a:solidFill>
                <a:latin typeface="Arial" panose="020B0604020202020204" pitchFamily="34" charset="0"/>
              </a:rPr>
              <a:t>Další symbiózy: původ plastidů: jednou a přece víckrát?</a:t>
            </a:r>
          </a:p>
        </p:txBody>
      </p:sp>
      <p:sp>
        <p:nvSpPr>
          <p:cNvPr id="73732" name="Line 3">
            <a:extLst>
              <a:ext uri="{FF2B5EF4-FFF2-40B4-BE49-F238E27FC236}">
                <a16:creationId xmlns:a16="http://schemas.microsoft.com/office/drawing/2014/main" id="{DB00E610-826A-497F-8225-A6A6FE5E6C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286000"/>
            <a:ext cx="914400" cy="990600"/>
          </a:xfrm>
          <a:prstGeom prst="line">
            <a:avLst/>
          </a:prstGeom>
          <a:noFill/>
          <a:ln w="7632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33" name="Line 4">
            <a:extLst>
              <a:ext uri="{FF2B5EF4-FFF2-40B4-BE49-F238E27FC236}">
                <a16:creationId xmlns:a16="http://schemas.microsoft.com/office/drawing/2014/main" id="{64E32840-9892-49DF-A787-0DE0D294C9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981200"/>
            <a:ext cx="152400" cy="1295400"/>
          </a:xfrm>
          <a:prstGeom prst="line">
            <a:avLst/>
          </a:prstGeom>
          <a:noFill/>
          <a:ln w="7632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34" name="Line 5">
            <a:extLst>
              <a:ext uri="{FF2B5EF4-FFF2-40B4-BE49-F238E27FC236}">
                <a16:creationId xmlns:a16="http://schemas.microsoft.com/office/drawing/2014/main" id="{A5371CE0-C05A-46E3-BB3A-348EEB5B5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057400"/>
            <a:ext cx="152400" cy="762000"/>
          </a:xfrm>
          <a:prstGeom prst="line">
            <a:avLst/>
          </a:prstGeom>
          <a:noFill/>
          <a:ln w="7632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35" name="Line 6">
            <a:extLst>
              <a:ext uri="{FF2B5EF4-FFF2-40B4-BE49-F238E27FC236}">
                <a16:creationId xmlns:a16="http://schemas.microsoft.com/office/drawing/2014/main" id="{DF00B694-3269-4435-93EB-AE1A441A6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276600"/>
            <a:ext cx="228600" cy="457200"/>
          </a:xfrm>
          <a:prstGeom prst="line">
            <a:avLst/>
          </a:prstGeom>
          <a:noFill/>
          <a:ln w="7632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36" name="Line 7">
            <a:extLst>
              <a:ext uri="{FF2B5EF4-FFF2-40B4-BE49-F238E27FC236}">
                <a16:creationId xmlns:a16="http://schemas.microsoft.com/office/drawing/2014/main" id="{467A76A2-0772-4021-A1C1-BE9CCD4792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132013"/>
            <a:ext cx="762000" cy="1069975"/>
          </a:xfrm>
          <a:prstGeom prst="line">
            <a:avLst/>
          </a:prstGeom>
          <a:noFill/>
          <a:ln w="76320">
            <a:solidFill>
              <a:srgbClr val="CC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37" name="Line 8">
            <a:extLst>
              <a:ext uri="{FF2B5EF4-FFF2-40B4-BE49-F238E27FC236}">
                <a16:creationId xmlns:a16="http://schemas.microsoft.com/office/drawing/2014/main" id="{0DB9366E-BB3E-42EF-8837-EACB17EF8D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1979613"/>
            <a:ext cx="533400" cy="1222375"/>
          </a:xfrm>
          <a:prstGeom prst="line">
            <a:avLst/>
          </a:prstGeom>
          <a:noFill/>
          <a:ln w="76320">
            <a:solidFill>
              <a:srgbClr val="CC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38" name="Line 9">
            <a:extLst>
              <a:ext uri="{FF2B5EF4-FFF2-40B4-BE49-F238E27FC236}">
                <a16:creationId xmlns:a16="http://schemas.microsoft.com/office/drawing/2014/main" id="{A4E45A16-6320-4539-9C81-FA73208245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1903413"/>
            <a:ext cx="152400" cy="1298575"/>
          </a:xfrm>
          <a:prstGeom prst="line">
            <a:avLst/>
          </a:prstGeom>
          <a:noFill/>
          <a:ln w="76320">
            <a:solidFill>
              <a:srgbClr val="CC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39" name="Line 10">
            <a:extLst>
              <a:ext uri="{FF2B5EF4-FFF2-40B4-BE49-F238E27FC236}">
                <a16:creationId xmlns:a16="http://schemas.microsoft.com/office/drawing/2014/main" id="{C61EE5D6-7424-40B4-8E75-EA8F903FB3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0413" y="1827213"/>
            <a:ext cx="155575" cy="1298575"/>
          </a:xfrm>
          <a:prstGeom prst="line">
            <a:avLst/>
          </a:prstGeom>
          <a:noFill/>
          <a:ln w="76320">
            <a:solidFill>
              <a:srgbClr val="CC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40" name="Line 11">
            <a:extLst>
              <a:ext uri="{FF2B5EF4-FFF2-40B4-BE49-F238E27FC236}">
                <a16:creationId xmlns:a16="http://schemas.microsoft.com/office/drawing/2014/main" id="{1C161C25-F7AF-4F8C-A100-9AEEF6F2E0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970213"/>
            <a:ext cx="1143000" cy="765175"/>
          </a:xfrm>
          <a:prstGeom prst="line">
            <a:avLst/>
          </a:prstGeom>
          <a:noFill/>
          <a:ln w="76320">
            <a:solidFill>
              <a:srgbClr val="33CC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41" name="AutoShape 12">
            <a:extLst>
              <a:ext uri="{FF2B5EF4-FFF2-40B4-BE49-F238E27FC236}">
                <a16:creationId xmlns:a16="http://schemas.microsoft.com/office/drawing/2014/main" id="{68BB2EB5-94F8-47DC-83CA-3981C00EB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95600"/>
            <a:ext cx="3733800" cy="1676400"/>
          </a:xfrm>
          <a:prstGeom prst="rightArrow">
            <a:avLst>
              <a:gd name="adj1" fmla="val 50000"/>
              <a:gd name="adj2" fmla="val 55682"/>
            </a:avLst>
          </a:prstGeom>
          <a:solidFill>
            <a:srgbClr val="CCFF3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Primární endosymbióza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(sinice)</a:t>
            </a:r>
          </a:p>
        </p:txBody>
      </p:sp>
      <p:sp>
        <p:nvSpPr>
          <p:cNvPr id="73742" name="AutoShape 13">
            <a:extLst>
              <a:ext uri="{FF2B5EF4-FFF2-40B4-BE49-F238E27FC236}">
                <a16:creationId xmlns:a16="http://schemas.microsoft.com/office/drawing/2014/main" id="{79888F5B-850A-4B41-84F8-67FE64B724E9}"/>
              </a:ext>
            </a:extLst>
          </p:cNvPr>
          <p:cNvSpPr>
            <a:spLocks noChangeArrowheads="1"/>
          </p:cNvSpPr>
          <p:nvPr/>
        </p:nvSpPr>
        <p:spPr bwMode="auto">
          <a:xfrm rot="2280000" flipH="1">
            <a:off x="5257800" y="3581400"/>
            <a:ext cx="1219200" cy="1066800"/>
          </a:xfrm>
          <a:prstGeom prst="rightArrow">
            <a:avLst>
              <a:gd name="adj1" fmla="val 50000"/>
              <a:gd name="adj2" fmla="val 28571"/>
            </a:avLst>
          </a:prstGeom>
          <a:solidFill>
            <a:srgbClr val="CCFF3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Sekundární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endosymbióza</a:t>
            </a:r>
          </a:p>
        </p:txBody>
      </p:sp>
      <p:sp>
        <p:nvSpPr>
          <p:cNvPr id="73743" name="Freeform 14">
            <a:extLst>
              <a:ext uri="{FF2B5EF4-FFF2-40B4-BE49-F238E27FC236}">
                <a16:creationId xmlns:a16="http://schemas.microsoft.com/office/drawing/2014/main" id="{126DF8A5-4D5E-4AC6-B770-619B528219F6}"/>
              </a:ext>
            </a:extLst>
          </p:cNvPr>
          <p:cNvSpPr>
            <a:spLocks/>
          </p:cNvSpPr>
          <p:nvPr/>
        </p:nvSpPr>
        <p:spPr bwMode="auto">
          <a:xfrm>
            <a:off x="3814763" y="2349500"/>
            <a:ext cx="952500" cy="1035050"/>
          </a:xfrm>
          <a:custGeom>
            <a:avLst/>
            <a:gdLst>
              <a:gd name="T0" fmla="*/ 0 w 600"/>
              <a:gd name="T1" fmla="*/ 0 h 652"/>
              <a:gd name="T2" fmla="*/ 2147483647 w 600"/>
              <a:gd name="T3" fmla="*/ 2147483647 h 652"/>
              <a:gd name="T4" fmla="*/ 2147483647 w 600"/>
              <a:gd name="T5" fmla="*/ 2147483647 h 652"/>
              <a:gd name="T6" fmla="*/ 0 60000 65536"/>
              <a:gd name="T7" fmla="*/ 0 60000 65536"/>
              <a:gd name="T8" fmla="*/ 0 60000 65536"/>
              <a:gd name="T9" fmla="*/ 0 w 600"/>
              <a:gd name="T10" fmla="*/ 0 h 652"/>
              <a:gd name="T11" fmla="*/ 600 w 600"/>
              <a:gd name="T12" fmla="*/ 652 h 6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0" h="652">
                <a:moveTo>
                  <a:pt x="0" y="0"/>
                </a:moveTo>
                <a:cubicBezTo>
                  <a:pt x="67" y="86"/>
                  <a:pt x="303" y="396"/>
                  <a:pt x="403" y="505"/>
                </a:cubicBezTo>
                <a:cubicBezTo>
                  <a:pt x="503" y="614"/>
                  <a:pt x="559" y="622"/>
                  <a:pt x="600" y="652"/>
                </a:cubicBezTo>
              </a:path>
            </a:pathLst>
          </a:custGeom>
          <a:noFill/>
          <a:ln w="3816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3744" name="Freeform 15">
            <a:extLst>
              <a:ext uri="{FF2B5EF4-FFF2-40B4-BE49-F238E27FC236}">
                <a16:creationId xmlns:a16="http://schemas.microsoft.com/office/drawing/2014/main" id="{9B74FBEF-ADC3-4D09-83D6-82D35A8CB5A9}"/>
              </a:ext>
            </a:extLst>
          </p:cNvPr>
          <p:cNvSpPr>
            <a:spLocks/>
          </p:cNvSpPr>
          <p:nvPr/>
        </p:nvSpPr>
        <p:spPr bwMode="auto">
          <a:xfrm>
            <a:off x="3609975" y="2586038"/>
            <a:ext cx="1724025" cy="1427162"/>
          </a:xfrm>
          <a:custGeom>
            <a:avLst/>
            <a:gdLst>
              <a:gd name="T0" fmla="*/ 0 w 1086"/>
              <a:gd name="T1" fmla="*/ 0 h 899"/>
              <a:gd name="T2" fmla="*/ 2147483647 w 1086"/>
              <a:gd name="T3" fmla="*/ 2147483647 h 899"/>
              <a:gd name="T4" fmla="*/ 2147483647 w 1086"/>
              <a:gd name="T5" fmla="*/ 2147483647 h 899"/>
              <a:gd name="T6" fmla="*/ 0 60000 65536"/>
              <a:gd name="T7" fmla="*/ 0 60000 65536"/>
              <a:gd name="T8" fmla="*/ 0 60000 65536"/>
              <a:gd name="T9" fmla="*/ 0 w 1086"/>
              <a:gd name="T10" fmla="*/ 0 h 899"/>
              <a:gd name="T11" fmla="*/ 1086 w 1086"/>
              <a:gd name="T12" fmla="*/ 899 h 8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6" h="899">
                <a:moveTo>
                  <a:pt x="0" y="0"/>
                </a:moveTo>
                <a:cubicBezTo>
                  <a:pt x="125" y="130"/>
                  <a:pt x="569" y="643"/>
                  <a:pt x="750" y="771"/>
                </a:cubicBezTo>
                <a:cubicBezTo>
                  <a:pt x="931" y="899"/>
                  <a:pt x="1022" y="851"/>
                  <a:pt x="1086" y="771"/>
                </a:cubicBezTo>
              </a:path>
            </a:pathLst>
          </a:custGeom>
          <a:noFill/>
          <a:ln w="3816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3745" name="Text Box 16">
            <a:extLst>
              <a:ext uri="{FF2B5EF4-FFF2-40B4-BE49-F238E27FC236}">
                <a16:creationId xmlns:a16="http://schemas.microsoft.com/office/drawing/2014/main" id="{08329029-F142-4D21-80D2-C3E89450B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943600"/>
            <a:ext cx="7696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U sekundárních, terciárních atd. endosymbiontů je plastid vlastně řasa, z jádra někdy „nukleomorf“.</a:t>
            </a:r>
          </a:p>
        </p:txBody>
      </p:sp>
      <p:sp>
        <p:nvSpPr>
          <p:cNvPr id="73746" name="Line 17">
            <a:extLst>
              <a:ext uri="{FF2B5EF4-FFF2-40B4-BE49-F238E27FC236}">
                <a16:creationId xmlns:a16="http://schemas.microsoft.com/office/drawing/2014/main" id="{32C585A6-F363-413E-A729-D05F62DB90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825" y="2347913"/>
            <a:ext cx="820738" cy="1154112"/>
          </a:xfrm>
          <a:prstGeom prst="line">
            <a:avLst/>
          </a:prstGeom>
          <a:noFill/>
          <a:ln w="76320">
            <a:solidFill>
              <a:srgbClr val="CC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47" name="AutoShape 18">
            <a:extLst>
              <a:ext uri="{FF2B5EF4-FFF2-40B4-BE49-F238E27FC236}">
                <a16:creationId xmlns:a16="http://schemas.microsoft.com/office/drawing/2014/main" id="{43DC90A4-38A2-4D31-B984-35B2344747A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99013" y="2819400"/>
            <a:ext cx="1219200" cy="1066800"/>
          </a:xfrm>
          <a:prstGeom prst="rightArrow">
            <a:avLst>
              <a:gd name="adj1" fmla="val 50000"/>
              <a:gd name="adj2" fmla="val 28571"/>
            </a:avLst>
          </a:prstGeom>
          <a:solidFill>
            <a:srgbClr val="CCFF3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Sekundární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endosymbióza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>
            <a:extLst>
              <a:ext uri="{FF2B5EF4-FFF2-40B4-BE49-F238E27FC236}">
                <a16:creationId xmlns:a16="http://schemas.microsoft.com/office/drawing/2014/main" id="{5579EE62-9EC4-4466-80BB-015F6DB76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4755" name="Line 2">
            <a:extLst>
              <a:ext uri="{FF2B5EF4-FFF2-40B4-BE49-F238E27FC236}">
                <a16:creationId xmlns:a16="http://schemas.microsoft.com/office/drawing/2014/main" id="{FB721794-D815-47A2-9356-ED1A8FB2C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286000"/>
            <a:ext cx="914400" cy="990600"/>
          </a:xfrm>
          <a:prstGeom prst="line">
            <a:avLst/>
          </a:prstGeom>
          <a:noFill/>
          <a:ln w="7632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56" name="Line 3">
            <a:extLst>
              <a:ext uri="{FF2B5EF4-FFF2-40B4-BE49-F238E27FC236}">
                <a16:creationId xmlns:a16="http://schemas.microsoft.com/office/drawing/2014/main" id="{B613531B-2955-40F8-8EAB-DE10B95257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981200"/>
            <a:ext cx="152400" cy="1295400"/>
          </a:xfrm>
          <a:prstGeom prst="line">
            <a:avLst/>
          </a:prstGeom>
          <a:noFill/>
          <a:ln w="7632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57" name="Line 4">
            <a:extLst>
              <a:ext uri="{FF2B5EF4-FFF2-40B4-BE49-F238E27FC236}">
                <a16:creationId xmlns:a16="http://schemas.microsoft.com/office/drawing/2014/main" id="{7F6E743E-5139-4A97-AFAD-EF9B7C59F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057400"/>
            <a:ext cx="152400" cy="762000"/>
          </a:xfrm>
          <a:prstGeom prst="line">
            <a:avLst/>
          </a:prstGeom>
          <a:noFill/>
          <a:ln w="7632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58" name="Line 5">
            <a:extLst>
              <a:ext uri="{FF2B5EF4-FFF2-40B4-BE49-F238E27FC236}">
                <a16:creationId xmlns:a16="http://schemas.microsoft.com/office/drawing/2014/main" id="{A814823E-48BC-4005-9732-12216C432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276600"/>
            <a:ext cx="228600" cy="457200"/>
          </a:xfrm>
          <a:prstGeom prst="line">
            <a:avLst/>
          </a:prstGeom>
          <a:noFill/>
          <a:ln w="7632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59" name="Line 6">
            <a:extLst>
              <a:ext uri="{FF2B5EF4-FFF2-40B4-BE49-F238E27FC236}">
                <a16:creationId xmlns:a16="http://schemas.microsoft.com/office/drawing/2014/main" id="{236E7AF8-2682-4553-90D9-2249082F96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132013"/>
            <a:ext cx="762000" cy="1069975"/>
          </a:xfrm>
          <a:prstGeom prst="line">
            <a:avLst/>
          </a:prstGeom>
          <a:noFill/>
          <a:ln w="76320">
            <a:solidFill>
              <a:srgbClr val="CC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60" name="Line 7">
            <a:extLst>
              <a:ext uri="{FF2B5EF4-FFF2-40B4-BE49-F238E27FC236}">
                <a16:creationId xmlns:a16="http://schemas.microsoft.com/office/drawing/2014/main" id="{5A90615E-8D59-41D1-8EE7-F557B4290E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1979613"/>
            <a:ext cx="533400" cy="1222375"/>
          </a:xfrm>
          <a:prstGeom prst="line">
            <a:avLst/>
          </a:prstGeom>
          <a:noFill/>
          <a:ln w="76320">
            <a:solidFill>
              <a:srgbClr val="CC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61" name="Line 8">
            <a:extLst>
              <a:ext uri="{FF2B5EF4-FFF2-40B4-BE49-F238E27FC236}">
                <a16:creationId xmlns:a16="http://schemas.microsoft.com/office/drawing/2014/main" id="{99A93FEE-B1FF-4BD6-9198-35038A6896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1903413"/>
            <a:ext cx="152400" cy="1298575"/>
          </a:xfrm>
          <a:prstGeom prst="line">
            <a:avLst/>
          </a:prstGeom>
          <a:noFill/>
          <a:ln w="76320">
            <a:solidFill>
              <a:srgbClr val="CC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62" name="Line 9">
            <a:extLst>
              <a:ext uri="{FF2B5EF4-FFF2-40B4-BE49-F238E27FC236}">
                <a16:creationId xmlns:a16="http://schemas.microsoft.com/office/drawing/2014/main" id="{D5212FB9-2A1E-49C9-8932-D14EB08964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0413" y="1827213"/>
            <a:ext cx="155575" cy="1298575"/>
          </a:xfrm>
          <a:prstGeom prst="line">
            <a:avLst/>
          </a:prstGeom>
          <a:noFill/>
          <a:ln w="76320">
            <a:solidFill>
              <a:srgbClr val="CC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63" name="Line 10">
            <a:extLst>
              <a:ext uri="{FF2B5EF4-FFF2-40B4-BE49-F238E27FC236}">
                <a16:creationId xmlns:a16="http://schemas.microsoft.com/office/drawing/2014/main" id="{4BB5F554-6907-490D-B5FB-AF801D13BA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970213"/>
            <a:ext cx="1143000" cy="765175"/>
          </a:xfrm>
          <a:prstGeom prst="line">
            <a:avLst/>
          </a:prstGeom>
          <a:noFill/>
          <a:ln w="76320">
            <a:solidFill>
              <a:srgbClr val="33CC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64" name="AutoShape 11">
            <a:extLst>
              <a:ext uri="{FF2B5EF4-FFF2-40B4-BE49-F238E27FC236}">
                <a16:creationId xmlns:a16="http://schemas.microsoft.com/office/drawing/2014/main" id="{9A4A444C-ACCA-40C0-8C30-7181AA881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95600"/>
            <a:ext cx="3733800" cy="1676400"/>
          </a:xfrm>
          <a:prstGeom prst="rightArrow">
            <a:avLst>
              <a:gd name="adj1" fmla="val 50000"/>
              <a:gd name="adj2" fmla="val 55682"/>
            </a:avLst>
          </a:prstGeom>
          <a:solidFill>
            <a:srgbClr val="CFCFA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Primární endosymbióza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(sinice)</a:t>
            </a:r>
          </a:p>
        </p:txBody>
      </p:sp>
      <p:sp>
        <p:nvSpPr>
          <p:cNvPr id="74765" name="AutoShape 12">
            <a:extLst>
              <a:ext uri="{FF2B5EF4-FFF2-40B4-BE49-F238E27FC236}">
                <a16:creationId xmlns:a16="http://schemas.microsoft.com/office/drawing/2014/main" id="{56B5F985-70B8-4860-ADA0-6FEF987E54DB}"/>
              </a:ext>
            </a:extLst>
          </p:cNvPr>
          <p:cNvSpPr>
            <a:spLocks noChangeArrowheads="1"/>
          </p:cNvSpPr>
          <p:nvPr/>
        </p:nvSpPr>
        <p:spPr bwMode="auto">
          <a:xfrm rot="2280000" flipH="1">
            <a:off x="5257800" y="3581400"/>
            <a:ext cx="1219200" cy="1066800"/>
          </a:xfrm>
          <a:prstGeom prst="rightArrow">
            <a:avLst>
              <a:gd name="adj1" fmla="val 50000"/>
              <a:gd name="adj2" fmla="val 28571"/>
            </a:avLst>
          </a:prstGeom>
          <a:solidFill>
            <a:srgbClr val="CFCFA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Sekundární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endosymbióza</a:t>
            </a:r>
          </a:p>
        </p:txBody>
      </p:sp>
      <p:sp>
        <p:nvSpPr>
          <p:cNvPr id="74766" name="Freeform 13">
            <a:extLst>
              <a:ext uri="{FF2B5EF4-FFF2-40B4-BE49-F238E27FC236}">
                <a16:creationId xmlns:a16="http://schemas.microsoft.com/office/drawing/2014/main" id="{8AC1E8B4-6D6D-47F2-92DB-936082F14839}"/>
              </a:ext>
            </a:extLst>
          </p:cNvPr>
          <p:cNvSpPr>
            <a:spLocks/>
          </p:cNvSpPr>
          <p:nvPr/>
        </p:nvSpPr>
        <p:spPr bwMode="auto">
          <a:xfrm>
            <a:off x="3814763" y="2349500"/>
            <a:ext cx="952500" cy="1035050"/>
          </a:xfrm>
          <a:custGeom>
            <a:avLst/>
            <a:gdLst>
              <a:gd name="T0" fmla="*/ 0 w 600"/>
              <a:gd name="T1" fmla="*/ 0 h 652"/>
              <a:gd name="T2" fmla="*/ 2147483647 w 600"/>
              <a:gd name="T3" fmla="*/ 2147483647 h 652"/>
              <a:gd name="T4" fmla="*/ 2147483647 w 600"/>
              <a:gd name="T5" fmla="*/ 2147483647 h 652"/>
              <a:gd name="T6" fmla="*/ 0 60000 65536"/>
              <a:gd name="T7" fmla="*/ 0 60000 65536"/>
              <a:gd name="T8" fmla="*/ 0 60000 65536"/>
              <a:gd name="T9" fmla="*/ 0 w 600"/>
              <a:gd name="T10" fmla="*/ 0 h 652"/>
              <a:gd name="T11" fmla="*/ 600 w 600"/>
              <a:gd name="T12" fmla="*/ 652 h 6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0" h="652">
                <a:moveTo>
                  <a:pt x="0" y="0"/>
                </a:moveTo>
                <a:cubicBezTo>
                  <a:pt x="67" y="86"/>
                  <a:pt x="303" y="396"/>
                  <a:pt x="403" y="505"/>
                </a:cubicBezTo>
                <a:cubicBezTo>
                  <a:pt x="503" y="614"/>
                  <a:pt x="559" y="622"/>
                  <a:pt x="600" y="652"/>
                </a:cubicBezTo>
              </a:path>
            </a:pathLst>
          </a:custGeom>
          <a:noFill/>
          <a:ln w="3816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4767" name="Freeform 14">
            <a:extLst>
              <a:ext uri="{FF2B5EF4-FFF2-40B4-BE49-F238E27FC236}">
                <a16:creationId xmlns:a16="http://schemas.microsoft.com/office/drawing/2014/main" id="{EF24899B-A473-48D5-9CA1-B545C8089E1B}"/>
              </a:ext>
            </a:extLst>
          </p:cNvPr>
          <p:cNvSpPr>
            <a:spLocks/>
          </p:cNvSpPr>
          <p:nvPr/>
        </p:nvSpPr>
        <p:spPr bwMode="auto">
          <a:xfrm>
            <a:off x="3609975" y="2586038"/>
            <a:ext cx="1724025" cy="1427162"/>
          </a:xfrm>
          <a:custGeom>
            <a:avLst/>
            <a:gdLst>
              <a:gd name="T0" fmla="*/ 0 w 1086"/>
              <a:gd name="T1" fmla="*/ 0 h 899"/>
              <a:gd name="T2" fmla="*/ 2147483647 w 1086"/>
              <a:gd name="T3" fmla="*/ 2147483647 h 899"/>
              <a:gd name="T4" fmla="*/ 2147483647 w 1086"/>
              <a:gd name="T5" fmla="*/ 2147483647 h 899"/>
              <a:gd name="T6" fmla="*/ 0 60000 65536"/>
              <a:gd name="T7" fmla="*/ 0 60000 65536"/>
              <a:gd name="T8" fmla="*/ 0 60000 65536"/>
              <a:gd name="T9" fmla="*/ 0 w 1086"/>
              <a:gd name="T10" fmla="*/ 0 h 899"/>
              <a:gd name="T11" fmla="*/ 1086 w 1086"/>
              <a:gd name="T12" fmla="*/ 899 h 8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6" h="899">
                <a:moveTo>
                  <a:pt x="0" y="0"/>
                </a:moveTo>
                <a:cubicBezTo>
                  <a:pt x="125" y="130"/>
                  <a:pt x="569" y="643"/>
                  <a:pt x="750" y="771"/>
                </a:cubicBezTo>
                <a:cubicBezTo>
                  <a:pt x="931" y="899"/>
                  <a:pt x="1022" y="851"/>
                  <a:pt x="1086" y="771"/>
                </a:cubicBezTo>
              </a:path>
            </a:pathLst>
          </a:custGeom>
          <a:noFill/>
          <a:ln w="3816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4768" name="Line 15">
            <a:extLst>
              <a:ext uri="{FF2B5EF4-FFF2-40B4-BE49-F238E27FC236}">
                <a16:creationId xmlns:a16="http://schemas.microsoft.com/office/drawing/2014/main" id="{BCC883C6-D396-42B0-B0D9-FDE4636216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825" y="2347913"/>
            <a:ext cx="820738" cy="1154112"/>
          </a:xfrm>
          <a:prstGeom prst="line">
            <a:avLst/>
          </a:prstGeom>
          <a:noFill/>
          <a:ln w="76320">
            <a:solidFill>
              <a:srgbClr val="CC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69" name="AutoShape 16">
            <a:extLst>
              <a:ext uri="{FF2B5EF4-FFF2-40B4-BE49-F238E27FC236}">
                <a16:creationId xmlns:a16="http://schemas.microsoft.com/office/drawing/2014/main" id="{BB189807-DF6C-4F01-B4A3-8F95F45A6DC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99013" y="2819400"/>
            <a:ext cx="1219200" cy="1066800"/>
          </a:xfrm>
          <a:prstGeom prst="rightArrow">
            <a:avLst>
              <a:gd name="adj1" fmla="val 50000"/>
              <a:gd name="adj2" fmla="val 28571"/>
            </a:avLst>
          </a:prstGeom>
          <a:solidFill>
            <a:srgbClr val="CFCFA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Sekundární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endosymbióza</a:t>
            </a:r>
          </a:p>
        </p:txBody>
      </p:sp>
      <p:sp>
        <p:nvSpPr>
          <p:cNvPr id="74770" name="AutoShape 17">
            <a:extLst>
              <a:ext uri="{FF2B5EF4-FFF2-40B4-BE49-F238E27FC236}">
                <a16:creationId xmlns:a16="http://schemas.microsoft.com/office/drawing/2014/main" id="{C06F825F-3A3F-4763-8048-0E66B6376477}"/>
              </a:ext>
            </a:extLst>
          </p:cNvPr>
          <p:cNvSpPr>
            <a:spLocks noChangeArrowheads="1"/>
          </p:cNvSpPr>
          <p:nvPr/>
        </p:nvSpPr>
        <p:spPr bwMode="auto">
          <a:xfrm rot="1440000">
            <a:off x="4238625" y="2006600"/>
            <a:ext cx="1955800" cy="879475"/>
          </a:xfrm>
          <a:prstGeom prst="rightArrow">
            <a:avLst>
              <a:gd name="adj1" fmla="val 50000"/>
              <a:gd name="adj2" fmla="val 55730"/>
            </a:avLst>
          </a:prstGeom>
          <a:solidFill>
            <a:srgbClr val="66FF3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Paulinella chromatophora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Primární endosymbióza</a:t>
            </a:r>
          </a:p>
        </p:txBody>
      </p:sp>
      <p:pic>
        <p:nvPicPr>
          <p:cNvPr id="74771" name="Picture 18">
            <a:extLst>
              <a:ext uri="{FF2B5EF4-FFF2-40B4-BE49-F238E27FC236}">
                <a16:creationId xmlns:a16="http://schemas.microsoft.com/office/drawing/2014/main" id="{47A5BA3D-176F-44E5-80DD-C745740A5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71500"/>
            <a:ext cx="2381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>
            <a:extLst>
              <a:ext uri="{FF2B5EF4-FFF2-40B4-BE49-F238E27FC236}">
                <a16:creationId xmlns:a16="http://schemas.microsoft.com/office/drawing/2014/main" id="{017E5879-3FA0-4B3A-8D77-7C066B550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>
                <a:solidFill>
                  <a:srgbClr val="A3E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Rostliny v kontextu evoluční historie</a:t>
            </a:r>
          </a:p>
        </p:txBody>
      </p:sp>
      <p:sp>
        <p:nvSpPr>
          <p:cNvPr id="58371" name="Text Box 2">
            <a:extLst>
              <a:ext uri="{FF2B5EF4-FFF2-40B4-BE49-F238E27FC236}">
                <a16:creationId xmlns:a16="http://schemas.microsoft.com/office/drawing/2014/main" id="{7AC0D311-D485-43DA-9C73-F9B6F81BE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476375"/>
            <a:ext cx="40005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 marL="741363" indent="-2841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ts val="925"/>
              </a:spcBef>
              <a:buClr>
                <a:srgbClr val="FFFFCC"/>
              </a:buClr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rgbClr val="FFFFCC"/>
                </a:solidFill>
                <a:latin typeface="Calibri" panose="020F0502020204030204" pitchFamily="34" charset="0"/>
              </a:rPr>
              <a:t>Co (kdo?)  jsou (a nejsou) rostliny:</a:t>
            </a:r>
          </a:p>
          <a:p>
            <a:pPr lvl="1" eaLnBrk="1" hangingPunct="1">
              <a:spcBef>
                <a:spcPts val="825"/>
              </a:spcBef>
              <a:buClr>
                <a:srgbClr val="FFFFCC"/>
              </a:buClr>
              <a:buFont typeface="Arial" panose="020B0604020202020204" pitchFamily="34" charset="0"/>
              <a:buChar char="–"/>
            </a:pPr>
            <a:r>
              <a:rPr lang="cs-CZ" altLang="cs-CZ">
                <a:solidFill>
                  <a:srgbClr val="FFFFCC"/>
                </a:solidFill>
                <a:latin typeface="Calibri" panose="020F0502020204030204" pitchFamily="34" charset="0"/>
              </a:rPr>
              <a:t>Evoluční souvislosti</a:t>
            </a:r>
          </a:p>
          <a:p>
            <a:pPr lvl="1" eaLnBrk="1" hangingPunct="1">
              <a:spcBef>
                <a:spcPts val="825"/>
              </a:spcBef>
              <a:buClr>
                <a:srgbClr val="FFFFCC"/>
              </a:buClr>
              <a:buFont typeface="Arial" panose="020B0604020202020204" pitchFamily="34" charset="0"/>
              <a:buChar char="–"/>
            </a:pPr>
            <a:r>
              <a:rPr lang="cs-CZ" altLang="cs-CZ">
                <a:solidFill>
                  <a:srgbClr val="FFFFCC"/>
                </a:solidFill>
                <a:latin typeface="Calibri" panose="020F0502020204030204" pitchFamily="34" charset="0"/>
              </a:rPr>
              <a:t>Běžně používané modely</a:t>
            </a:r>
          </a:p>
          <a:p>
            <a:pPr lvl="1" eaLnBrk="1" hangingPunct="1">
              <a:spcBef>
                <a:spcPts val="825"/>
              </a:spcBef>
              <a:buClr>
                <a:srgbClr val="FFFFCC"/>
              </a:buClr>
              <a:buFont typeface="Arial" panose="020B0604020202020204" pitchFamily="34" charset="0"/>
              <a:buChar char="–"/>
            </a:pPr>
            <a:r>
              <a:rPr lang="cs-CZ" altLang="cs-CZ">
                <a:solidFill>
                  <a:srgbClr val="FFFFCC"/>
                </a:solidFill>
                <a:latin typeface="Calibri" panose="020F0502020204030204" pitchFamily="34" charset="0"/>
              </a:rPr>
              <a:t>Dynamika genomů</a:t>
            </a:r>
          </a:p>
          <a:p>
            <a:pPr eaLnBrk="1" hangingPunct="1">
              <a:spcBef>
                <a:spcPts val="825"/>
              </a:spcBef>
              <a:buClrTx/>
              <a:buFontTx/>
              <a:buNone/>
            </a:pPr>
            <a:endParaRPr lang="cs-CZ" altLang="cs-CZ" sz="3300">
              <a:solidFill>
                <a:srgbClr val="FFFFCC"/>
              </a:solidFill>
              <a:latin typeface="Calibri" panose="020F0502020204030204" pitchFamily="34" charset="0"/>
            </a:endParaRPr>
          </a:p>
        </p:txBody>
      </p:sp>
      <p:pic>
        <p:nvPicPr>
          <p:cNvPr id="58372" name="Picture 3">
            <a:extLst>
              <a:ext uri="{FF2B5EF4-FFF2-40B4-BE49-F238E27FC236}">
                <a16:creationId xmlns:a16="http://schemas.microsoft.com/office/drawing/2014/main" id="{A23EE6BB-77E1-4F85-95D2-9116DACE1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1857375"/>
            <a:ext cx="3000375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>
            <a:extLst>
              <a:ext uri="{FF2B5EF4-FFF2-40B4-BE49-F238E27FC236}">
                <a16:creationId xmlns:a16="http://schemas.microsoft.com/office/drawing/2014/main" id="{9F69D8FE-FDD9-4C94-8A5D-7F718C11A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03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40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 to vlastně vzniklo?</a:t>
            </a:r>
          </a:p>
        </p:txBody>
      </p:sp>
      <p:sp>
        <p:nvSpPr>
          <p:cNvPr id="75779" name="Text Box 2">
            <a:extLst>
              <a:ext uri="{FF2B5EF4-FFF2-40B4-BE49-F238E27FC236}">
                <a16:creationId xmlns:a16="http://schemas.microsoft.com/office/drawing/2014/main" id="{E3CA3838-3B35-4E8F-BE77-EED046154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71625"/>
            <a:ext cx="91440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-3.5 Ga ... život (sinice?)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-2.1/-2.5 Ga ... kyslíková katastrofa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-1.3/-1.8 Ga eukaryotní?? (mikro)fosilie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- 0.76 Ga eukaryotní!!! mikrofosilie (schránkaté améby)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-0.75/-1.3 Ga mnohobuněčnost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- 0.7 Ga „snowball Earth“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-0.5 Ga přelom proterozoikum/paleozoikum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>
            <a:extLst>
              <a:ext uri="{FF2B5EF4-FFF2-40B4-BE49-F238E27FC236}">
                <a16:creationId xmlns:a16="http://schemas.microsoft.com/office/drawing/2014/main" id="{11CD1A03-DADF-4947-A3DF-E013A78FF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8582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Koevoluce planety a života</a:t>
            </a:r>
          </a:p>
        </p:txBody>
      </p:sp>
      <p:pic>
        <p:nvPicPr>
          <p:cNvPr id="76803" name="Picture 2">
            <a:extLst>
              <a:ext uri="{FF2B5EF4-FFF2-40B4-BE49-F238E27FC236}">
                <a16:creationId xmlns:a16="http://schemas.microsoft.com/office/drawing/2014/main" id="{AF7D6A20-D98E-4A31-8624-66C07BAC3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785813"/>
            <a:ext cx="3305175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6804" name="Picture 3">
            <a:extLst>
              <a:ext uri="{FF2B5EF4-FFF2-40B4-BE49-F238E27FC236}">
                <a16:creationId xmlns:a16="http://schemas.microsoft.com/office/drawing/2014/main" id="{51D27934-8D95-4D73-AA98-5061B5D01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785813"/>
            <a:ext cx="370205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6805" name="Line 4">
            <a:extLst>
              <a:ext uri="{FF2B5EF4-FFF2-40B4-BE49-F238E27FC236}">
                <a16:creationId xmlns:a16="http://schemas.microsoft.com/office/drawing/2014/main" id="{DA0BB106-B53A-45BF-8454-C7326D221C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6286500"/>
            <a:ext cx="2571750" cy="142875"/>
          </a:xfrm>
          <a:prstGeom prst="line">
            <a:avLst/>
          </a:prstGeom>
          <a:noFill/>
          <a:ln w="9360">
            <a:solidFill>
              <a:srgbClr val="2F98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6806" name="Line 5">
            <a:extLst>
              <a:ext uri="{FF2B5EF4-FFF2-40B4-BE49-F238E27FC236}">
                <a16:creationId xmlns:a16="http://schemas.microsoft.com/office/drawing/2014/main" id="{BDA2693D-1371-4F57-9187-51E79FC74F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143375"/>
            <a:ext cx="2571750" cy="1714500"/>
          </a:xfrm>
          <a:prstGeom prst="line">
            <a:avLst/>
          </a:prstGeom>
          <a:noFill/>
          <a:ln w="9360">
            <a:solidFill>
              <a:srgbClr val="2F98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6807" name="Line 6">
            <a:extLst>
              <a:ext uri="{FF2B5EF4-FFF2-40B4-BE49-F238E27FC236}">
                <a16:creationId xmlns:a16="http://schemas.microsoft.com/office/drawing/2014/main" id="{4B7E571C-3429-40A0-86E1-4E85C76B9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071688"/>
            <a:ext cx="2571750" cy="3571875"/>
          </a:xfrm>
          <a:prstGeom prst="line">
            <a:avLst/>
          </a:prstGeom>
          <a:noFill/>
          <a:ln w="9360">
            <a:solidFill>
              <a:srgbClr val="2F98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6808" name="Line 7">
            <a:extLst>
              <a:ext uri="{FF2B5EF4-FFF2-40B4-BE49-F238E27FC236}">
                <a16:creationId xmlns:a16="http://schemas.microsoft.com/office/drawing/2014/main" id="{41B0E924-1A21-497B-A4D9-31A4F704E2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1069975"/>
            <a:ext cx="2571750" cy="217488"/>
          </a:xfrm>
          <a:prstGeom prst="line">
            <a:avLst/>
          </a:prstGeom>
          <a:noFill/>
          <a:ln w="9360">
            <a:solidFill>
              <a:srgbClr val="2F98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6809" name="Line 8">
            <a:extLst>
              <a:ext uri="{FF2B5EF4-FFF2-40B4-BE49-F238E27FC236}">
                <a16:creationId xmlns:a16="http://schemas.microsoft.com/office/drawing/2014/main" id="{4FD16A97-DEA3-469B-9531-FEA32DA27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572125"/>
            <a:ext cx="2571750" cy="571500"/>
          </a:xfrm>
          <a:prstGeom prst="line">
            <a:avLst/>
          </a:prstGeom>
          <a:noFill/>
          <a:ln w="9360">
            <a:solidFill>
              <a:srgbClr val="2F98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Výsledek obrázku pro evoluční tápání">
            <a:extLst>
              <a:ext uri="{FF2B5EF4-FFF2-40B4-BE49-F238E27FC236}">
                <a16:creationId xmlns:a16="http://schemas.microsoft.com/office/drawing/2014/main" id="{FC274AEB-4C2C-4825-AD4E-F29E7163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0"/>
            <a:ext cx="464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>
            <a:extLst>
              <a:ext uri="{FF2B5EF4-FFF2-40B4-BE49-F238E27FC236}">
                <a16:creationId xmlns:a16="http://schemas.microsoft.com/office/drawing/2014/main" id="{12EDB6F5-720B-4193-B0EB-79FD34D41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Mnohobuněčnost jako konvergentní osud</a:t>
            </a:r>
          </a:p>
        </p:txBody>
      </p:sp>
      <p:pic>
        <p:nvPicPr>
          <p:cNvPr id="78851" name="Picture 2">
            <a:extLst>
              <a:ext uri="{FF2B5EF4-FFF2-40B4-BE49-F238E27FC236}">
                <a16:creationId xmlns:a16="http://schemas.microsoft.com/office/drawing/2014/main" id="{08E4D124-F4C4-4AA6-8A44-464D4CD53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1223963"/>
            <a:ext cx="6238875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8852" name="Text Box 3">
            <a:extLst>
              <a:ext uri="{FF2B5EF4-FFF2-40B4-BE49-F238E27FC236}">
                <a16:creationId xmlns:a16="http://schemas.microsoft.com/office/drawing/2014/main" id="{2F74851D-914D-49DF-9DCE-EB34883B9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6286500"/>
            <a:ext cx="2078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latin typeface="Arial" panose="020B0604020202020204" pitchFamily="34" charset="0"/>
                <a:cs typeface="Arial" panose="020B0604020202020204" pitchFamily="34" charset="0"/>
              </a:rPr>
              <a:t>Grosberg a Strathman 2007</a:t>
            </a:r>
          </a:p>
        </p:txBody>
      </p:sp>
      <p:sp>
        <p:nvSpPr>
          <p:cNvPr id="78853" name="Text Box 4">
            <a:extLst>
              <a:ext uri="{FF2B5EF4-FFF2-40B4-BE49-F238E27FC236}">
                <a16:creationId xmlns:a16="http://schemas.microsoft.com/office/drawing/2014/main" id="{ED17A776-6F0C-486C-B243-EBC7E20BD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1143000"/>
            <a:ext cx="3013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u eukaryot min. 20x 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>
            <a:extLst>
              <a:ext uri="{FF2B5EF4-FFF2-40B4-BE49-F238E27FC236}">
                <a16:creationId xmlns:a16="http://schemas.microsoft.com/office/drawing/2014/main" id="{47ABAE25-957C-486E-9496-14D34BE40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CC3300"/>
                </a:solidFill>
                <a:latin typeface="Arial" panose="020B0604020202020204" pitchFamily="34" charset="0"/>
              </a:rPr>
              <a:t>Mnohobuněčnost vznikla i u rostlin několikrát</a:t>
            </a:r>
          </a:p>
        </p:txBody>
      </p:sp>
      <p:pic>
        <p:nvPicPr>
          <p:cNvPr id="79875" name="Picture 2">
            <a:extLst>
              <a:ext uri="{FF2B5EF4-FFF2-40B4-BE49-F238E27FC236}">
                <a16:creationId xmlns:a16="http://schemas.microsoft.com/office/drawing/2014/main" id="{13DF757C-D88F-4FE6-AE8C-8000BC89E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51768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9876" name="Oval 3">
            <a:extLst>
              <a:ext uri="{FF2B5EF4-FFF2-40B4-BE49-F238E27FC236}">
                <a16:creationId xmlns:a16="http://schemas.microsoft.com/office/drawing/2014/main" id="{236EF86C-F9BD-45A0-A035-59F0FDAC8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990600"/>
            <a:ext cx="1143000" cy="1981200"/>
          </a:xfrm>
          <a:prstGeom prst="ellipse">
            <a:avLst/>
          </a:prstGeom>
          <a:noFill/>
          <a:ln w="3816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9877" name="Text Box 4">
            <a:extLst>
              <a:ext uri="{FF2B5EF4-FFF2-40B4-BE49-F238E27FC236}">
                <a16:creationId xmlns:a16="http://schemas.microsoft.com/office/drawing/2014/main" id="{48B6B9D8-B1A8-47EA-8757-DBA00A3CD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175" y="6521450"/>
            <a:ext cx="3487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(Yoon, Mol. Biol. Evol. 21:809, 2004)</a:t>
            </a:r>
          </a:p>
        </p:txBody>
      </p:sp>
      <p:sp>
        <p:nvSpPr>
          <p:cNvPr id="79878" name="Text Box 5">
            <a:extLst>
              <a:ext uri="{FF2B5EF4-FFF2-40B4-BE49-F238E27FC236}">
                <a16:creationId xmlns:a16="http://schemas.microsoft.com/office/drawing/2014/main" id="{45A675C6-FBE9-4873-9BBD-4B974095E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175" y="1600200"/>
            <a:ext cx="1976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rgbClr val="009900"/>
                </a:solidFill>
                <a:latin typeface="Arial" panose="020B0604020202020204" pitchFamily="34" charset="0"/>
              </a:rPr>
              <a:t>Embryophyta</a:t>
            </a:r>
          </a:p>
        </p:txBody>
      </p:sp>
      <p:sp>
        <p:nvSpPr>
          <p:cNvPr id="79879" name="Line 6">
            <a:extLst>
              <a:ext uri="{FF2B5EF4-FFF2-40B4-BE49-F238E27FC236}">
                <a16:creationId xmlns:a16="http://schemas.microsoft.com/office/drawing/2014/main" id="{B5EF4A7F-53C1-4A87-94E8-7E9EC476D7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6613" y="1828800"/>
            <a:ext cx="1069975" cy="152400"/>
          </a:xfrm>
          <a:prstGeom prst="line">
            <a:avLst/>
          </a:prstGeom>
          <a:noFill/>
          <a:ln w="38160">
            <a:solidFill>
              <a:srgbClr val="33993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9880" name="Oval 7">
            <a:extLst>
              <a:ext uri="{FF2B5EF4-FFF2-40B4-BE49-F238E27FC236}">
                <a16:creationId xmlns:a16="http://schemas.microsoft.com/office/drawing/2014/main" id="{2EA1EED0-A03A-4AEA-BACD-3BF14E803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219200"/>
            <a:ext cx="1371600" cy="3505200"/>
          </a:xfrm>
          <a:prstGeom prst="ellipse">
            <a:avLst/>
          </a:prstGeom>
          <a:noFill/>
          <a:ln w="3816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9881" name="AutoShape 8">
            <a:extLst>
              <a:ext uri="{FF2B5EF4-FFF2-40B4-BE49-F238E27FC236}">
                <a16:creationId xmlns:a16="http://schemas.microsoft.com/office/drawing/2014/main" id="{692884C2-5D4E-46D6-825A-506B94DF6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572000"/>
            <a:ext cx="609600" cy="609600"/>
          </a:xfrm>
          <a:prstGeom prst="irregularSeal1">
            <a:avLst/>
          </a:prstGeom>
          <a:solidFill>
            <a:srgbClr val="FFCC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9882" name="AutoShape 9">
            <a:extLst>
              <a:ext uri="{FF2B5EF4-FFF2-40B4-BE49-F238E27FC236}">
                <a16:creationId xmlns:a16="http://schemas.microsoft.com/office/drawing/2014/main" id="{F2A3E621-1752-4D38-9EFD-B43C50168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33800"/>
            <a:ext cx="533400" cy="381000"/>
          </a:xfrm>
          <a:prstGeom prst="irregularSeal1">
            <a:avLst/>
          </a:prstGeom>
          <a:solidFill>
            <a:srgbClr val="FFCC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9883" name="AutoShape 10">
            <a:extLst>
              <a:ext uri="{FF2B5EF4-FFF2-40B4-BE49-F238E27FC236}">
                <a16:creationId xmlns:a16="http://schemas.microsoft.com/office/drawing/2014/main" id="{721F7816-A67D-454D-B02D-2B18F8261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962400"/>
            <a:ext cx="533400" cy="381000"/>
          </a:xfrm>
          <a:prstGeom prst="irregularSeal1">
            <a:avLst/>
          </a:prstGeom>
          <a:solidFill>
            <a:srgbClr val="FFCC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9884" name="Text Box 11">
            <a:extLst>
              <a:ext uri="{FF2B5EF4-FFF2-40B4-BE49-F238E27FC236}">
                <a16:creationId xmlns:a16="http://schemas.microsoft.com/office/drawing/2014/main" id="{56D9943E-4E74-4214-B7E6-8AC1C2030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09800"/>
            <a:ext cx="32766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... a také u hnědých řas, i když to nejsou rostliny (Phaeophyta, Stramenopila, SAR!)</a:t>
            </a:r>
          </a:p>
        </p:txBody>
      </p:sp>
      <p:pic>
        <p:nvPicPr>
          <p:cNvPr id="79885" name="Picture 12">
            <a:extLst>
              <a:ext uri="{FF2B5EF4-FFF2-40B4-BE49-F238E27FC236}">
                <a16:creationId xmlns:a16="http://schemas.microsoft.com/office/drawing/2014/main" id="{D94F9DB9-7D7F-4867-B74E-5D67CF324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9886" name="Line 13">
            <a:extLst>
              <a:ext uri="{FF2B5EF4-FFF2-40B4-BE49-F238E27FC236}">
                <a16:creationId xmlns:a16="http://schemas.microsoft.com/office/drawing/2014/main" id="{01ECC505-9832-456C-8F40-88C42BACAE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971800"/>
            <a:ext cx="1588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9887" name="Text Box 14">
            <a:extLst>
              <a:ext uri="{FF2B5EF4-FFF2-40B4-BE49-F238E27FC236}">
                <a16:creationId xmlns:a16="http://schemas.microsoft.com/office/drawing/2014/main" id="{DD18FC36-F4FE-4787-BEA2-CBFFFDAE7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92825"/>
            <a:ext cx="801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i="1">
                <a:latin typeface="Arial" panose="020B0604020202020204" pitchFamily="34" charset="0"/>
              </a:rPr>
              <a:t>Fucus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>
            <a:extLst>
              <a:ext uri="{FF2B5EF4-FFF2-40B4-BE49-F238E27FC236}">
                <a16:creationId xmlns:a16="http://schemas.microsoft.com/office/drawing/2014/main" id="{2EF2262A-3D79-4F21-B8AF-DA938B3C5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>
                <a:solidFill>
                  <a:srgbClr val="FFFF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Jde to i opačně</a:t>
            </a:r>
          </a:p>
        </p:txBody>
      </p:sp>
      <p:pic>
        <p:nvPicPr>
          <p:cNvPr id="80899" name="Picture 2">
            <a:extLst>
              <a:ext uri="{FF2B5EF4-FFF2-40B4-BE49-F238E27FC236}">
                <a16:creationId xmlns:a16="http://schemas.microsoft.com/office/drawing/2014/main" id="{8FFFF92E-EA3F-41E5-8087-0E52B6FA0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571875"/>
            <a:ext cx="37147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0900" name="Text Box 3">
            <a:extLst>
              <a:ext uri="{FF2B5EF4-FFF2-40B4-BE49-F238E27FC236}">
                <a16:creationId xmlns:a16="http://schemas.microsoft.com/office/drawing/2014/main" id="{46856A6E-9FB4-45A2-92CA-E53C115DE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3000375"/>
            <a:ext cx="908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rgbClr val="FFFF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HeLa</a:t>
            </a:r>
          </a:p>
        </p:txBody>
      </p:sp>
      <p:pic>
        <p:nvPicPr>
          <p:cNvPr id="80901" name="Picture 4">
            <a:extLst>
              <a:ext uri="{FF2B5EF4-FFF2-40B4-BE49-F238E27FC236}">
                <a16:creationId xmlns:a16="http://schemas.microsoft.com/office/drawing/2014/main" id="{CA2CA610-EE40-4DE6-AC85-4674A450D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3590925"/>
            <a:ext cx="321468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0902" name="Text Box 5">
            <a:extLst>
              <a:ext uri="{FF2B5EF4-FFF2-40B4-BE49-F238E27FC236}">
                <a16:creationId xmlns:a16="http://schemas.microsoft.com/office/drawing/2014/main" id="{EDB3B1B1-05CE-4937-BDC4-CCF5BB547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475" y="6581775"/>
            <a:ext cx="1735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(foto K. Schwarzerová)</a:t>
            </a:r>
          </a:p>
        </p:txBody>
      </p:sp>
      <p:pic>
        <p:nvPicPr>
          <p:cNvPr id="80903" name="Picture 6">
            <a:extLst>
              <a:ext uri="{FF2B5EF4-FFF2-40B4-BE49-F238E27FC236}">
                <a16:creationId xmlns:a16="http://schemas.microsoft.com/office/drawing/2014/main" id="{DCDF1346-5234-481A-BEDD-1344129B5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1000125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0904" name="Text Box 7">
            <a:extLst>
              <a:ext uri="{FF2B5EF4-FFF2-40B4-BE49-F238E27FC236}">
                <a16:creationId xmlns:a16="http://schemas.microsoft.com/office/drawing/2014/main" id="{4714F8B6-76CB-429D-B4BE-0567B848F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313" y="3071813"/>
            <a:ext cx="857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rgbClr val="FFFF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BY-2</a:t>
            </a:r>
          </a:p>
        </p:txBody>
      </p:sp>
      <p:pic>
        <p:nvPicPr>
          <p:cNvPr id="80905" name="Picture 8">
            <a:extLst>
              <a:ext uri="{FF2B5EF4-FFF2-40B4-BE49-F238E27FC236}">
                <a16:creationId xmlns:a16="http://schemas.microsoft.com/office/drawing/2014/main" id="{7C7EAF18-FC7D-44D4-B2B9-4BE0A5585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23526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>
            <a:extLst>
              <a:ext uri="{FF2B5EF4-FFF2-40B4-BE49-F238E27FC236}">
                <a16:creationId xmlns:a16="http://schemas.microsoft.com/office/drawing/2014/main" id="{24A4BD2A-77AB-4AF4-8DBF-D02182D11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428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800">
                <a:solidFill>
                  <a:srgbClr val="FFC000"/>
                </a:solidFill>
              </a:rPr>
              <a:t>Co jsou tedy rostliny?</a:t>
            </a:r>
          </a:p>
        </p:txBody>
      </p:sp>
      <p:sp>
        <p:nvSpPr>
          <p:cNvPr id="81923" name="Text Box 2">
            <a:extLst>
              <a:ext uri="{FF2B5EF4-FFF2-40B4-BE49-F238E27FC236}">
                <a16:creationId xmlns:a16="http://schemas.microsoft.com/office/drawing/2014/main" id="{A875E1E9-1089-447C-972B-FBBD51F36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357313"/>
            <a:ext cx="82296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1363" indent="-2841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FFFFD9"/>
              </a:buClr>
              <a:buFont typeface="Arial" panose="020B0604020202020204" pitchFamily="34" charset="0"/>
              <a:buChar char="•"/>
            </a:pPr>
            <a:r>
              <a:rPr lang="cs-CZ" altLang="cs-CZ" sz="2800">
                <a:solidFill>
                  <a:srgbClr val="FFFFD9"/>
                </a:solidFill>
              </a:rPr>
              <a:t>Fotosyntetizující zelená eukaryota </a:t>
            </a:r>
            <a:r>
              <a:rPr lang="cs-CZ" altLang="cs-CZ" sz="2800"/>
              <a:t>... </a:t>
            </a:r>
            <a:r>
              <a:rPr lang="cs-CZ" altLang="cs-CZ" sz="2800">
                <a:solidFill>
                  <a:srgbClr val="FFFFD9"/>
                </a:solidFill>
              </a:rPr>
              <a:t>„</a:t>
            </a:r>
            <a:r>
              <a:rPr lang="cs-CZ" altLang="cs-CZ" sz="2800" b="1">
                <a:solidFill>
                  <a:srgbClr val="FFFFD9"/>
                </a:solidFill>
              </a:rPr>
              <a:t>Viridiplantae“</a:t>
            </a:r>
          </a:p>
          <a:p>
            <a:pPr eaLnBrk="1" hangingPunct="1">
              <a:spcBef>
                <a:spcPts val="700"/>
              </a:spcBef>
              <a:buClr>
                <a:srgbClr val="FFFFD9"/>
              </a:buClr>
              <a:buFont typeface="Arial" panose="020B0604020202020204" pitchFamily="34" charset="0"/>
              <a:buChar char="•"/>
            </a:pPr>
            <a:r>
              <a:rPr lang="cs-CZ" altLang="cs-CZ" sz="2800">
                <a:solidFill>
                  <a:srgbClr val="FFFFD9"/>
                </a:solidFill>
              </a:rPr>
              <a:t>V řadě </a:t>
            </a:r>
            <a:r>
              <a:rPr lang="cs-CZ" altLang="cs-CZ" sz="2800">
                <a:solidFill>
                  <a:schemeClr val="bg1"/>
                </a:solidFill>
              </a:rPr>
              <a:t>situací se rozumí </a:t>
            </a:r>
          </a:p>
          <a:p>
            <a:pPr lvl="1" eaLnBrk="1" hangingPunct="1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–"/>
            </a:pPr>
            <a:r>
              <a:rPr lang="cs-CZ" altLang="cs-CZ" sz="2400">
                <a:solidFill>
                  <a:srgbClr val="A6A6A6"/>
                </a:solidFill>
              </a:rPr>
              <a:t>Archaeplastida</a:t>
            </a:r>
            <a:r>
              <a:rPr lang="cs-CZ" altLang="cs-CZ" sz="2400">
                <a:solidFill>
                  <a:schemeClr val="bg1"/>
                </a:solidFill>
              </a:rPr>
              <a:t> – Viridiplantae + ruduchy a glaucophyta</a:t>
            </a:r>
          </a:p>
          <a:p>
            <a:pPr lvl="1" eaLnBrk="1" hangingPunct="1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–"/>
            </a:pPr>
            <a:r>
              <a:rPr lang="cs-CZ" altLang="cs-CZ" sz="2400">
                <a:solidFill>
                  <a:srgbClr val="FF0000"/>
                </a:solidFill>
              </a:rPr>
              <a:t>Embryophyta</a:t>
            </a:r>
            <a:r>
              <a:rPr lang="cs-CZ" altLang="cs-CZ" sz="2400">
                <a:solidFill>
                  <a:srgbClr val="FFFFD9"/>
                </a:solidFill>
              </a:rPr>
              <a:t> („vyšší rostliny“, Cormophyta) – „suchozemské“ včetně mechů</a:t>
            </a:r>
          </a:p>
          <a:p>
            <a:pPr lvl="1" eaLnBrk="1" hangingPunct="1">
              <a:spcBef>
                <a:spcPts val="600"/>
              </a:spcBef>
              <a:buClr>
                <a:srgbClr val="33CCCC"/>
              </a:buClr>
              <a:buFont typeface="Arial" panose="020B0604020202020204" pitchFamily="34" charset="0"/>
              <a:buChar char="–"/>
            </a:pPr>
            <a:r>
              <a:rPr lang="cs-CZ" altLang="cs-CZ" sz="2400">
                <a:solidFill>
                  <a:srgbClr val="33CCCC"/>
                </a:solidFill>
              </a:rPr>
              <a:t>Tracheophyta</a:t>
            </a:r>
            <a:r>
              <a:rPr lang="cs-CZ" altLang="cs-CZ" sz="2400">
                <a:solidFill>
                  <a:srgbClr val="FFFFD9"/>
                </a:solidFill>
              </a:rPr>
              <a:t> (cévnaté rostliny)</a:t>
            </a:r>
          </a:p>
          <a:p>
            <a:pPr lvl="1" eaLnBrk="1" hangingPunct="1">
              <a:spcBef>
                <a:spcPts val="600"/>
              </a:spcBef>
              <a:buClr>
                <a:srgbClr val="CCFF66"/>
              </a:buClr>
              <a:buFont typeface="Arial" panose="020B0604020202020204" pitchFamily="34" charset="0"/>
              <a:buChar char="–"/>
            </a:pPr>
            <a:r>
              <a:rPr lang="cs-CZ" altLang="cs-CZ" sz="2400">
                <a:solidFill>
                  <a:srgbClr val="CCFF66"/>
                </a:solidFill>
              </a:rPr>
              <a:t>Spermatophyta</a:t>
            </a:r>
            <a:r>
              <a:rPr lang="cs-CZ" altLang="cs-CZ" sz="2400">
                <a:solidFill>
                  <a:srgbClr val="FFFFD9"/>
                </a:solidFill>
              </a:rPr>
              <a:t> (semenné rostliny)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>
            <a:extLst>
              <a:ext uri="{FF2B5EF4-FFF2-40B4-BE49-F238E27FC236}">
                <a16:creationId xmlns:a16="http://schemas.microsoft.com/office/drawing/2014/main" id="{3318C566-7D1C-4CE7-9D04-056C66F75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>
                <a:solidFill>
                  <a:srgbClr val="FFC000"/>
                </a:solidFill>
              </a:rPr>
              <a:t>Typické/významné znaky (</a:t>
            </a:r>
            <a:r>
              <a:rPr lang="cs-CZ" altLang="cs-CZ" sz="3600">
                <a:solidFill>
                  <a:schemeClr val="accent1"/>
                </a:solidFill>
              </a:rPr>
              <a:t>„vyšších“</a:t>
            </a:r>
            <a:r>
              <a:rPr lang="cs-CZ" altLang="cs-CZ" sz="3600">
                <a:solidFill>
                  <a:srgbClr val="FFC000"/>
                </a:solidFill>
              </a:rPr>
              <a:t>) rostlin</a:t>
            </a:r>
          </a:p>
        </p:txBody>
      </p:sp>
      <p:sp>
        <p:nvSpPr>
          <p:cNvPr id="82947" name="Text Box 2">
            <a:extLst>
              <a:ext uri="{FF2B5EF4-FFF2-40B4-BE49-F238E27FC236}">
                <a16:creationId xmlns:a16="http://schemas.microsoft.com/office/drawing/2014/main" id="{60DD64AD-55D3-4677-9250-B5D139F44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83343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FFFFD9"/>
              </a:buClr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FFFFD9"/>
                </a:solidFill>
              </a:rPr>
              <a:t>Fotoautotrofie</a:t>
            </a:r>
          </a:p>
          <a:p>
            <a:pPr eaLnBrk="1" hangingPunct="1">
              <a:spcBef>
                <a:spcPts val="700"/>
              </a:spcBef>
              <a:buClr>
                <a:srgbClr val="FFFFD9"/>
              </a:buClr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FFFFD9"/>
                </a:solidFill>
              </a:rPr>
              <a:t>Tři genomy – jaderný, mitochondriální a plastidový</a:t>
            </a:r>
          </a:p>
          <a:p>
            <a:pPr eaLnBrk="1" hangingPunct="1">
              <a:spcBef>
                <a:spcPts val="700"/>
              </a:spcBef>
              <a:buClr>
                <a:srgbClr val="FFFFD9"/>
              </a:buClr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FFFFD9"/>
                </a:solidFill>
              </a:rPr>
              <a:t>Specifická stavba buněk a </a:t>
            </a:r>
            <a:r>
              <a:rPr lang="cs-CZ" altLang="cs-CZ" sz="2400">
                <a:solidFill>
                  <a:schemeClr val="accent1"/>
                </a:solidFill>
              </a:rPr>
              <a:t>mnohobuněčného těla</a:t>
            </a:r>
          </a:p>
          <a:p>
            <a:pPr eaLnBrk="1" hangingPunct="1">
              <a:spcBef>
                <a:spcPts val="700"/>
              </a:spcBef>
              <a:buClr>
                <a:srgbClr val="FFFFD9"/>
              </a:buClr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chemeClr val="accent1"/>
                </a:solidFill>
              </a:rPr>
              <a:t>(Obvykle) přisedlost</a:t>
            </a:r>
          </a:p>
          <a:p>
            <a:pPr eaLnBrk="1" hangingPunct="1">
              <a:spcBef>
                <a:spcPts val="700"/>
              </a:spcBef>
              <a:buClr>
                <a:srgbClr val="FFFFD9"/>
              </a:buClr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FFFFFF"/>
                </a:solidFill>
              </a:rPr>
              <a:t>Totipotence buněk</a:t>
            </a:r>
          </a:p>
          <a:p>
            <a:pPr eaLnBrk="1" hangingPunct="1">
              <a:spcBef>
                <a:spcPts val="700"/>
              </a:spcBef>
              <a:buClr>
                <a:srgbClr val="FFFFD9"/>
              </a:buClr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FFFFFF"/>
                </a:solidFill>
              </a:rPr>
              <a:t>Rodozměna – střídání haploidní a diploidní fáze</a:t>
            </a:r>
          </a:p>
          <a:p>
            <a:pPr eaLnBrk="1" hangingPunct="1">
              <a:spcBef>
                <a:spcPts val="700"/>
              </a:spcBef>
              <a:buClr>
                <a:srgbClr val="FFFFD9"/>
              </a:buClr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FFFFFF"/>
                </a:solidFill>
              </a:rPr>
              <a:t>Kontinuální organogeneze</a:t>
            </a:r>
          </a:p>
          <a:p>
            <a:pPr eaLnBrk="1" hangingPunct="1">
              <a:spcBef>
                <a:spcPts val="700"/>
              </a:spcBef>
              <a:buClr>
                <a:srgbClr val="FFFFD9"/>
              </a:buClr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FFFFFF"/>
                </a:solidFill>
              </a:rPr>
              <a:t>Nerozlišená zárodečná a somatická linie buněk</a:t>
            </a:r>
          </a:p>
          <a:p>
            <a:pPr eaLnBrk="1" hangingPunct="1">
              <a:spcBef>
                <a:spcPts val="700"/>
              </a:spcBef>
              <a:buClr>
                <a:srgbClr val="FFFFD9"/>
              </a:buClr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FFFFFF"/>
                </a:solidFill>
              </a:rPr>
              <a:t>Přítomnost charakteristických látek (chlorofyl, celulosa, lignin, škrob, anthokyany a mnohé další)</a:t>
            </a:r>
          </a:p>
          <a:p>
            <a:pPr eaLnBrk="1" hangingPunct="1">
              <a:spcBef>
                <a:spcPts val="700"/>
              </a:spcBef>
              <a:buClr>
                <a:srgbClr val="FFFFD9"/>
              </a:buClr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FFFFFF"/>
                </a:solidFill>
              </a:rPr>
              <a:t>Nepřítomnost nervové soustavy či analogů (některé aspekty ale jsou)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>
            <a:extLst>
              <a:ext uri="{FF2B5EF4-FFF2-40B4-BE49-F238E27FC236}">
                <a16:creationId xmlns:a16="http://schemas.microsoft.com/office/drawing/2014/main" id="{85D0FA05-870A-4DFA-8B5E-BBB4D00B1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857625"/>
            <a:ext cx="603567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3971" name="Text Box 2">
            <a:extLst>
              <a:ext uri="{FF2B5EF4-FFF2-40B4-BE49-F238E27FC236}">
                <a16:creationId xmlns:a16="http://schemas.microsoft.com/office/drawing/2014/main" id="{2355F9A5-910D-4811-B9DE-C73515F7E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09550"/>
            <a:ext cx="6010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Viridiplantae:</a:t>
            </a:r>
            <a:br>
              <a:rPr lang="cs-CZ" altLang="cs-CZ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je kdo</a:t>
            </a:r>
          </a:p>
        </p:txBody>
      </p:sp>
      <p:sp>
        <p:nvSpPr>
          <p:cNvPr id="83972" name="Text Box 3">
            <a:extLst>
              <a:ext uri="{FF2B5EF4-FFF2-40B4-BE49-F238E27FC236}">
                <a16:creationId xmlns:a16="http://schemas.microsoft.com/office/drawing/2014/main" id="{5DAC3CFE-6396-4961-A2D9-F16D7E601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929063"/>
            <a:ext cx="216058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Krytosemenné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Nahosemenné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Kapradiny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Mechorosty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Parožnatky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Zel. řasy</a:t>
            </a:r>
          </a:p>
        </p:txBody>
      </p:sp>
      <p:sp>
        <p:nvSpPr>
          <p:cNvPr id="83973" name="Rectangle 4">
            <a:extLst>
              <a:ext uri="{FF2B5EF4-FFF2-40B4-BE49-F238E27FC236}">
                <a16:creationId xmlns:a16="http://schemas.microsoft.com/office/drawing/2014/main" id="{53C7BF24-FFFA-45A8-BF27-074B305C9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857625"/>
            <a:ext cx="4429125" cy="857250"/>
          </a:xfrm>
          <a:prstGeom prst="rect">
            <a:avLst/>
          </a:prstGeom>
          <a:noFill/>
          <a:ln w="2556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83974" name="Text Box 5">
            <a:extLst>
              <a:ext uri="{FF2B5EF4-FFF2-40B4-BE49-F238E27FC236}">
                <a16:creationId xmlns:a16="http://schemas.microsoft.com/office/drawing/2014/main" id="{19A34D27-83E3-4F92-BC7B-CBFB816A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3357563"/>
            <a:ext cx="2247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Spermatophyta</a:t>
            </a:r>
          </a:p>
        </p:txBody>
      </p:sp>
      <p:sp>
        <p:nvSpPr>
          <p:cNvPr id="83975" name="Rectangle 6">
            <a:extLst>
              <a:ext uri="{FF2B5EF4-FFF2-40B4-BE49-F238E27FC236}">
                <a16:creationId xmlns:a16="http://schemas.microsoft.com/office/drawing/2014/main" id="{439A8B6D-0011-4E60-AC17-550A1C43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3357563"/>
            <a:ext cx="4643437" cy="1714500"/>
          </a:xfrm>
          <a:prstGeom prst="rect">
            <a:avLst/>
          </a:prstGeom>
          <a:noFill/>
          <a:ln w="2556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83976" name="Text Box 7">
            <a:extLst>
              <a:ext uri="{FF2B5EF4-FFF2-40B4-BE49-F238E27FC236}">
                <a16:creationId xmlns:a16="http://schemas.microsoft.com/office/drawing/2014/main" id="{F011559E-0EF0-4283-A5AB-B1112A12B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852738"/>
            <a:ext cx="20542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Tracheophyta</a:t>
            </a:r>
          </a:p>
        </p:txBody>
      </p:sp>
      <p:sp>
        <p:nvSpPr>
          <p:cNvPr id="83977" name="Rectangle 8">
            <a:extLst>
              <a:ext uri="{FF2B5EF4-FFF2-40B4-BE49-F238E27FC236}">
                <a16:creationId xmlns:a16="http://schemas.microsoft.com/office/drawing/2014/main" id="{22E1AAB1-FEFB-4EBD-B222-FCC54FA57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2786063"/>
            <a:ext cx="5510212" cy="2643187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83978" name="Rectangle 9">
            <a:extLst>
              <a:ext uri="{FF2B5EF4-FFF2-40B4-BE49-F238E27FC236}">
                <a16:creationId xmlns:a16="http://schemas.microsoft.com/office/drawing/2014/main" id="{B4A19053-A7C0-4206-B032-BC8807F8C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2786063"/>
            <a:ext cx="6796087" cy="3000375"/>
          </a:xfrm>
          <a:prstGeom prst="rect">
            <a:avLst/>
          </a:prstGeom>
          <a:noFill/>
          <a:ln w="2556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83979" name="Text Box 10">
            <a:extLst>
              <a:ext uri="{FF2B5EF4-FFF2-40B4-BE49-F238E27FC236}">
                <a16:creationId xmlns:a16="http://schemas.microsoft.com/office/drawing/2014/main" id="{444B66DE-FE65-45D7-A1BF-9441EB6A5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25" y="2286000"/>
            <a:ext cx="1976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Embryophyta</a:t>
            </a:r>
          </a:p>
        </p:txBody>
      </p:sp>
      <p:pic>
        <p:nvPicPr>
          <p:cNvPr id="83980" name="Picture 11">
            <a:extLst>
              <a:ext uri="{FF2B5EF4-FFF2-40B4-BE49-F238E27FC236}">
                <a16:creationId xmlns:a16="http://schemas.microsoft.com/office/drawing/2014/main" id="{8F82A5E6-B33D-4C1E-933D-04A0479FD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8088" cy="3962400"/>
          </a:xfrm>
          <a:prstGeom prst="rect">
            <a:avLst/>
          </a:prstGeom>
          <a:noFill/>
          <a:ln w="2844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81" name="Text Box 12">
            <a:extLst>
              <a:ext uri="{FF2B5EF4-FFF2-40B4-BE49-F238E27FC236}">
                <a16:creationId xmlns:a16="http://schemas.microsoft.com/office/drawing/2014/main" id="{2BA7E529-8EBD-4DF1-AC52-8CD207F91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228600"/>
            <a:ext cx="731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i="1">
                <a:latin typeface="Arial" panose="020B0604020202020204" pitchFamily="34" charset="0"/>
              </a:rPr>
              <a:t>Chara</a:t>
            </a:r>
          </a:p>
        </p:txBody>
      </p:sp>
      <p:sp>
        <p:nvSpPr>
          <p:cNvPr id="83982" name="Text Box 13">
            <a:extLst>
              <a:ext uri="{FF2B5EF4-FFF2-40B4-BE49-F238E27FC236}">
                <a16:creationId xmlns:a16="http://schemas.microsoft.com/office/drawing/2014/main" id="{5C495CFF-44F2-4D42-AE7D-FD8642E02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1571625"/>
            <a:ext cx="5889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(a odkud se berou experimentální modely)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>
            <a:extLst>
              <a:ext uri="{FF2B5EF4-FFF2-40B4-BE49-F238E27FC236}">
                <a16:creationId xmlns:a16="http://schemas.microsoft.com/office/drawing/2014/main" id="{F5F874CD-66E1-4EEF-9743-96620EC88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857625"/>
            <a:ext cx="603567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4995" name="Text Box 2">
            <a:extLst>
              <a:ext uri="{FF2B5EF4-FFF2-40B4-BE49-F238E27FC236}">
                <a16:creationId xmlns:a16="http://schemas.microsoft.com/office/drawing/2014/main" id="{6CBDA242-E9CC-4E30-9C71-817D8B328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09550"/>
            <a:ext cx="6010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Viridiplantae:</a:t>
            </a:r>
            <a:br>
              <a:rPr lang="cs-CZ" altLang="cs-CZ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je kdo</a:t>
            </a:r>
          </a:p>
        </p:txBody>
      </p:sp>
      <p:sp>
        <p:nvSpPr>
          <p:cNvPr id="84996" name="Text Box 3">
            <a:extLst>
              <a:ext uri="{FF2B5EF4-FFF2-40B4-BE49-F238E27FC236}">
                <a16:creationId xmlns:a16="http://schemas.microsoft.com/office/drawing/2014/main" id="{55AF2B8A-419A-4CFA-96FE-2FFFF0AAE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929063"/>
            <a:ext cx="216058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Krytosemenné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Nahosemenné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Kapradiny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Mechorosty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Parožnatky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Zel. řasy</a:t>
            </a:r>
          </a:p>
        </p:txBody>
      </p:sp>
      <p:sp>
        <p:nvSpPr>
          <p:cNvPr id="84997" name="Rectangle 4">
            <a:extLst>
              <a:ext uri="{FF2B5EF4-FFF2-40B4-BE49-F238E27FC236}">
                <a16:creationId xmlns:a16="http://schemas.microsoft.com/office/drawing/2014/main" id="{CCE63870-2002-4D39-851E-6957297F5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857625"/>
            <a:ext cx="4429125" cy="857250"/>
          </a:xfrm>
          <a:prstGeom prst="rect">
            <a:avLst/>
          </a:prstGeom>
          <a:noFill/>
          <a:ln w="2556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84998" name="Text Box 5">
            <a:extLst>
              <a:ext uri="{FF2B5EF4-FFF2-40B4-BE49-F238E27FC236}">
                <a16:creationId xmlns:a16="http://schemas.microsoft.com/office/drawing/2014/main" id="{CB1A727C-8824-4FBE-90D6-597761394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3357563"/>
            <a:ext cx="2247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Spermatophyta</a:t>
            </a:r>
          </a:p>
        </p:txBody>
      </p:sp>
      <p:sp>
        <p:nvSpPr>
          <p:cNvPr id="84999" name="Rectangle 6">
            <a:extLst>
              <a:ext uri="{FF2B5EF4-FFF2-40B4-BE49-F238E27FC236}">
                <a16:creationId xmlns:a16="http://schemas.microsoft.com/office/drawing/2014/main" id="{0104BD45-3D57-41DB-B926-196940098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3357563"/>
            <a:ext cx="4643437" cy="1714500"/>
          </a:xfrm>
          <a:prstGeom prst="rect">
            <a:avLst/>
          </a:prstGeom>
          <a:noFill/>
          <a:ln w="2556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85000" name="Text Box 7">
            <a:extLst>
              <a:ext uri="{FF2B5EF4-FFF2-40B4-BE49-F238E27FC236}">
                <a16:creationId xmlns:a16="http://schemas.microsoft.com/office/drawing/2014/main" id="{FB61BD71-15A7-4135-B600-25F68C1F4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725" y="2857500"/>
            <a:ext cx="2043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Tracheophyta</a:t>
            </a:r>
          </a:p>
        </p:txBody>
      </p:sp>
      <p:sp>
        <p:nvSpPr>
          <p:cNvPr id="85001" name="Rectangle 8">
            <a:extLst>
              <a:ext uri="{FF2B5EF4-FFF2-40B4-BE49-F238E27FC236}">
                <a16:creationId xmlns:a16="http://schemas.microsoft.com/office/drawing/2014/main" id="{4E42EDFA-A361-4B18-9398-9AD53D753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2786063"/>
            <a:ext cx="5510212" cy="2643187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85002" name="Rectangle 9">
            <a:extLst>
              <a:ext uri="{FF2B5EF4-FFF2-40B4-BE49-F238E27FC236}">
                <a16:creationId xmlns:a16="http://schemas.microsoft.com/office/drawing/2014/main" id="{B517DE63-3E59-4E24-AEC4-F97E2E898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2786063"/>
            <a:ext cx="6796087" cy="3000375"/>
          </a:xfrm>
          <a:prstGeom prst="rect">
            <a:avLst/>
          </a:prstGeom>
          <a:noFill/>
          <a:ln w="2556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85003" name="Text Box 10">
            <a:extLst>
              <a:ext uri="{FF2B5EF4-FFF2-40B4-BE49-F238E27FC236}">
                <a16:creationId xmlns:a16="http://schemas.microsoft.com/office/drawing/2014/main" id="{C107B789-68D1-497A-A471-AE1C8073D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25" y="2286000"/>
            <a:ext cx="1976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Embryophyta</a:t>
            </a:r>
          </a:p>
        </p:txBody>
      </p:sp>
      <p:sp>
        <p:nvSpPr>
          <p:cNvPr id="85004" name="Text Box 11">
            <a:extLst>
              <a:ext uri="{FF2B5EF4-FFF2-40B4-BE49-F238E27FC236}">
                <a16:creationId xmlns:a16="http://schemas.microsoft.com/office/drawing/2014/main" id="{FFD37EF6-03A1-4249-87D7-2C261935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1571625"/>
            <a:ext cx="5889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(a odkud se berou experimentální modely)</a:t>
            </a:r>
          </a:p>
        </p:txBody>
      </p:sp>
      <p:pic>
        <p:nvPicPr>
          <p:cNvPr id="85005" name="Picture 12">
            <a:extLst>
              <a:ext uri="{FF2B5EF4-FFF2-40B4-BE49-F238E27FC236}">
                <a16:creationId xmlns:a16="http://schemas.microsoft.com/office/drawing/2014/main" id="{48E81E31-CB39-4B44-B688-B32D1A186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2857500" cy="3152775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>
            <a:extLst>
              <a:ext uri="{FF2B5EF4-FFF2-40B4-BE49-F238E27FC236}">
                <a16:creationId xmlns:a16="http://schemas.microsoft.com/office/drawing/2014/main" id="{780C73D3-B9D2-4880-A6B2-13C5B7654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428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800">
                <a:solidFill>
                  <a:srgbClr val="FFC000"/>
                </a:solidFill>
              </a:rPr>
              <a:t>Co jsou rostliny?</a:t>
            </a:r>
          </a:p>
        </p:txBody>
      </p:sp>
      <p:sp>
        <p:nvSpPr>
          <p:cNvPr id="59395" name="Text Box 2">
            <a:extLst>
              <a:ext uri="{FF2B5EF4-FFF2-40B4-BE49-F238E27FC236}">
                <a16:creationId xmlns:a16="http://schemas.microsoft.com/office/drawing/2014/main" id="{8B9FECF7-7B0A-4E16-AD5A-ABE2B669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857375"/>
            <a:ext cx="82296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FFFFD9"/>
              </a:buClr>
              <a:buFont typeface="Arial" panose="020B0604020202020204" pitchFamily="34" charset="0"/>
              <a:buChar char="•"/>
            </a:pPr>
            <a:r>
              <a:rPr lang="cs-CZ" altLang="cs-CZ" sz="2800">
                <a:solidFill>
                  <a:srgbClr val="FFFFD9"/>
                </a:solidFill>
              </a:rPr>
              <a:t>Fotosyntetizující </a:t>
            </a:r>
            <a:r>
              <a:rPr lang="cs-CZ" altLang="cs-CZ" sz="2800">
                <a:solidFill>
                  <a:srgbClr val="CCFF33"/>
                </a:solidFill>
              </a:rPr>
              <a:t>(zelená)</a:t>
            </a:r>
            <a:r>
              <a:rPr lang="cs-CZ" altLang="cs-CZ" sz="2800"/>
              <a:t> </a:t>
            </a:r>
            <a:r>
              <a:rPr lang="cs-CZ" altLang="cs-CZ" sz="2800">
                <a:solidFill>
                  <a:srgbClr val="FF5050"/>
                </a:solidFill>
              </a:rPr>
              <a:t>(eukaryota) </a:t>
            </a:r>
            <a:r>
              <a:rPr lang="cs-CZ" altLang="cs-CZ" sz="2800"/>
              <a:t>... </a:t>
            </a:r>
            <a:r>
              <a:rPr lang="cs-CZ" altLang="cs-CZ" sz="2800">
                <a:solidFill>
                  <a:srgbClr val="FFFFD9"/>
                </a:solidFill>
              </a:rPr>
              <a:t>„</a:t>
            </a:r>
            <a:r>
              <a:rPr lang="cs-CZ" altLang="cs-CZ" sz="2800" b="1">
                <a:solidFill>
                  <a:srgbClr val="FFFFD9"/>
                </a:solidFill>
              </a:rPr>
              <a:t>Viridiplantae“</a:t>
            </a:r>
          </a:p>
          <a:p>
            <a:pPr eaLnBrk="1" hangingPunct="1">
              <a:spcBef>
                <a:spcPts val="700"/>
              </a:spcBef>
              <a:buClr>
                <a:srgbClr val="FFFFD9"/>
              </a:buClr>
              <a:buFont typeface="Arial" panose="020B0604020202020204" pitchFamily="34" charset="0"/>
              <a:buChar char="•"/>
            </a:pPr>
            <a:r>
              <a:rPr lang="cs-CZ" altLang="cs-CZ" sz="2800">
                <a:solidFill>
                  <a:srgbClr val="FFFFD9"/>
                </a:solidFill>
              </a:rPr>
              <a:t>(To, co studuje botanika)</a:t>
            </a:r>
          </a:p>
          <a:p>
            <a:pPr eaLnBrk="1" hangingPunct="1">
              <a:spcBef>
                <a:spcPts val="700"/>
              </a:spcBef>
              <a:buClr>
                <a:srgbClr val="FFFFD9"/>
              </a:buClr>
              <a:buFont typeface="Arial" panose="020B0604020202020204" pitchFamily="34" charset="0"/>
              <a:buChar char="•"/>
            </a:pPr>
            <a:r>
              <a:rPr lang="cs-CZ" altLang="cs-CZ" sz="2800">
                <a:solidFill>
                  <a:srgbClr val="FFFFD9"/>
                </a:solidFill>
              </a:rPr>
              <a:t>ALE:</a:t>
            </a:r>
            <a:r>
              <a:rPr lang="cs-CZ" altLang="cs-CZ" sz="2800">
                <a:solidFill>
                  <a:srgbClr val="CCFF33"/>
                </a:solidFill>
              </a:rPr>
              <a:t> ruduchy, hnědé řasy, rozsivky</a:t>
            </a:r>
            <a:r>
              <a:rPr lang="cs-CZ" altLang="cs-CZ" sz="2800"/>
              <a:t>, </a:t>
            </a:r>
            <a:r>
              <a:rPr lang="cs-CZ" altLang="cs-CZ" sz="2800">
                <a:solidFill>
                  <a:srgbClr val="FF5050"/>
                </a:solidFill>
              </a:rPr>
              <a:t>sinice</a:t>
            </a:r>
            <a:r>
              <a:rPr lang="cs-CZ" altLang="cs-CZ" sz="2800">
                <a:solidFill>
                  <a:srgbClr val="FFFFD9"/>
                </a:solidFill>
              </a:rPr>
              <a:t> ... lišejníky ....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>
            <a:extLst>
              <a:ext uri="{FF2B5EF4-FFF2-40B4-BE49-F238E27FC236}">
                <a16:creationId xmlns:a16="http://schemas.microsoft.com/office/drawing/2014/main" id="{35F258B2-6057-4EBD-8FE7-1CABBB795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857625"/>
            <a:ext cx="603567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6019" name="Text Box 2">
            <a:extLst>
              <a:ext uri="{FF2B5EF4-FFF2-40B4-BE49-F238E27FC236}">
                <a16:creationId xmlns:a16="http://schemas.microsoft.com/office/drawing/2014/main" id="{3FF1D62E-A740-490D-ABBC-7EC2CC063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929063"/>
            <a:ext cx="216058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Krytosemenné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Nahosemenné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Kapradiny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Mechorosty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Parožnatky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Zel. řasy</a:t>
            </a:r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36FBA6D1-8E02-4B4E-82CE-77FCA867C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857625"/>
            <a:ext cx="4429125" cy="857250"/>
          </a:xfrm>
          <a:prstGeom prst="rect">
            <a:avLst/>
          </a:prstGeom>
          <a:noFill/>
          <a:ln w="2556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86021" name="Text Box 4">
            <a:extLst>
              <a:ext uri="{FF2B5EF4-FFF2-40B4-BE49-F238E27FC236}">
                <a16:creationId xmlns:a16="http://schemas.microsoft.com/office/drawing/2014/main" id="{064C3AC2-83BE-447D-BC60-E38B1A00F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3357563"/>
            <a:ext cx="2247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Spermatophyta</a:t>
            </a:r>
          </a:p>
        </p:txBody>
      </p:sp>
      <p:sp>
        <p:nvSpPr>
          <p:cNvPr id="86022" name="Rectangle 5">
            <a:extLst>
              <a:ext uri="{FF2B5EF4-FFF2-40B4-BE49-F238E27FC236}">
                <a16:creationId xmlns:a16="http://schemas.microsoft.com/office/drawing/2014/main" id="{6F69CEF0-B225-4D5F-9C0E-AD03D0EE8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3357563"/>
            <a:ext cx="4643437" cy="1714500"/>
          </a:xfrm>
          <a:prstGeom prst="rect">
            <a:avLst/>
          </a:prstGeom>
          <a:noFill/>
          <a:ln w="2556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86023" name="Text Box 6">
            <a:extLst>
              <a:ext uri="{FF2B5EF4-FFF2-40B4-BE49-F238E27FC236}">
                <a16:creationId xmlns:a16="http://schemas.microsoft.com/office/drawing/2014/main" id="{1F33776D-A91E-4CFB-9602-916E5A23E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725" y="2857500"/>
            <a:ext cx="2043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Tracheophyta</a:t>
            </a:r>
          </a:p>
        </p:txBody>
      </p:sp>
      <p:sp>
        <p:nvSpPr>
          <p:cNvPr id="86024" name="Rectangle 7">
            <a:extLst>
              <a:ext uri="{FF2B5EF4-FFF2-40B4-BE49-F238E27FC236}">
                <a16:creationId xmlns:a16="http://schemas.microsoft.com/office/drawing/2014/main" id="{0DA8C382-3F3D-48AA-82C1-DD59E111D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2786063"/>
            <a:ext cx="5510212" cy="2643187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86025" name="Rectangle 8">
            <a:extLst>
              <a:ext uri="{FF2B5EF4-FFF2-40B4-BE49-F238E27FC236}">
                <a16:creationId xmlns:a16="http://schemas.microsoft.com/office/drawing/2014/main" id="{7A219EAE-1EB7-480A-93D4-3D18BD42E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2786063"/>
            <a:ext cx="6796087" cy="3000375"/>
          </a:xfrm>
          <a:prstGeom prst="rect">
            <a:avLst/>
          </a:prstGeom>
          <a:noFill/>
          <a:ln w="2556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86026" name="Text Box 9">
            <a:extLst>
              <a:ext uri="{FF2B5EF4-FFF2-40B4-BE49-F238E27FC236}">
                <a16:creationId xmlns:a16="http://schemas.microsoft.com/office/drawing/2014/main" id="{200C26A5-533D-45EE-9E0B-A4F6624C2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25" y="2286000"/>
            <a:ext cx="1976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Embryophyta</a:t>
            </a:r>
          </a:p>
        </p:txBody>
      </p:sp>
      <p:pic>
        <p:nvPicPr>
          <p:cNvPr id="86027" name="Picture 10">
            <a:extLst>
              <a:ext uri="{FF2B5EF4-FFF2-40B4-BE49-F238E27FC236}">
                <a16:creationId xmlns:a16="http://schemas.microsoft.com/office/drawing/2014/main" id="{F570C824-6ED0-4559-8C15-888D14513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428625"/>
            <a:ext cx="1906588" cy="2514600"/>
          </a:xfrm>
          <a:prstGeom prst="rect">
            <a:avLst/>
          </a:prstGeom>
          <a:noFill/>
          <a:ln w="3816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8" name="Text Box 11">
            <a:extLst>
              <a:ext uri="{FF2B5EF4-FFF2-40B4-BE49-F238E27FC236}">
                <a16:creationId xmlns:a16="http://schemas.microsoft.com/office/drawing/2014/main" id="{94C7CDD1-A2D2-405F-86A7-D58AC195E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0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i="1">
                <a:latin typeface="Arial" panose="020B0604020202020204" pitchFamily="34" charset="0"/>
                <a:cs typeface="Arial" panose="020B0604020202020204" pitchFamily="34" charset="0"/>
              </a:rPr>
              <a:t>Arabidopsis thaliana</a:t>
            </a:r>
          </a:p>
        </p:txBody>
      </p:sp>
      <p:pic>
        <p:nvPicPr>
          <p:cNvPr id="86029" name="Picture 12">
            <a:extLst>
              <a:ext uri="{FF2B5EF4-FFF2-40B4-BE49-F238E27FC236}">
                <a16:creationId xmlns:a16="http://schemas.microsoft.com/office/drawing/2014/main" id="{93EF4B0C-F5BF-48A2-B3B8-8759A4CC4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57188"/>
            <a:ext cx="3143250" cy="3143250"/>
          </a:xfrm>
          <a:prstGeom prst="rect">
            <a:avLst/>
          </a:prstGeom>
          <a:noFill/>
          <a:ln w="2844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30" name="Text Box 13">
            <a:extLst>
              <a:ext uri="{FF2B5EF4-FFF2-40B4-BE49-F238E27FC236}">
                <a16:creationId xmlns:a16="http://schemas.microsoft.com/office/drawing/2014/main" id="{CAE7CA56-D417-4C4D-884E-3710FF31D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888" y="0"/>
            <a:ext cx="2068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i="1">
                <a:latin typeface="Arial" panose="020B0604020202020204" pitchFamily="34" charset="0"/>
                <a:cs typeface="Arial" panose="020B0604020202020204" pitchFamily="34" charset="0"/>
              </a:rPr>
              <a:t>Nicotiana tabacum</a:t>
            </a:r>
          </a:p>
        </p:txBody>
      </p:sp>
      <p:sp>
        <p:nvSpPr>
          <p:cNvPr id="86031" name="Line 14">
            <a:extLst>
              <a:ext uri="{FF2B5EF4-FFF2-40B4-BE49-F238E27FC236}">
                <a16:creationId xmlns:a16="http://schemas.microsoft.com/office/drawing/2014/main" id="{636434F9-9829-449D-B8C6-1981B9FDF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142875"/>
            <a:ext cx="1588" cy="25717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6032" name="Picture 15">
            <a:extLst>
              <a:ext uri="{FF2B5EF4-FFF2-40B4-BE49-F238E27FC236}">
                <a16:creationId xmlns:a16="http://schemas.microsoft.com/office/drawing/2014/main" id="{B67B402A-9CC1-41E2-9FA6-B0473ACA1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357188"/>
            <a:ext cx="2381250" cy="3305175"/>
          </a:xfrm>
          <a:prstGeom prst="rect">
            <a:avLst/>
          </a:prstGeom>
          <a:noFill/>
          <a:ln w="2844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33" name="Text Box 16">
            <a:extLst>
              <a:ext uri="{FF2B5EF4-FFF2-40B4-BE49-F238E27FC236}">
                <a16:creationId xmlns:a16="http://schemas.microsoft.com/office/drawing/2014/main" id="{B4036E48-F211-4471-B31A-4FF736382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550" y="0"/>
            <a:ext cx="1970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i="1">
                <a:latin typeface="Arial" panose="020B0604020202020204" pitchFamily="34" charset="0"/>
                <a:cs typeface="Arial" panose="020B0604020202020204" pitchFamily="34" charset="0"/>
              </a:rPr>
              <a:t>Triticum aestivum</a:t>
            </a:r>
          </a:p>
        </p:txBody>
      </p:sp>
      <p:pic>
        <p:nvPicPr>
          <p:cNvPr id="86034" name="Picture 17">
            <a:extLst>
              <a:ext uri="{FF2B5EF4-FFF2-40B4-BE49-F238E27FC236}">
                <a16:creationId xmlns:a16="http://schemas.microsoft.com/office/drawing/2014/main" id="{96EFD50A-F1A8-473A-A209-D7A3F861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786188"/>
            <a:ext cx="1885950" cy="2828925"/>
          </a:xfrm>
          <a:prstGeom prst="rect">
            <a:avLst/>
          </a:prstGeom>
          <a:noFill/>
          <a:ln w="2844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35" name="Text Box 18">
            <a:extLst>
              <a:ext uri="{FF2B5EF4-FFF2-40B4-BE49-F238E27FC236}">
                <a16:creationId xmlns:a16="http://schemas.microsoft.com/office/drawing/2014/main" id="{56B325BC-840B-4385-A472-05F48F131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3357563"/>
            <a:ext cx="1358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i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Picea abies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>
            <a:extLst>
              <a:ext uri="{FF2B5EF4-FFF2-40B4-BE49-F238E27FC236}">
                <a16:creationId xmlns:a16="http://schemas.microsoft.com/office/drawing/2014/main" id="{D6C1FD97-4D6F-40B6-902C-6243801A0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FFC000"/>
                </a:solidFill>
              </a:rPr>
              <a:t>Co bychom si měli pamatovat?</a:t>
            </a:r>
          </a:p>
        </p:txBody>
      </p:sp>
      <p:sp>
        <p:nvSpPr>
          <p:cNvPr id="87043" name="Text Box 2">
            <a:extLst>
              <a:ext uri="{FF2B5EF4-FFF2-40B4-BE49-F238E27FC236}">
                <a16:creationId xmlns:a16="http://schemas.microsoft.com/office/drawing/2014/main" id="{1610C44D-227A-48BC-AAF6-7AC24DB9B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buClr>
                <a:srgbClr val="FFFFD9"/>
              </a:buClr>
              <a:buFont typeface="Arial" panose="020B0604020202020204" pitchFamily="34" charset="0"/>
              <a:buChar char="•"/>
            </a:pPr>
            <a:r>
              <a:rPr lang="cs-CZ" altLang="cs-CZ" sz="2800">
                <a:solidFill>
                  <a:srgbClr val="FFFFD9"/>
                </a:solidFill>
              </a:rPr>
              <a:t>Pro rostliny je typická přítomnost </a:t>
            </a:r>
            <a:r>
              <a:rPr lang="cs-CZ" altLang="cs-CZ" sz="2800">
                <a:solidFill>
                  <a:srgbClr val="FF420E"/>
                </a:solidFill>
              </a:rPr>
              <a:t>plastidů</a:t>
            </a:r>
            <a:r>
              <a:rPr lang="cs-CZ" altLang="cs-CZ" sz="2800">
                <a:solidFill>
                  <a:srgbClr val="FFFFD9"/>
                </a:solidFill>
              </a:rPr>
              <a:t> – organel endosymbiotického původu. </a:t>
            </a:r>
          </a:p>
          <a:p>
            <a:pPr eaLnBrk="1" hangingPunct="1">
              <a:buClr>
                <a:srgbClr val="FFFFD9"/>
              </a:buClr>
              <a:buFont typeface="Arial" panose="020B0604020202020204" pitchFamily="34" charset="0"/>
              <a:buChar char="•"/>
            </a:pPr>
            <a:r>
              <a:rPr lang="cs-CZ" altLang="cs-CZ" sz="2800">
                <a:solidFill>
                  <a:srgbClr val="FFFFD9"/>
                </a:solidFill>
              </a:rPr>
              <a:t>Většina tohoto kursu bude věnována krytosemenným kvetoucím rostlinám – častým experimentálním modelem je </a:t>
            </a:r>
            <a:r>
              <a:rPr lang="cs-CZ" altLang="cs-CZ" sz="2800" i="1">
                <a:solidFill>
                  <a:srgbClr val="FFFFD9"/>
                </a:solidFill>
              </a:rPr>
              <a:t>Arabidopsis thaliana</a:t>
            </a:r>
            <a:r>
              <a:rPr lang="cs-CZ" altLang="cs-CZ" sz="2800">
                <a:solidFill>
                  <a:srgbClr val="FFFFD9"/>
                </a:solidFill>
              </a:rPr>
              <a:t>.</a:t>
            </a:r>
          </a:p>
          <a:p>
            <a:pPr eaLnBrk="1" hangingPunct="1">
              <a:buClr>
                <a:srgbClr val="FFFFD9"/>
              </a:buClr>
              <a:buFont typeface="Arial" panose="020B0604020202020204" pitchFamily="34" charset="0"/>
              <a:buChar char="•"/>
            </a:pPr>
            <a:r>
              <a:rPr lang="cs-CZ" altLang="cs-CZ" sz="2800">
                <a:solidFill>
                  <a:srgbClr val="FFFFD9"/>
                </a:solidFill>
              </a:rPr>
              <a:t>Rostliny jsou evolučně živočichům vzdálené tak, jak jen to v rámci eukaryot jde –</a:t>
            </a:r>
            <a:r>
              <a:rPr lang="cs-CZ" altLang="cs-CZ" sz="2800"/>
              <a:t> </a:t>
            </a:r>
            <a:r>
              <a:rPr lang="cs-CZ" altLang="cs-CZ" sz="2800">
                <a:solidFill>
                  <a:srgbClr val="00FFFF"/>
                </a:solidFill>
              </a:rPr>
              <a:t>co s rostlinami sdílíme, pochází patrně od společného předka!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>
            <a:extLst>
              <a:ext uri="{FF2B5EF4-FFF2-40B4-BE49-F238E27FC236}">
                <a16:creationId xmlns:a16="http://schemas.microsoft.com/office/drawing/2014/main" id="{8B5EA859-28FD-4CD8-ADF7-326434705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9263"/>
            <a:ext cx="9144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400">
                <a:solidFill>
                  <a:srgbClr val="FFC000"/>
                </a:solidFill>
              </a:rPr>
              <a:t>Obsah a dynamika </a:t>
            </a:r>
            <a:br>
              <a:rPr lang="cs-CZ" altLang="cs-CZ" sz="4400">
                <a:solidFill>
                  <a:srgbClr val="FFC000"/>
                </a:solidFill>
              </a:rPr>
            </a:br>
            <a:r>
              <a:rPr lang="cs-CZ" altLang="cs-CZ" sz="4400">
                <a:solidFill>
                  <a:srgbClr val="FFC000"/>
                </a:solidFill>
              </a:rPr>
              <a:t>rostlinného genomu</a:t>
            </a:r>
            <a:br>
              <a:rPr lang="cs-CZ" altLang="cs-CZ" sz="4400">
                <a:solidFill>
                  <a:srgbClr val="FFC000"/>
                </a:solidFill>
              </a:rPr>
            </a:br>
            <a:endParaRPr lang="cs-CZ" altLang="cs-CZ" sz="4400">
              <a:solidFill>
                <a:srgbClr val="FFC000"/>
              </a:solidFill>
            </a:endParaRPr>
          </a:p>
        </p:txBody>
      </p:sp>
      <p:sp>
        <p:nvSpPr>
          <p:cNvPr id="88067" name="Text Box 2">
            <a:extLst>
              <a:ext uri="{FF2B5EF4-FFF2-40B4-BE49-F238E27FC236}">
                <a16:creationId xmlns:a16="http://schemas.microsoft.com/office/drawing/2014/main" id="{8C166203-5B3E-45AC-AB95-7617BD6FF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214688"/>
            <a:ext cx="822960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buClr>
                <a:srgbClr val="FFFFAA"/>
              </a:buClr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rgbClr val="FFFFAA"/>
                </a:solidFill>
              </a:rPr>
              <a:t>jaderný genom = </a:t>
            </a:r>
            <a:r>
              <a:rPr lang="cs-CZ" altLang="cs-CZ" b="1">
                <a:solidFill>
                  <a:srgbClr val="FFFFAA"/>
                </a:solidFill>
              </a:rPr>
              <a:t>genom </a:t>
            </a:r>
            <a:r>
              <a:rPr lang="cs-CZ" altLang="cs-CZ" b="1" i="1">
                <a:solidFill>
                  <a:srgbClr val="FFFFAA"/>
                </a:solidFill>
              </a:rPr>
              <a:t>sensu stricto</a:t>
            </a:r>
          </a:p>
          <a:p>
            <a:pPr eaLnBrk="1" hangingPunct="1">
              <a:buClr>
                <a:srgbClr val="FFFFAA"/>
              </a:buClr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rgbClr val="FFFFAA"/>
                </a:solidFill>
              </a:rPr>
              <a:t>plastidy - </a:t>
            </a:r>
            <a:r>
              <a:rPr lang="cs-CZ" altLang="cs-CZ" i="1">
                <a:solidFill>
                  <a:srgbClr val="FFFFAA"/>
                </a:solidFill>
              </a:rPr>
              <a:t>plastom</a:t>
            </a:r>
          </a:p>
          <a:p>
            <a:pPr eaLnBrk="1" hangingPunct="1">
              <a:buClr>
                <a:srgbClr val="FFFFAA"/>
              </a:buClr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rgbClr val="FFFFAA"/>
                </a:solidFill>
              </a:rPr>
              <a:t>mitochondrie - </a:t>
            </a:r>
            <a:r>
              <a:rPr lang="cs-CZ" altLang="cs-CZ" i="1">
                <a:solidFill>
                  <a:srgbClr val="FFFFAA"/>
                </a:solidFill>
              </a:rPr>
              <a:t>chondriom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>
            <a:extLst>
              <a:ext uri="{FF2B5EF4-FFF2-40B4-BE49-F238E27FC236}">
                <a16:creationId xmlns:a16="http://schemas.microsoft.com/office/drawing/2014/main" id="{66D441C4-BC18-41B7-AE26-C0DABEC41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507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>
                <a:solidFill>
                  <a:srgbClr val="CC3300"/>
                </a:solidFill>
              </a:rPr>
              <a:t>Paradox komplexity</a:t>
            </a:r>
            <a:br>
              <a:rPr lang="cs-CZ" altLang="cs-CZ" sz="3600">
                <a:solidFill>
                  <a:srgbClr val="CC3300"/>
                </a:solidFill>
              </a:rPr>
            </a:br>
            <a:r>
              <a:rPr lang="cs-CZ" altLang="cs-CZ"/>
              <a:t>(C-value paradox)</a:t>
            </a:r>
          </a:p>
        </p:txBody>
      </p:sp>
      <p:sp>
        <p:nvSpPr>
          <p:cNvPr id="90115" name="Text Box 2">
            <a:extLst>
              <a:ext uri="{FF2B5EF4-FFF2-40B4-BE49-F238E27FC236}">
                <a16:creationId xmlns:a16="http://schemas.microsoft.com/office/drawing/2014/main" id="{D280BA69-5083-4A10-9D57-2B196C6CA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Neexistuje korelace mezi komplexitou organismu a jeho genomu. 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400"/>
              <a:t>(ALE: jak měřit komplexitu ... hlavně u těch organismů?)</a:t>
            </a:r>
          </a:p>
          <a:p>
            <a:pPr eaLnBrk="1" hangingPunct="1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rgbClr val="CC3300"/>
                </a:solidFill>
              </a:rPr>
              <a:t>Genomy vzájemně fylogeneticky blízkých organismů se mohou co do komplexity výrazně lišit. </a:t>
            </a:r>
          </a:p>
          <a:p>
            <a:pPr eaLnBrk="1" hangingPunct="1">
              <a:buClr>
                <a:srgbClr val="CC3300"/>
              </a:buClr>
              <a:buFont typeface="Arial" panose="020B0604020202020204" pitchFamily="34" charset="0"/>
              <a:buNone/>
            </a:pPr>
            <a:endParaRPr lang="cs-CZ" altLang="cs-CZ">
              <a:solidFill>
                <a:srgbClr val="CC3300"/>
              </a:solidFill>
            </a:endParaRPr>
          </a:p>
          <a:p>
            <a:pPr eaLnBrk="1" hangingPunct="1">
              <a:buClr>
                <a:srgbClr val="CC3300"/>
              </a:buClr>
              <a:buFont typeface="Arial" panose="020B0604020202020204" pitchFamily="34" charset="0"/>
              <a:buNone/>
            </a:pPr>
            <a:endParaRPr lang="cs-CZ" altLang="cs-CZ">
              <a:solidFill>
                <a:srgbClr val="CC3300"/>
              </a:solidFill>
            </a:endParaRPr>
          </a:p>
        </p:txBody>
      </p:sp>
      <p:sp>
        <p:nvSpPr>
          <p:cNvPr id="90116" name="Text Box 3">
            <a:extLst>
              <a:ext uri="{FF2B5EF4-FFF2-40B4-BE49-F238E27FC236}">
                <a16:creationId xmlns:a16="http://schemas.microsoft.com/office/drawing/2014/main" id="{32057096-607F-45D8-B516-4D365241F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5805488"/>
            <a:ext cx="27130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/>
              <a:t>octomilka (D)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i="1"/>
              <a:t>Drosophila melanogaster</a:t>
            </a:r>
          </a:p>
        </p:txBody>
      </p:sp>
      <p:sp>
        <p:nvSpPr>
          <p:cNvPr id="90117" name="Text Box 4">
            <a:extLst>
              <a:ext uri="{FF2B5EF4-FFF2-40B4-BE49-F238E27FC236}">
                <a16:creationId xmlns:a16="http://schemas.microsoft.com/office/drawing/2014/main" id="{BB73D24B-8C56-4827-9C98-DA25CC1C8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5805488"/>
            <a:ext cx="26352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i="1"/>
              <a:t>moucha domácí </a:t>
            </a:r>
            <a:r>
              <a:rPr lang="cs-CZ" altLang="cs-CZ" sz="1800"/>
              <a:t>(M=5D)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i="1"/>
              <a:t>Musca domestica</a:t>
            </a:r>
          </a:p>
        </p:txBody>
      </p:sp>
      <p:pic>
        <p:nvPicPr>
          <p:cNvPr id="90118" name="Picture 5">
            <a:extLst>
              <a:ext uri="{FF2B5EF4-FFF2-40B4-BE49-F238E27FC236}">
                <a16:creationId xmlns:a16="http://schemas.microsoft.com/office/drawing/2014/main" id="{C48DDE6A-D49D-40AC-A0D8-72B1673F9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2450" y="5010150"/>
            <a:ext cx="95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0119" name="Picture 6">
            <a:extLst>
              <a:ext uri="{FF2B5EF4-FFF2-40B4-BE49-F238E27FC236}">
                <a16:creationId xmlns:a16="http://schemas.microsoft.com/office/drawing/2014/main" id="{E40C71D0-C4A9-4879-A65D-3E6C7E0F9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5988" y="4946650"/>
            <a:ext cx="1266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>
            <a:extLst>
              <a:ext uri="{FF2B5EF4-FFF2-40B4-BE49-F238E27FC236}">
                <a16:creationId xmlns:a16="http://schemas.microsoft.com/office/drawing/2014/main" id="{6595EFEB-44E3-459B-A58C-68228EBBC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000">
                <a:solidFill>
                  <a:srgbClr val="CC3300"/>
                </a:solidFill>
              </a:rPr>
              <a:t>C-value paradox: rostlinné genomy</a:t>
            </a:r>
          </a:p>
        </p:txBody>
      </p:sp>
      <p:pic>
        <p:nvPicPr>
          <p:cNvPr id="91139" name="Picture 2">
            <a:extLst>
              <a:ext uri="{FF2B5EF4-FFF2-40B4-BE49-F238E27FC236}">
                <a16:creationId xmlns:a16="http://schemas.microsoft.com/office/drawing/2014/main" id="{449E8F64-3D3F-4066-957C-F45A3DF40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25" y="979488"/>
            <a:ext cx="5919788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1140" name="Picture 3">
            <a:extLst>
              <a:ext uri="{FF2B5EF4-FFF2-40B4-BE49-F238E27FC236}">
                <a16:creationId xmlns:a16="http://schemas.microsoft.com/office/drawing/2014/main" id="{E420F019-7B32-42A2-9178-36C393392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000" y="1008063"/>
            <a:ext cx="317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1141" name="Line 4">
            <a:extLst>
              <a:ext uri="{FF2B5EF4-FFF2-40B4-BE49-F238E27FC236}">
                <a16:creationId xmlns:a16="http://schemas.microsoft.com/office/drawing/2014/main" id="{2C2E9822-37F9-4217-8158-D2CD4B421D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27713" y="1428750"/>
            <a:ext cx="146050" cy="504825"/>
          </a:xfrm>
          <a:prstGeom prst="line">
            <a:avLst/>
          </a:prstGeom>
          <a:noFill/>
          <a:ln w="38160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1142" name="Line 5">
            <a:extLst>
              <a:ext uri="{FF2B5EF4-FFF2-40B4-BE49-F238E27FC236}">
                <a16:creationId xmlns:a16="http://schemas.microsoft.com/office/drawing/2014/main" id="{BB458B12-C980-4EC8-83F3-77D4887B84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78263" y="3979863"/>
            <a:ext cx="2846387" cy="385762"/>
          </a:xfrm>
          <a:prstGeom prst="line">
            <a:avLst/>
          </a:prstGeom>
          <a:noFill/>
          <a:ln w="38160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91143" name="Picture 6">
            <a:extLst>
              <a:ext uri="{FF2B5EF4-FFF2-40B4-BE49-F238E27FC236}">
                <a16:creationId xmlns:a16="http://schemas.microsoft.com/office/drawing/2014/main" id="{D45839D7-1E9A-4480-B4D3-2D92B270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3063" y="4121150"/>
            <a:ext cx="1906587" cy="2514600"/>
          </a:xfrm>
          <a:prstGeom prst="rect">
            <a:avLst/>
          </a:prstGeom>
          <a:noFill/>
          <a:ln w="936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">
            <a:extLst>
              <a:ext uri="{FF2B5EF4-FFF2-40B4-BE49-F238E27FC236}">
                <a16:creationId xmlns:a16="http://schemas.microsoft.com/office/drawing/2014/main" id="{1871C1F0-6E25-41C1-86C0-D0F700886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488" y="1008063"/>
            <a:ext cx="7443787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63" name="Text Box 2">
            <a:extLst>
              <a:ext uri="{FF2B5EF4-FFF2-40B4-BE49-F238E27FC236}">
                <a16:creationId xmlns:a16="http://schemas.microsoft.com/office/drawing/2014/main" id="{80D1BF29-F985-4402-A0C2-C38BEF28C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114300"/>
            <a:ext cx="56213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 dirty="0">
                <a:latin typeface="DejaVu Sans" panose="020B0603030804020204" pitchFamily="34" charset="0"/>
              </a:rPr>
              <a:t>Rekordní velikost genomu (vůbec):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i="1" dirty="0">
                <a:latin typeface="DejaVu Sans" panose="020B0603030804020204" pitchFamily="34" charset="0"/>
              </a:rPr>
              <a:t>Paris </a:t>
            </a:r>
            <a:r>
              <a:rPr lang="cs-CZ" altLang="cs-CZ" sz="2400" i="1" dirty="0" err="1">
                <a:latin typeface="DejaVu Sans" panose="020B0603030804020204" pitchFamily="34" charset="0"/>
              </a:rPr>
              <a:t>japonica</a:t>
            </a:r>
            <a:r>
              <a:rPr lang="cs-CZ" altLang="cs-CZ" sz="2400" dirty="0">
                <a:latin typeface="DejaVu Sans" panose="020B0603030804020204" pitchFamily="34" charset="0"/>
              </a:rPr>
              <a:t> – C-</a:t>
            </a:r>
            <a:r>
              <a:rPr lang="cs-CZ" altLang="cs-CZ" sz="2400" dirty="0" err="1">
                <a:latin typeface="DejaVu Sans" panose="020B0603030804020204" pitchFamily="34" charset="0"/>
              </a:rPr>
              <a:t>value</a:t>
            </a:r>
            <a:r>
              <a:rPr lang="cs-CZ" altLang="cs-CZ" sz="2400" dirty="0">
                <a:latin typeface="DejaVu Sans" panose="020B0603030804020204" pitchFamily="34" charset="0"/>
              </a:rPr>
              <a:t> 149 </a:t>
            </a:r>
            <a:r>
              <a:rPr lang="cs-CZ" altLang="cs-CZ" sz="2400" dirty="0" err="1">
                <a:latin typeface="DejaVu Sans" panose="020B0603030804020204" pitchFamily="34" charset="0"/>
              </a:rPr>
              <a:t>Gb</a:t>
            </a:r>
            <a:endParaRPr lang="cs-CZ" altLang="cs-CZ" sz="2400" dirty="0">
              <a:latin typeface="DejaVu Sans" panose="020B0603030804020204" pitchFamily="34" charset="0"/>
            </a:endParaRPr>
          </a:p>
        </p:txBody>
      </p:sp>
      <p:sp>
        <p:nvSpPr>
          <p:cNvPr id="92164" name="Text Box 3">
            <a:extLst>
              <a:ext uri="{FF2B5EF4-FFF2-40B4-BE49-F238E27FC236}">
                <a16:creationId xmlns:a16="http://schemas.microsoft.com/office/drawing/2014/main" id="{C9539773-98F7-4156-9A7A-29099F8D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6097588"/>
            <a:ext cx="59705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>
                <a:latin typeface="DejaVu Sans" panose="020B0603030804020204" pitchFamily="34" charset="0"/>
              </a:rPr>
              <a:t>(2. místo – ryba Protopterus aethiopicus – 130 Gb)</a:t>
            </a:r>
          </a:p>
        </p:txBody>
      </p:sp>
      <p:sp>
        <p:nvSpPr>
          <p:cNvPr id="92165" name="Text Box 4">
            <a:extLst>
              <a:ext uri="{FF2B5EF4-FFF2-40B4-BE49-F238E27FC236}">
                <a16:creationId xmlns:a16="http://schemas.microsoft.com/office/drawing/2014/main" id="{20EED02F-6AB6-4BD5-884F-80DD09203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6462713"/>
            <a:ext cx="33178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400">
                <a:latin typeface="DejaVu Sans" panose="020B0603030804020204" pitchFamily="34" charset="0"/>
              </a:rPr>
              <a:t>(Pellicer et al Bot. J. Lin. Soc. 2010)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>
            <a:extLst>
              <a:ext uri="{FF2B5EF4-FFF2-40B4-BE49-F238E27FC236}">
                <a16:creationId xmlns:a16="http://schemas.microsoft.com/office/drawing/2014/main" id="{EB914C46-3F1E-4186-957B-079EEAE13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>
                <a:solidFill>
                  <a:srgbClr val="CC3300"/>
                </a:solidFill>
              </a:rPr>
              <a:t>Sekvenční obsah (jaderného) genomu</a:t>
            </a:r>
          </a:p>
        </p:txBody>
      </p:sp>
      <p:sp>
        <p:nvSpPr>
          <p:cNvPr id="93187" name="Text Box 2">
            <a:extLst>
              <a:ext uri="{FF2B5EF4-FFF2-40B4-BE49-F238E27FC236}">
                <a16:creationId xmlns:a16="http://schemas.microsoft.com/office/drawing/2014/main" id="{51E048E6-FAA8-4792-A6F8-BEA7C8692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285875"/>
            <a:ext cx="6121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1363" indent="-2841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400" b="1"/>
              <a:t>Jedinečné sekvence</a:t>
            </a:r>
            <a:r>
              <a:rPr lang="cs-CZ" altLang="cs-CZ" sz="2400"/>
              <a:t> - geny + nekódující 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cs-CZ" altLang="cs-CZ" sz="2000"/>
              <a:t>u pšenice jen asi 20 %!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400" b="1"/>
              <a:t>Opakované sekvence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cs-CZ" altLang="cs-CZ" sz="2000" b="1"/>
              <a:t>geny</a:t>
            </a:r>
            <a:r>
              <a:rPr lang="cs-CZ" altLang="cs-CZ" sz="2000"/>
              <a:t> (rDNA)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cs-CZ" altLang="cs-CZ" sz="2000" b="1"/>
              <a:t>centromery a telomery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cs-CZ" altLang="cs-CZ" sz="2000" b="1"/>
              <a:t>mobilní elementy</a:t>
            </a:r>
            <a:r>
              <a:rPr lang="cs-CZ" altLang="cs-CZ" sz="2000"/>
              <a:t> (DNA i retro, </a:t>
            </a:r>
            <a:r>
              <a:rPr lang="cs-CZ" altLang="cs-CZ" sz="2000">
                <a:solidFill>
                  <a:srgbClr val="33CCCC"/>
                </a:solidFill>
              </a:rPr>
              <a:t>také viry/paraziti!</a:t>
            </a:r>
            <a:r>
              <a:rPr lang="cs-CZ" altLang="cs-CZ" sz="2000"/>
              <a:t>)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cs-CZ" altLang="cs-CZ" sz="2000" b="1"/>
              <a:t>mikrosatelity/SSR</a:t>
            </a:r>
            <a:r>
              <a:rPr lang="cs-CZ" altLang="cs-CZ" sz="2000"/>
              <a:t> (simple sequence repeats)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cs-CZ" altLang="cs-CZ" sz="2000" b="1"/>
              <a:t>tandemová opakování dlouhých úseků chromosomů</a:t>
            </a:r>
            <a:r>
              <a:rPr lang="cs-CZ" altLang="cs-CZ" sz="2000"/>
              <a:t> (rychlá evoluce!)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cs-CZ" altLang="cs-CZ" sz="2000"/>
          </a:p>
        </p:txBody>
      </p:sp>
      <p:pic>
        <p:nvPicPr>
          <p:cNvPr id="93188" name="Picture 4">
            <a:extLst>
              <a:ext uri="{FF2B5EF4-FFF2-40B4-BE49-F238E27FC236}">
                <a16:creationId xmlns:a16="http://schemas.microsoft.com/office/drawing/2014/main" id="{02031083-E68E-46A7-8CAD-8B571F13A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3500438"/>
            <a:ext cx="27146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3189" name="Picture 5">
            <a:extLst>
              <a:ext uri="{FF2B5EF4-FFF2-40B4-BE49-F238E27FC236}">
                <a16:creationId xmlns:a16="http://schemas.microsoft.com/office/drawing/2014/main" id="{B7EF5BC7-6584-40C2-8458-1C4F7D8E1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1000125"/>
            <a:ext cx="29781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3190" name="Text Box 6">
            <a:extLst>
              <a:ext uri="{FF2B5EF4-FFF2-40B4-BE49-F238E27FC236}">
                <a16:creationId xmlns:a16="http://schemas.microsoft.com/office/drawing/2014/main" id="{8C87B372-8D6E-4637-B16D-702059630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425" y="3000375"/>
            <a:ext cx="199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/>
              <a:t>45S rDNA Crocus</a:t>
            </a:r>
          </a:p>
        </p:txBody>
      </p:sp>
      <p:sp>
        <p:nvSpPr>
          <p:cNvPr id="93191" name="Text Box 7">
            <a:extLst>
              <a:ext uri="{FF2B5EF4-FFF2-40B4-BE49-F238E27FC236}">
                <a16:creationId xmlns:a16="http://schemas.microsoft.com/office/drawing/2014/main" id="{F16D204B-6E1A-41F1-9AB5-29E41062C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213" y="5000625"/>
            <a:ext cx="1412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/>
              <a:t>180 bp A.th.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>
            <a:extLst>
              <a:ext uri="{FF2B5EF4-FFF2-40B4-BE49-F238E27FC236}">
                <a16:creationId xmlns:a16="http://schemas.microsoft.com/office/drawing/2014/main" id="{CD3688FF-771C-47A7-AA26-C98038719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22225"/>
            <a:ext cx="8229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>
                <a:solidFill>
                  <a:srgbClr val="CC3300"/>
                </a:solidFill>
              </a:rPr>
              <a:t>Nejen obsah DNA, </a:t>
            </a:r>
            <a:br>
              <a:rPr lang="cs-CZ" altLang="cs-CZ" sz="3600">
                <a:solidFill>
                  <a:srgbClr val="CC3300"/>
                </a:solidFill>
              </a:rPr>
            </a:br>
            <a:r>
              <a:rPr lang="cs-CZ" altLang="cs-CZ" sz="3600">
                <a:solidFill>
                  <a:srgbClr val="CC3300"/>
                </a:solidFill>
              </a:rPr>
              <a:t>ale ani počet chromozómů nekoreluje s fylogenetickým postavením.</a:t>
            </a:r>
          </a:p>
        </p:txBody>
      </p:sp>
      <p:sp>
        <p:nvSpPr>
          <p:cNvPr id="94211" name="Text Box 2">
            <a:extLst>
              <a:ext uri="{FF2B5EF4-FFF2-40B4-BE49-F238E27FC236}">
                <a16:creationId xmlns:a16="http://schemas.microsoft.com/office/drawing/2014/main" id="{ED928407-2089-4C0D-B130-D4BCA4968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463" y="2087563"/>
            <a:ext cx="3816351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1363" indent="-2841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400"/>
              <a:t>Počet chromozómů u rostlin - extrémy: </a:t>
            </a:r>
          </a:p>
          <a:p>
            <a:pPr lvl="1" eaLnBrk="1" hangingPunct="1"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cs-CZ" altLang="cs-CZ" sz="2000" i="1"/>
              <a:t>Haplopappus gracilis</a:t>
            </a:r>
            <a:r>
              <a:rPr lang="cs-CZ" altLang="cs-CZ" sz="2000"/>
              <a:t>: 2n = 4</a:t>
            </a:r>
          </a:p>
          <a:p>
            <a:pPr lvl="1" eaLnBrk="1" hangingPunct="1"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cs-CZ" altLang="cs-CZ" sz="2000" i="1"/>
              <a:t>Sedum suaveolens</a:t>
            </a:r>
            <a:r>
              <a:rPr lang="cs-CZ" altLang="cs-CZ" sz="2000"/>
              <a:t>: 2n = cca 640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400" i="1"/>
              <a:t>Luzula sp</a:t>
            </a:r>
            <a:r>
              <a:rPr lang="cs-CZ" altLang="cs-CZ" sz="2400"/>
              <a:t>.: </a:t>
            </a:r>
          </a:p>
          <a:p>
            <a:pPr lvl="1" eaLnBrk="1" hangingPunct="1"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cs-CZ" altLang="cs-CZ" sz="2000"/>
              <a:t>2n = 6 až 66</a:t>
            </a:r>
          </a:p>
          <a:p>
            <a:pPr lvl="1" eaLnBrk="1" hangingPunct="1"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cs-CZ" altLang="cs-CZ" sz="2000"/>
              <a:t>holocentrické chromozómy</a:t>
            </a:r>
          </a:p>
          <a:p>
            <a:pPr lvl="1" eaLnBrk="1" hangingPunct="1"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cs-CZ" altLang="cs-CZ" sz="2000"/>
              <a:t>průměrná velikost chromozómu se mezi druhy liší 60x</a:t>
            </a:r>
          </a:p>
        </p:txBody>
      </p:sp>
      <p:pic>
        <p:nvPicPr>
          <p:cNvPr id="94212" name="Picture 3">
            <a:extLst>
              <a:ext uri="{FF2B5EF4-FFF2-40B4-BE49-F238E27FC236}">
                <a16:creationId xmlns:a16="http://schemas.microsoft.com/office/drawing/2014/main" id="{FDE88FC3-8E57-46B0-9B48-4A39CFB3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475" y="1944688"/>
            <a:ext cx="33115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4213" name="Text Box 4">
            <a:extLst>
              <a:ext uri="{FF2B5EF4-FFF2-40B4-BE49-F238E27FC236}">
                <a16:creationId xmlns:a16="http://schemas.microsoft.com/office/drawing/2014/main" id="{5683C2B9-2F4B-4963-A791-C35751878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6521450"/>
            <a:ext cx="4324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/>
              <a:t>(Cullis, Plant genomics and proteomics, 2004)</a:t>
            </a:r>
          </a:p>
        </p:txBody>
      </p:sp>
      <p:sp>
        <p:nvSpPr>
          <p:cNvPr id="94214" name="Line 5">
            <a:extLst>
              <a:ext uri="{FF2B5EF4-FFF2-40B4-BE49-F238E27FC236}">
                <a16:creationId xmlns:a16="http://schemas.microsoft.com/office/drawing/2014/main" id="{330626BB-55B9-4F13-9B2B-5381C7EC3A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60588" y="4495800"/>
            <a:ext cx="3454400" cy="1143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4215" name="Text Box 6">
            <a:extLst>
              <a:ext uri="{FF2B5EF4-FFF2-40B4-BE49-F238E27FC236}">
                <a16:creationId xmlns:a16="http://schemas.microsoft.com/office/drawing/2014/main" id="{24A29B18-CC4F-48DC-A062-07CEE3E34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838" y="1935163"/>
            <a:ext cx="8461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/>
              <a:t>L. pilosa</a:t>
            </a:r>
          </a:p>
        </p:txBody>
      </p:sp>
      <p:sp>
        <p:nvSpPr>
          <p:cNvPr id="94216" name="Text Box 7">
            <a:extLst>
              <a:ext uri="{FF2B5EF4-FFF2-40B4-BE49-F238E27FC236}">
                <a16:creationId xmlns:a16="http://schemas.microsoft.com/office/drawing/2014/main" id="{660BFC84-86BC-4495-9C4B-E8335B55D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4192588"/>
            <a:ext cx="10048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/>
              <a:t>L. elegans</a:t>
            </a:r>
          </a:p>
        </p:txBody>
      </p:sp>
      <p:pic>
        <p:nvPicPr>
          <p:cNvPr id="94217" name="Picture 8">
            <a:extLst>
              <a:ext uri="{FF2B5EF4-FFF2-40B4-BE49-F238E27FC236}">
                <a16:creationId xmlns:a16="http://schemas.microsoft.com/office/drawing/2014/main" id="{CD4F7BF3-8B64-4AB7-8E27-1DE80F0A0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773238"/>
            <a:ext cx="23796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4218" name="Picture 11" descr="http://www.cact.cz/noviny/2013/03/J01_Sedum_suaveolens.jpg">
            <a:extLst>
              <a:ext uri="{FF2B5EF4-FFF2-40B4-BE49-F238E27FC236}">
                <a16:creationId xmlns:a16="http://schemas.microsoft.com/office/drawing/2014/main" id="{7F033521-C7FF-443D-AFAE-C67FEEF25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3213100"/>
            <a:ext cx="14922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>
            <a:extLst>
              <a:ext uri="{FF2B5EF4-FFF2-40B4-BE49-F238E27FC236}">
                <a16:creationId xmlns:a16="http://schemas.microsoft.com/office/drawing/2014/main" id="{C0BF4338-6811-4221-8904-80957C00F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850" y="309563"/>
            <a:ext cx="4087813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5235" name="Text Box 2">
            <a:extLst>
              <a:ext uri="{FF2B5EF4-FFF2-40B4-BE49-F238E27FC236}">
                <a16:creationId xmlns:a16="http://schemas.microsoft.com/office/drawing/2014/main" id="{5D63416E-FA9E-415B-870A-351F9208A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5734050"/>
            <a:ext cx="822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CC3300"/>
                </a:solidFill>
              </a:rPr>
              <a:t>Luzula pilosa					L. elegans</a:t>
            </a:r>
          </a:p>
        </p:txBody>
      </p:sp>
      <p:sp>
        <p:nvSpPr>
          <p:cNvPr id="95236" name="Text Box 3">
            <a:extLst>
              <a:ext uri="{FF2B5EF4-FFF2-40B4-BE49-F238E27FC236}">
                <a16:creationId xmlns:a16="http://schemas.microsoft.com/office/drawing/2014/main" id="{2B25F0C9-AF5D-4515-93D2-ECB8225F4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6229350"/>
            <a:ext cx="41449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/>
              <a:t>Prof. Dr. Otto Wilhelm Thomé </a:t>
            </a:r>
            <a:r>
              <a:rPr lang="cs-CZ" altLang="cs-CZ" sz="1400" i="1"/>
              <a:t>Flora von Deutschland, Österreich und der Schweiz</a:t>
            </a:r>
            <a:r>
              <a:rPr lang="cs-CZ" altLang="cs-CZ" sz="1400"/>
              <a:t> 1885</a:t>
            </a:r>
          </a:p>
        </p:txBody>
      </p:sp>
      <p:pic>
        <p:nvPicPr>
          <p:cNvPr id="95237" name="Picture 4">
            <a:extLst>
              <a:ext uri="{FF2B5EF4-FFF2-40B4-BE49-F238E27FC236}">
                <a16:creationId xmlns:a16="http://schemas.microsoft.com/office/drawing/2014/main" id="{BF45BE23-8B1F-4B88-8136-FF0FA8D18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11125"/>
            <a:ext cx="34956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5238" name="Text Box 5">
            <a:extLst>
              <a:ext uri="{FF2B5EF4-FFF2-40B4-BE49-F238E27FC236}">
                <a16:creationId xmlns:a16="http://schemas.microsoft.com/office/drawing/2014/main" id="{431BAE6F-27EA-481B-8AA0-DB0EE659B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5924550"/>
            <a:ext cx="21161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/>
              <a:t>(Ebinger, Brittonia 1963)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>
            <a:extLst>
              <a:ext uri="{FF2B5EF4-FFF2-40B4-BE49-F238E27FC236}">
                <a16:creationId xmlns:a16="http://schemas.microsoft.com/office/drawing/2014/main" id="{317BAECA-2BF8-4BB0-9EB1-617D9ECBC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CC3300"/>
                </a:solidFill>
              </a:rPr>
              <a:t>... ale někde se podobnost najít dá: </a:t>
            </a:r>
            <a:br>
              <a:rPr lang="cs-CZ" altLang="cs-CZ">
                <a:solidFill>
                  <a:srgbClr val="CC3300"/>
                </a:solidFill>
              </a:rPr>
            </a:br>
            <a:r>
              <a:rPr lang="cs-CZ" altLang="cs-CZ">
                <a:solidFill>
                  <a:srgbClr val="CC3300"/>
                </a:solidFill>
              </a:rPr>
              <a:t>syntenie (</a:t>
            </a:r>
            <a:r>
              <a:rPr lang="cs-CZ" altLang="cs-CZ" i="1">
                <a:solidFill>
                  <a:srgbClr val="CC3300"/>
                </a:solidFill>
              </a:rPr>
              <a:t>syntheny</a:t>
            </a:r>
            <a:r>
              <a:rPr lang="cs-CZ" altLang="cs-CZ">
                <a:solidFill>
                  <a:srgbClr val="CC3300"/>
                </a:solidFill>
              </a:rPr>
              <a:t>)</a:t>
            </a:r>
          </a:p>
        </p:txBody>
      </p:sp>
      <p:graphicFrame>
        <p:nvGraphicFramePr>
          <p:cNvPr id="96259" name="Object 2">
            <a:extLst>
              <a:ext uri="{FF2B5EF4-FFF2-40B4-BE49-F238E27FC236}">
                <a16:creationId xmlns:a16="http://schemas.microsoft.com/office/drawing/2014/main" id="{5F39DBAB-7628-4020-A136-469B146EC6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6863" y="1195388"/>
          <a:ext cx="8640762" cy="566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4" imgW="7485714" imgH="4904762" progId="">
                  <p:embed/>
                </p:oleObj>
              </mc:Choice>
              <mc:Fallback>
                <p:oleObj r:id="rId4" imgW="7485714" imgH="490476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1195388"/>
                        <a:ext cx="8640762" cy="566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0" name="Rectangle 3">
            <a:extLst>
              <a:ext uri="{FF2B5EF4-FFF2-40B4-BE49-F238E27FC236}">
                <a16:creationId xmlns:a16="http://schemas.microsoft.com/office/drawing/2014/main" id="{5BE2288A-A9EA-43A9-AED4-F417094E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6188"/>
            <a:ext cx="5270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/>
              <a:t>Paterson et al., Plant Cell 12: 1523-1539, 2000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>
            <a:extLst>
              <a:ext uri="{FF2B5EF4-FFF2-40B4-BE49-F238E27FC236}">
                <a16:creationId xmlns:a16="http://schemas.microsoft.com/office/drawing/2014/main" id="{9FDF9D71-1B7B-40CF-A234-06F3165E0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238" y="0"/>
            <a:ext cx="4322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0419" name="Picture 2">
            <a:extLst>
              <a:ext uri="{FF2B5EF4-FFF2-40B4-BE49-F238E27FC236}">
                <a16:creationId xmlns:a16="http://schemas.microsoft.com/office/drawing/2014/main" id="{39DE76BB-8B11-482A-BAD5-619127FC1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9463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420" name="Text Box 3">
            <a:extLst>
              <a:ext uri="{FF2B5EF4-FFF2-40B4-BE49-F238E27FC236}">
                <a16:creationId xmlns:a16="http://schemas.microsoft.com/office/drawing/2014/main" id="{CE7043BD-A4B3-4D4D-B55C-5CCA7042C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643563"/>
            <a:ext cx="39290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rgbClr val="FFFFCC"/>
                </a:solidFill>
                <a:latin typeface="Arial" panose="020B0604020202020204" pitchFamily="34" charset="0"/>
              </a:rPr>
              <a:t>Ernst Haeckel – kořeny tradice „stromu života“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>
            <a:extLst>
              <a:ext uri="{FF2B5EF4-FFF2-40B4-BE49-F238E27FC236}">
                <a16:creationId xmlns:a16="http://schemas.microsoft.com/office/drawing/2014/main" id="{DED97196-848B-4A97-B547-D8D5A349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500063"/>
            <a:ext cx="5929312" cy="58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7283" name="Picture 2">
            <a:extLst>
              <a:ext uri="{FF2B5EF4-FFF2-40B4-BE49-F238E27FC236}">
                <a16:creationId xmlns:a16="http://schemas.microsoft.com/office/drawing/2014/main" id="{2975B343-9AB9-4EA0-97C2-16BD16ED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06988"/>
            <a:ext cx="4643438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7284" name="Picture 3">
            <a:extLst>
              <a:ext uri="{FF2B5EF4-FFF2-40B4-BE49-F238E27FC236}">
                <a16:creationId xmlns:a16="http://schemas.microsoft.com/office/drawing/2014/main" id="{B006CAD9-DE79-4F45-A0EB-7B496391B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33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7285" name="Line 4">
            <a:extLst>
              <a:ext uri="{FF2B5EF4-FFF2-40B4-BE49-F238E27FC236}">
                <a16:creationId xmlns:a16="http://schemas.microsoft.com/office/drawing/2014/main" id="{F9EA61ED-132F-495F-B620-9F130E20E9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6288" y="0"/>
            <a:ext cx="1658937" cy="692150"/>
          </a:xfrm>
          <a:prstGeom prst="line">
            <a:avLst/>
          </a:prstGeom>
          <a:noFill/>
          <a:ln w="76320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">
            <a:extLst>
              <a:ext uri="{FF2B5EF4-FFF2-40B4-BE49-F238E27FC236}">
                <a16:creationId xmlns:a16="http://schemas.microsoft.com/office/drawing/2014/main" id="{FD477902-6BF7-482C-878C-0D0C79F73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13" y="1525588"/>
            <a:ext cx="860425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8307" name="Text Box 2">
            <a:extLst>
              <a:ext uri="{FF2B5EF4-FFF2-40B4-BE49-F238E27FC236}">
                <a16:creationId xmlns:a16="http://schemas.microsoft.com/office/drawing/2014/main" id="{3BE191A7-59B8-4E6E-AF94-7081DFCF2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5830888"/>
            <a:ext cx="6356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>
                <a:solidFill>
                  <a:srgbClr val="CC3300"/>
                </a:solidFill>
              </a:rPr>
              <a:t>... se změnami měřítka se leccos mění!</a:t>
            </a:r>
          </a:p>
        </p:txBody>
      </p:sp>
      <p:sp>
        <p:nvSpPr>
          <p:cNvPr id="98308" name="Text Box 3">
            <a:extLst>
              <a:ext uri="{FF2B5EF4-FFF2-40B4-BE49-F238E27FC236}">
                <a16:creationId xmlns:a16="http://schemas.microsoft.com/office/drawing/2014/main" id="{E9F00236-9DB2-4542-8FFC-BB97B5D94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484188"/>
            <a:ext cx="3600450" cy="581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CC3300"/>
                </a:solidFill>
              </a:rPr>
              <a:t>Synténie zblízka 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>
            <a:extLst>
              <a:ext uri="{FF2B5EF4-FFF2-40B4-BE49-F238E27FC236}">
                <a16:creationId xmlns:a16="http://schemas.microsoft.com/office/drawing/2014/main" id="{A1A2ED9D-AD15-4E01-AEB6-781CFD5AC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04813"/>
            <a:ext cx="8602663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9331" name="Picture 2">
            <a:extLst>
              <a:ext uri="{FF2B5EF4-FFF2-40B4-BE49-F238E27FC236}">
                <a16:creationId xmlns:a16="http://schemas.microsoft.com/office/drawing/2014/main" id="{15059DD2-3B0B-4791-86AB-97BCFDDF4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625" y="5394325"/>
            <a:ext cx="3514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9332" name="Picture 3">
            <a:extLst>
              <a:ext uri="{FF2B5EF4-FFF2-40B4-BE49-F238E27FC236}">
                <a16:creationId xmlns:a16="http://schemas.microsoft.com/office/drawing/2014/main" id="{677841D0-EEF9-4841-AD1F-8414BDD1A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013" y="5932488"/>
            <a:ext cx="38830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>
            <a:extLst>
              <a:ext uri="{FF2B5EF4-FFF2-40B4-BE49-F238E27FC236}">
                <a16:creationId xmlns:a16="http://schemas.microsoft.com/office/drawing/2014/main" id="{C06E2110-99C1-4564-BF9E-34B0C44C7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41325"/>
            <a:ext cx="6096000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0355" name="Text Box 2">
            <a:extLst>
              <a:ext uri="{FF2B5EF4-FFF2-40B4-BE49-F238E27FC236}">
                <a16:creationId xmlns:a16="http://schemas.microsoft.com/office/drawing/2014/main" id="{E6BAD077-F7F5-4E19-AAC2-33B8FBAA3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6310313"/>
            <a:ext cx="528161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solidFill>
                  <a:srgbClr val="CC3300"/>
                </a:solidFill>
              </a:rPr>
              <a:t>- duplikace (a „redundance“) jsou obecný jev!</a:t>
            </a:r>
          </a:p>
        </p:txBody>
      </p:sp>
      <p:sp>
        <p:nvSpPr>
          <p:cNvPr id="100356" name="Text Box 3">
            <a:extLst>
              <a:ext uri="{FF2B5EF4-FFF2-40B4-BE49-F238E27FC236}">
                <a16:creationId xmlns:a16="http://schemas.microsoft.com/office/drawing/2014/main" id="{66E04C85-54DB-4AF7-B02B-CA460E531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277813"/>
            <a:ext cx="2741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/>
              <a:t>Duplikace v genomu rýže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">
            <a:extLst>
              <a:ext uri="{FF2B5EF4-FFF2-40B4-BE49-F238E27FC236}">
                <a16:creationId xmlns:a16="http://schemas.microsoft.com/office/drawing/2014/main" id="{E852BA64-2934-4716-824A-007B29FB8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000">
                <a:solidFill>
                  <a:srgbClr val="CC3300"/>
                </a:solidFill>
              </a:rPr>
              <a:t>Extrémní „amplifikace“: polyploidie</a:t>
            </a:r>
          </a:p>
        </p:txBody>
      </p:sp>
      <p:grpSp>
        <p:nvGrpSpPr>
          <p:cNvPr id="101379" name="Group 2">
            <a:extLst>
              <a:ext uri="{FF2B5EF4-FFF2-40B4-BE49-F238E27FC236}">
                <a16:creationId xmlns:a16="http://schemas.microsoft.com/office/drawing/2014/main" id="{5D124741-FB3E-4578-A378-3FADBACECAD9}"/>
              </a:ext>
            </a:extLst>
          </p:cNvPr>
          <p:cNvGrpSpPr>
            <a:grpSpLocks/>
          </p:cNvGrpSpPr>
          <p:nvPr/>
        </p:nvGrpSpPr>
        <p:grpSpPr bwMode="auto">
          <a:xfrm>
            <a:off x="915988" y="1427163"/>
            <a:ext cx="976312" cy="1700212"/>
            <a:chOff x="577" y="899"/>
            <a:chExt cx="615" cy="1071"/>
          </a:xfrm>
        </p:grpSpPr>
        <p:sp>
          <p:nvSpPr>
            <p:cNvPr id="101510" name="Rectangle 3">
              <a:extLst>
                <a:ext uri="{FF2B5EF4-FFF2-40B4-BE49-F238E27FC236}">
                  <a16:creationId xmlns:a16="http://schemas.microsoft.com/office/drawing/2014/main" id="{6EAB6865-781D-41DA-AAD2-E4DFDDE41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" y="899"/>
              <a:ext cx="71" cy="1071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511" name="Rectangle 4">
              <a:extLst>
                <a:ext uri="{FF2B5EF4-FFF2-40B4-BE49-F238E27FC236}">
                  <a16:creationId xmlns:a16="http://schemas.microsoft.com/office/drawing/2014/main" id="{07954F7A-8347-4A1F-8451-9C8AED365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" y="1011"/>
              <a:ext cx="71" cy="939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512" name="Rectangle 5">
              <a:extLst>
                <a:ext uri="{FF2B5EF4-FFF2-40B4-BE49-F238E27FC236}">
                  <a16:creationId xmlns:a16="http://schemas.microsoft.com/office/drawing/2014/main" id="{C0BD84E7-363C-47B7-A8DB-5448B713F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" y="916"/>
              <a:ext cx="71" cy="921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513" name="Rectangle 6">
              <a:extLst>
                <a:ext uri="{FF2B5EF4-FFF2-40B4-BE49-F238E27FC236}">
                  <a16:creationId xmlns:a16="http://schemas.microsoft.com/office/drawing/2014/main" id="{1A02AB66-7E11-4AF2-9472-79003FEDB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" y="899"/>
              <a:ext cx="71" cy="1056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514" name="Oval 7">
              <a:extLst>
                <a:ext uri="{FF2B5EF4-FFF2-40B4-BE49-F238E27FC236}">
                  <a16:creationId xmlns:a16="http://schemas.microsoft.com/office/drawing/2014/main" id="{A968E250-CAC3-4677-AF29-1C029C019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" y="1323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515" name="Oval 8">
              <a:extLst>
                <a:ext uri="{FF2B5EF4-FFF2-40B4-BE49-F238E27FC236}">
                  <a16:creationId xmlns:a16="http://schemas.microsoft.com/office/drawing/2014/main" id="{85F57152-F943-4F41-A4CC-3D01F3EAF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" y="1323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516" name="Oval 9">
              <a:extLst>
                <a:ext uri="{FF2B5EF4-FFF2-40B4-BE49-F238E27FC236}">
                  <a16:creationId xmlns:a16="http://schemas.microsoft.com/office/drawing/2014/main" id="{2F30494E-72C8-4430-B20B-065B57357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" y="1322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517" name="Oval 10">
              <a:extLst>
                <a:ext uri="{FF2B5EF4-FFF2-40B4-BE49-F238E27FC236}">
                  <a16:creationId xmlns:a16="http://schemas.microsoft.com/office/drawing/2014/main" id="{A58ABC21-AF4C-4121-A089-B4603B41B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" y="1322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  <p:grpSp>
        <p:nvGrpSpPr>
          <p:cNvPr id="101380" name="Group 11">
            <a:extLst>
              <a:ext uri="{FF2B5EF4-FFF2-40B4-BE49-F238E27FC236}">
                <a16:creationId xmlns:a16="http://schemas.microsoft.com/office/drawing/2014/main" id="{5C77243C-BCD4-4909-ABE0-2A5063121D7D}"/>
              </a:ext>
            </a:extLst>
          </p:cNvPr>
          <p:cNvGrpSpPr>
            <a:grpSpLocks/>
          </p:cNvGrpSpPr>
          <p:nvPr/>
        </p:nvGrpSpPr>
        <p:grpSpPr bwMode="auto">
          <a:xfrm>
            <a:off x="6829425" y="1595438"/>
            <a:ext cx="1757363" cy="1039812"/>
            <a:chOff x="4302" y="1005"/>
            <a:chExt cx="1107" cy="655"/>
          </a:xfrm>
        </p:grpSpPr>
        <p:sp>
          <p:nvSpPr>
            <p:cNvPr id="101496" name="Rectangle 12">
              <a:extLst>
                <a:ext uri="{FF2B5EF4-FFF2-40B4-BE49-F238E27FC236}">
                  <a16:creationId xmlns:a16="http://schemas.microsoft.com/office/drawing/2014/main" id="{2DF8146A-6A4C-4B40-AA70-AB25685A4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1031"/>
              <a:ext cx="71" cy="483"/>
            </a:xfrm>
            <a:prstGeom prst="rect">
              <a:avLst/>
            </a:prstGeom>
            <a:solidFill>
              <a:srgbClr val="CC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97" name="Rectangle 13">
              <a:extLst>
                <a:ext uri="{FF2B5EF4-FFF2-40B4-BE49-F238E27FC236}">
                  <a16:creationId xmlns:a16="http://schemas.microsoft.com/office/drawing/2014/main" id="{7A149871-E734-4ACA-9113-61B0259F4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" y="1005"/>
              <a:ext cx="71" cy="549"/>
            </a:xfrm>
            <a:prstGeom prst="rect">
              <a:avLst/>
            </a:prstGeom>
            <a:solidFill>
              <a:srgbClr val="CC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98" name="Rectangle 14">
              <a:extLst>
                <a:ext uri="{FF2B5EF4-FFF2-40B4-BE49-F238E27FC236}">
                  <a16:creationId xmlns:a16="http://schemas.microsoft.com/office/drawing/2014/main" id="{9366B749-3447-45AE-A811-CA3A20B5D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1132"/>
              <a:ext cx="71" cy="528"/>
            </a:xfrm>
            <a:prstGeom prst="rect">
              <a:avLst/>
            </a:prstGeom>
            <a:solidFill>
              <a:srgbClr val="CC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99" name="Rectangle 15">
              <a:extLst>
                <a:ext uri="{FF2B5EF4-FFF2-40B4-BE49-F238E27FC236}">
                  <a16:creationId xmlns:a16="http://schemas.microsoft.com/office/drawing/2014/main" id="{988DECA2-E4E0-499B-95EB-C7D6D269C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9" y="1157"/>
              <a:ext cx="71" cy="360"/>
            </a:xfrm>
            <a:prstGeom prst="rect">
              <a:avLst/>
            </a:prstGeom>
            <a:solidFill>
              <a:srgbClr val="CC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500" name="Oval 16">
              <a:extLst>
                <a:ext uri="{FF2B5EF4-FFF2-40B4-BE49-F238E27FC236}">
                  <a16:creationId xmlns:a16="http://schemas.microsoft.com/office/drawing/2014/main" id="{43045812-DEF7-45D7-BFB1-E224B4B69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1221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501" name="Oval 17">
              <a:extLst>
                <a:ext uri="{FF2B5EF4-FFF2-40B4-BE49-F238E27FC236}">
                  <a16:creationId xmlns:a16="http://schemas.microsoft.com/office/drawing/2014/main" id="{BF2CC95D-91E4-4A68-8253-E586E1C79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" y="1221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502" name="Oval 18">
              <a:extLst>
                <a:ext uri="{FF2B5EF4-FFF2-40B4-BE49-F238E27FC236}">
                  <a16:creationId xmlns:a16="http://schemas.microsoft.com/office/drawing/2014/main" id="{C386C010-28BE-4AAB-AFB5-B79559268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1220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503" name="Oval 19">
              <a:extLst>
                <a:ext uri="{FF2B5EF4-FFF2-40B4-BE49-F238E27FC236}">
                  <a16:creationId xmlns:a16="http://schemas.microsoft.com/office/drawing/2014/main" id="{B8CAEE48-362F-4568-B0E3-9E57A6533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9" y="1220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504" name="Rectangle 20">
              <a:extLst>
                <a:ext uri="{FF2B5EF4-FFF2-40B4-BE49-F238E27FC236}">
                  <a16:creationId xmlns:a16="http://schemas.microsoft.com/office/drawing/2014/main" id="{BDFF7430-22E4-41A2-863B-EB9CFBF8B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" y="1159"/>
              <a:ext cx="71" cy="345"/>
            </a:xfrm>
            <a:prstGeom prst="rect">
              <a:avLst/>
            </a:prstGeom>
            <a:solidFill>
              <a:srgbClr val="CC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505" name="Rectangle 21">
              <a:extLst>
                <a:ext uri="{FF2B5EF4-FFF2-40B4-BE49-F238E27FC236}">
                  <a16:creationId xmlns:a16="http://schemas.microsoft.com/office/drawing/2014/main" id="{E488D4A0-DC4F-4A03-A576-1F296870B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0" y="1184"/>
              <a:ext cx="71" cy="258"/>
            </a:xfrm>
            <a:prstGeom prst="rect">
              <a:avLst/>
            </a:prstGeom>
            <a:solidFill>
              <a:srgbClr val="CC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506" name="Oval 22">
              <a:extLst>
                <a:ext uri="{FF2B5EF4-FFF2-40B4-BE49-F238E27FC236}">
                  <a16:creationId xmlns:a16="http://schemas.microsoft.com/office/drawing/2014/main" id="{5A7ADD5C-CD11-4747-BC11-65CF4847F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8" y="1247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507" name="Oval 23">
              <a:extLst>
                <a:ext uri="{FF2B5EF4-FFF2-40B4-BE49-F238E27FC236}">
                  <a16:creationId xmlns:a16="http://schemas.microsoft.com/office/drawing/2014/main" id="{B33730D3-A18D-4DFC-89E9-2FD57F6F4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0" y="1247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508" name="Rectangle 24">
              <a:extLst>
                <a:ext uri="{FF2B5EF4-FFF2-40B4-BE49-F238E27FC236}">
                  <a16:creationId xmlns:a16="http://schemas.microsoft.com/office/drawing/2014/main" id="{FB855546-CAA8-42F7-8205-8B4D1544C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" y="1181"/>
              <a:ext cx="71" cy="258"/>
            </a:xfrm>
            <a:prstGeom prst="rect">
              <a:avLst/>
            </a:prstGeom>
            <a:solidFill>
              <a:srgbClr val="CC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509" name="Oval 25">
              <a:extLst>
                <a:ext uri="{FF2B5EF4-FFF2-40B4-BE49-F238E27FC236}">
                  <a16:creationId xmlns:a16="http://schemas.microsoft.com/office/drawing/2014/main" id="{892CD5CA-915C-4278-B708-5EEBA9B16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" y="1244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  <p:grpSp>
        <p:nvGrpSpPr>
          <p:cNvPr id="101381" name="Group 26">
            <a:extLst>
              <a:ext uri="{FF2B5EF4-FFF2-40B4-BE49-F238E27FC236}">
                <a16:creationId xmlns:a16="http://schemas.microsoft.com/office/drawing/2014/main" id="{91203AA8-4988-4A86-8A55-FF322A9D4750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1338263"/>
            <a:ext cx="976312" cy="1700212"/>
            <a:chOff x="1663" y="843"/>
            <a:chExt cx="615" cy="1071"/>
          </a:xfrm>
        </p:grpSpPr>
        <p:sp>
          <p:nvSpPr>
            <p:cNvPr id="101488" name="Rectangle 27">
              <a:extLst>
                <a:ext uri="{FF2B5EF4-FFF2-40B4-BE49-F238E27FC236}">
                  <a16:creationId xmlns:a16="http://schemas.microsoft.com/office/drawing/2014/main" id="{AA2F6E9D-FAFC-46C5-ABD5-B03AD1531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" y="843"/>
              <a:ext cx="71" cy="1071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89" name="Rectangle 28">
              <a:extLst>
                <a:ext uri="{FF2B5EF4-FFF2-40B4-BE49-F238E27FC236}">
                  <a16:creationId xmlns:a16="http://schemas.microsoft.com/office/drawing/2014/main" id="{00736930-E3E2-4B02-8A5F-386567D4C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955"/>
              <a:ext cx="71" cy="939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90" name="Rectangle 29">
              <a:extLst>
                <a:ext uri="{FF2B5EF4-FFF2-40B4-BE49-F238E27FC236}">
                  <a16:creationId xmlns:a16="http://schemas.microsoft.com/office/drawing/2014/main" id="{EAAD77B6-2D69-4994-9D48-E148E4E57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860"/>
              <a:ext cx="71" cy="921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91" name="Rectangle 30">
              <a:extLst>
                <a:ext uri="{FF2B5EF4-FFF2-40B4-BE49-F238E27FC236}">
                  <a16:creationId xmlns:a16="http://schemas.microsoft.com/office/drawing/2014/main" id="{A1C2BEF7-5452-4F37-95CA-22D31842A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" y="843"/>
              <a:ext cx="71" cy="1056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92" name="Oval 31">
              <a:extLst>
                <a:ext uri="{FF2B5EF4-FFF2-40B4-BE49-F238E27FC236}">
                  <a16:creationId xmlns:a16="http://schemas.microsoft.com/office/drawing/2014/main" id="{718C6032-9332-4E7E-BA4F-7A9D1B111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4" y="1267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93" name="Oval 32">
              <a:extLst>
                <a:ext uri="{FF2B5EF4-FFF2-40B4-BE49-F238E27FC236}">
                  <a16:creationId xmlns:a16="http://schemas.microsoft.com/office/drawing/2014/main" id="{043B4E45-814C-4D35-9451-335C3796E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" y="1267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94" name="Oval 33">
              <a:extLst>
                <a:ext uri="{FF2B5EF4-FFF2-40B4-BE49-F238E27FC236}">
                  <a16:creationId xmlns:a16="http://schemas.microsoft.com/office/drawing/2014/main" id="{015C2EE5-FEAB-4724-8B58-07731CD13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1266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95" name="Oval 34">
              <a:extLst>
                <a:ext uri="{FF2B5EF4-FFF2-40B4-BE49-F238E27FC236}">
                  <a16:creationId xmlns:a16="http://schemas.microsoft.com/office/drawing/2014/main" id="{41F4E264-AB1C-410C-A22F-658FE666E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" y="1266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  <p:grpSp>
        <p:nvGrpSpPr>
          <p:cNvPr id="101382" name="Group 35">
            <a:extLst>
              <a:ext uri="{FF2B5EF4-FFF2-40B4-BE49-F238E27FC236}">
                <a16:creationId xmlns:a16="http://schemas.microsoft.com/office/drawing/2014/main" id="{72841832-0230-42A4-9B9E-8E62CFDDB65C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1389063"/>
            <a:ext cx="976313" cy="1700212"/>
            <a:chOff x="3330" y="875"/>
            <a:chExt cx="615" cy="1071"/>
          </a:xfrm>
        </p:grpSpPr>
        <p:sp>
          <p:nvSpPr>
            <p:cNvPr id="101480" name="Rectangle 36">
              <a:extLst>
                <a:ext uri="{FF2B5EF4-FFF2-40B4-BE49-F238E27FC236}">
                  <a16:creationId xmlns:a16="http://schemas.microsoft.com/office/drawing/2014/main" id="{BD9DFDF9-F563-4F15-B948-11F28C857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" y="875"/>
              <a:ext cx="71" cy="1071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81" name="Rectangle 37">
              <a:extLst>
                <a:ext uri="{FF2B5EF4-FFF2-40B4-BE49-F238E27FC236}">
                  <a16:creationId xmlns:a16="http://schemas.microsoft.com/office/drawing/2014/main" id="{5C18FB39-5AE9-485A-90E3-5EB21ED52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" y="987"/>
              <a:ext cx="71" cy="939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82" name="Rectangle 38">
              <a:extLst>
                <a:ext uri="{FF2B5EF4-FFF2-40B4-BE49-F238E27FC236}">
                  <a16:creationId xmlns:a16="http://schemas.microsoft.com/office/drawing/2014/main" id="{E92A425B-B17E-4E2C-8929-813B45B86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5" y="892"/>
              <a:ext cx="71" cy="921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83" name="Rectangle 39">
              <a:extLst>
                <a:ext uri="{FF2B5EF4-FFF2-40B4-BE49-F238E27FC236}">
                  <a16:creationId xmlns:a16="http://schemas.microsoft.com/office/drawing/2014/main" id="{6684487C-6FD8-4A58-9879-8D98ED995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875"/>
              <a:ext cx="71" cy="1056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84" name="Oval 40">
              <a:extLst>
                <a:ext uri="{FF2B5EF4-FFF2-40B4-BE49-F238E27FC236}">
                  <a16:creationId xmlns:a16="http://schemas.microsoft.com/office/drawing/2014/main" id="{44262F35-48A4-4BC9-8383-C2DE3DD69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1299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85" name="Oval 41">
              <a:extLst>
                <a:ext uri="{FF2B5EF4-FFF2-40B4-BE49-F238E27FC236}">
                  <a16:creationId xmlns:a16="http://schemas.microsoft.com/office/drawing/2014/main" id="{501CAF9F-90EC-45AA-9938-780CB7D96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1299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86" name="Oval 42">
              <a:extLst>
                <a:ext uri="{FF2B5EF4-FFF2-40B4-BE49-F238E27FC236}">
                  <a16:creationId xmlns:a16="http://schemas.microsoft.com/office/drawing/2014/main" id="{8350747E-D73B-41A0-A8D7-703410BD4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2" y="1298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87" name="Oval 43">
              <a:extLst>
                <a:ext uri="{FF2B5EF4-FFF2-40B4-BE49-F238E27FC236}">
                  <a16:creationId xmlns:a16="http://schemas.microsoft.com/office/drawing/2014/main" id="{75CD6E35-4927-4862-919B-F9CBA1CEF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1298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  <p:grpSp>
        <p:nvGrpSpPr>
          <p:cNvPr id="101383" name="Group 44">
            <a:extLst>
              <a:ext uri="{FF2B5EF4-FFF2-40B4-BE49-F238E27FC236}">
                <a16:creationId xmlns:a16="http://schemas.microsoft.com/office/drawing/2014/main" id="{E95E2A2E-FEDA-4680-AD54-449B7BA2BE0C}"/>
              </a:ext>
            </a:extLst>
          </p:cNvPr>
          <p:cNvGrpSpPr>
            <a:grpSpLocks/>
          </p:cNvGrpSpPr>
          <p:nvPr/>
        </p:nvGrpSpPr>
        <p:grpSpPr bwMode="auto">
          <a:xfrm>
            <a:off x="1031875" y="4378325"/>
            <a:ext cx="976313" cy="1700213"/>
            <a:chOff x="650" y="2758"/>
            <a:chExt cx="615" cy="1071"/>
          </a:xfrm>
        </p:grpSpPr>
        <p:sp>
          <p:nvSpPr>
            <p:cNvPr id="101472" name="Rectangle 45">
              <a:extLst>
                <a:ext uri="{FF2B5EF4-FFF2-40B4-BE49-F238E27FC236}">
                  <a16:creationId xmlns:a16="http://schemas.microsoft.com/office/drawing/2014/main" id="{0A733E99-5CA8-47E9-844D-BF3C0D0CA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2758"/>
              <a:ext cx="71" cy="1071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73" name="Rectangle 46">
              <a:extLst>
                <a:ext uri="{FF2B5EF4-FFF2-40B4-BE49-F238E27FC236}">
                  <a16:creationId xmlns:a16="http://schemas.microsoft.com/office/drawing/2014/main" id="{1ECD13A0-D366-4C4E-AD9A-8554F0D94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870"/>
              <a:ext cx="71" cy="939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74" name="Rectangle 47">
              <a:extLst>
                <a:ext uri="{FF2B5EF4-FFF2-40B4-BE49-F238E27FC236}">
                  <a16:creationId xmlns:a16="http://schemas.microsoft.com/office/drawing/2014/main" id="{DCB4B7E1-388A-4F0E-9370-0C2442ACB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" y="2775"/>
              <a:ext cx="71" cy="921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75" name="Rectangle 48">
              <a:extLst>
                <a:ext uri="{FF2B5EF4-FFF2-40B4-BE49-F238E27FC236}">
                  <a16:creationId xmlns:a16="http://schemas.microsoft.com/office/drawing/2014/main" id="{C9E33BBC-C873-4831-982E-E0B6779FB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2758"/>
              <a:ext cx="71" cy="1056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76" name="Oval 49">
              <a:extLst>
                <a:ext uri="{FF2B5EF4-FFF2-40B4-BE49-F238E27FC236}">
                  <a16:creationId xmlns:a16="http://schemas.microsoft.com/office/drawing/2014/main" id="{4CBD3554-480E-47CF-9127-A058D59C9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" y="3182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77" name="Oval 50">
              <a:extLst>
                <a:ext uri="{FF2B5EF4-FFF2-40B4-BE49-F238E27FC236}">
                  <a16:creationId xmlns:a16="http://schemas.microsoft.com/office/drawing/2014/main" id="{385EE892-2475-4172-9540-FF9FBC50A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" y="3182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78" name="Oval 51">
              <a:extLst>
                <a:ext uri="{FF2B5EF4-FFF2-40B4-BE49-F238E27FC236}">
                  <a16:creationId xmlns:a16="http://schemas.microsoft.com/office/drawing/2014/main" id="{0679AB43-5EB2-4DCA-8F2F-C2068FC29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" y="3181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79" name="Oval 52">
              <a:extLst>
                <a:ext uri="{FF2B5EF4-FFF2-40B4-BE49-F238E27FC236}">
                  <a16:creationId xmlns:a16="http://schemas.microsoft.com/office/drawing/2014/main" id="{577D8B8A-BB31-4B96-BB84-746DF860A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81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  <p:grpSp>
        <p:nvGrpSpPr>
          <p:cNvPr id="101384" name="Group 53">
            <a:extLst>
              <a:ext uri="{FF2B5EF4-FFF2-40B4-BE49-F238E27FC236}">
                <a16:creationId xmlns:a16="http://schemas.microsoft.com/office/drawing/2014/main" id="{1FA6AA9A-AB4A-4227-B50F-E28C962E858E}"/>
              </a:ext>
            </a:extLst>
          </p:cNvPr>
          <p:cNvGrpSpPr>
            <a:grpSpLocks/>
          </p:cNvGrpSpPr>
          <p:nvPr/>
        </p:nvGrpSpPr>
        <p:grpSpPr bwMode="auto">
          <a:xfrm>
            <a:off x="1166813" y="4373563"/>
            <a:ext cx="976312" cy="1700212"/>
            <a:chOff x="735" y="2755"/>
            <a:chExt cx="615" cy="1071"/>
          </a:xfrm>
        </p:grpSpPr>
        <p:sp>
          <p:nvSpPr>
            <p:cNvPr id="101464" name="Rectangle 54">
              <a:extLst>
                <a:ext uri="{FF2B5EF4-FFF2-40B4-BE49-F238E27FC236}">
                  <a16:creationId xmlns:a16="http://schemas.microsoft.com/office/drawing/2014/main" id="{D751BC11-5AE5-468A-99FC-4E8DC3033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2755"/>
              <a:ext cx="71" cy="1071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65" name="Rectangle 55">
              <a:extLst>
                <a:ext uri="{FF2B5EF4-FFF2-40B4-BE49-F238E27FC236}">
                  <a16:creationId xmlns:a16="http://schemas.microsoft.com/office/drawing/2014/main" id="{E3995A4D-AD34-4D60-87EC-0879C6F5E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2867"/>
              <a:ext cx="71" cy="939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66" name="Rectangle 56">
              <a:extLst>
                <a:ext uri="{FF2B5EF4-FFF2-40B4-BE49-F238E27FC236}">
                  <a16:creationId xmlns:a16="http://schemas.microsoft.com/office/drawing/2014/main" id="{EC379F8B-1857-48F4-B055-3B09111C9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" y="2772"/>
              <a:ext cx="71" cy="921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67" name="Rectangle 57">
              <a:extLst>
                <a:ext uri="{FF2B5EF4-FFF2-40B4-BE49-F238E27FC236}">
                  <a16:creationId xmlns:a16="http://schemas.microsoft.com/office/drawing/2014/main" id="{5C86C534-2B8E-448F-82C4-8547DA160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" y="2755"/>
              <a:ext cx="71" cy="1056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68" name="Oval 58">
              <a:extLst>
                <a:ext uri="{FF2B5EF4-FFF2-40B4-BE49-F238E27FC236}">
                  <a16:creationId xmlns:a16="http://schemas.microsoft.com/office/drawing/2014/main" id="{EE164FED-0C36-4C3F-8E7E-E66D8FCC5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" y="3179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69" name="Oval 59">
              <a:extLst>
                <a:ext uri="{FF2B5EF4-FFF2-40B4-BE49-F238E27FC236}">
                  <a16:creationId xmlns:a16="http://schemas.microsoft.com/office/drawing/2014/main" id="{A11A9314-985E-40D0-850D-B78C7DDC5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3179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70" name="Oval 60">
              <a:extLst>
                <a:ext uri="{FF2B5EF4-FFF2-40B4-BE49-F238E27FC236}">
                  <a16:creationId xmlns:a16="http://schemas.microsoft.com/office/drawing/2014/main" id="{C9754D41-AB8C-47D4-B218-49074BE49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3178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71" name="Oval 61">
              <a:extLst>
                <a:ext uri="{FF2B5EF4-FFF2-40B4-BE49-F238E27FC236}">
                  <a16:creationId xmlns:a16="http://schemas.microsoft.com/office/drawing/2014/main" id="{A608D812-1170-4E85-97D6-5513DFED7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" y="3178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  <p:grpSp>
        <p:nvGrpSpPr>
          <p:cNvPr id="101385" name="Group 62">
            <a:extLst>
              <a:ext uri="{FF2B5EF4-FFF2-40B4-BE49-F238E27FC236}">
                <a16:creationId xmlns:a16="http://schemas.microsoft.com/office/drawing/2014/main" id="{082081D3-ECB5-4D95-8E39-B4816BE02F8E}"/>
              </a:ext>
            </a:extLst>
          </p:cNvPr>
          <p:cNvGrpSpPr>
            <a:grpSpLocks/>
          </p:cNvGrpSpPr>
          <p:nvPr/>
        </p:nvGrpSpPr>
        <p:grpSpPr bwMode="auto">
          <a:xfrm>
            <a:off x="2192338" y="4383088"/>
            <a:ext cx="976312" cy="1700212"/>
            <a:chOff x="1381" y="2761"/>
            <a:chExt cx="615" cy="1071"/>
          </a:xfrm>
        </p:grpSpPr>
        <p:sp>
          <p:nvSpPr>
            <p:cNvPr id="101456" name="Rectangle 63">
              <a:extLst>
                <a:ext uri="{FF2B5EF4-FFF2-40B4-BE49-F238E27FC236}">
                  <a16:creationId xmlns:a16="http://schemas.microsoft.com/office/drawing/2014/main" id="{84B7BDAF-4E4A-4333-801F-5A080D81B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" y="2761"/>
              <a:ext cx="71" cy="1071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57" name="Rectangle 64">
              <a:extLst>
                <a:ext uri="{FF2B5EF4-FFF2-40B4-BE49-F238E27FC236}">
                  <a16:creationId xmlns:a16="http://schemas.microsoft.com/office/drawing/2014/main" id="{33D12F93-BA5B-4C50-A4DC-585EA0E14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" y="2873"/>
              <a:ext cx="71" cy="939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58" name="Rectangle 65">
              <a:extLst>
                <a:ext uri="{FF2B5EF4-FFF2-40B4-BE49-F238E27FC236}">
                  <a16:creationId xmlns:a16="http://schemas.microsoft.com/office/drawing/2014/main" id="{4914AA3E-75F8-490B-961C-A2ECE0FD3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778"/>
              <a:ext cx="71" cy="921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59" name="Rectangle 66">
              <a:extLst>
                <a:ext uri="{FF2B5EF4-FFF2-40B4-BE49-F238E27FC236}">
                  <a16:creationId xmlns:a16="http://schemas.microsoft.com/office/drawing/2014/main" id="{51C3B261-EEF0-4C9D-8C41-B6AC503BC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" y="2761"/>
              <a:ext cx="71" cy="1056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60" name="Oval 67">
              <a:extLst>
                <a:ext uri="{FF2B5EF4-FFF2-40B4-BE49-F238E27FC236}">
                  <a16:creationId xmlns:a16="http://schemas.microsoft.com/office/drawing/2014/main" id="{E889696E-1869-4D14-8DE2-C1EB8CC11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" y="3185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61" name="Oval 68">
              <a:extLst>
                <a:ext uri="{FF2B5EF4-FFF2-40B4-BE49-F238E27FC236}">
                  <a16:creationId xmlns:a16="http://schemas.microsoft.com/office/drawing/2014/main" id="{BFB5703F-B226-401E-BEA9-68DD7A226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" y="3185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62" name="Oval 69">
              <a:extLst>
                <a:ext uri="{FF2B5EF4-FFF2-40B4-BE49-F238E27FC236}">
                  <a16:creationId xmlns:a16="http://schemas.microsoft.com/office/drawing/2014/main" id="{60654B0D-BA89-4B43-8A34-5B5505EEE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" y="3184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63" name="Oval 70">
              <a:extLst>
                <a:ext uri="{FF2B5EF4-FFF2-40B4-BE49-F238E27FC236}">
                  <a16:creationId xmlns:a16="http://schemas.microsoft.com/office/drawing/2014/main" id="{C3B4D9C9-4F8E-4178-AD58-4B3D8FCE2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" y="3184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  <p:grpSp>
        <p:nvGrpSpPr>
          <p:cNvPr id="101386" name="Group 71">
            <a:extLst>
              <a:ext uri="{FF2B5EF4-FFF2-40B4-BE49-F238E27FC236}">
                <a16:creationId xmlns:a16="http://schemas.microsoft.com/office/drawing/2014/main" id="{1B73E1E2-79E5-4CF1-85F2-EAAD12E8B21E}"/>
              </a:ext>
            </a:extLst>
          </p:cNvPr>
          <p:cNvGrpSpPr>
            <a:grpSpLocks/>
          </p:cNvGrpSpPr>
          <p:nvPr/>
        </p:nvGrpSpPr>
        <p:grpSpPr bwMode="auto">
          <a:xfrm>
            <a:off x="2322513" y="4394200"/>
            <a:ext cx="976312" cy="1700213"/>
            <a:chOff x="1463" y="2768"/>
            <a:chExt cx="615" cy="1071"/>
          </a:xfrm>
        </p:grpSpPr>
        <p:sp>
          <p:nvSpPr>
            <p:cNvPr id="101448" name="Rectangle 72">
              <a:extLst>
                <a:ext uri="{FF2B5EF4-FFF2-40B4-BE49-F238E27FC236}">
                  <a16:creationId xmlns:a16="http://schemas.microsoft.com/office/drawing/2014/main" id="{55B0BF04-3155-422C-AA89-066052707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" y="2768"/>
              <a:ext cx="71" cy="1071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49" name="Rectangle 73">
              <a:extLst>
                <a:ext uri="{FF2B5EF4-FFF2-40B4-BE49-F238E27FC236}">
                  <a16:creationId xmlns:a16="http://schemas.microsoft.com/office/drawing/2014/main" id="{86F9705A-6154-49E9-AA78-46E6B140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2" y="2880"/>
              <a:ext cx="71" cy="939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50" name="Rectangle 74">
              <a:extLst>
                <a:ext uri="{FF2B5EF4-FFF2-40B4-BE49-F238E27FC236}">
                  <a16:creationId xmlns:a16="http://schemas.microsoft.com/office/drawing/2014/main" id="{AC74BDA0-45B3-41EF-93A2-66C58E816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2785"/>
              <a:ext cx="71" cy="921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51" name="Rectangle 75">
              <a:extLst>
                <a:ext uri="{FF2B5EF4-FFF2-40B4-BE49-F238E27FC236}">
                  <a16:creationId xmlns:a16="http://schemas.microsoft.com/office/drawing/2014/main" id="{42E0EE57-C103-40BF-8F82-D37AC63BB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2768"/>
              <a:ext cx="71" cy="1056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52" name="Oval 76">
              <a:extLst>
                <a:ext uri="{FF2B5EF4-FFF2-40B4-BE49-F238E27FC236}">
                  <a16:creationId xmlns:a16="http://schemas.microsoft.com/office/drawing/2014/main" id="{2761AA68-4E0F-47A5-92B5-B85DF378C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3192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53" name="Oval 77">
              <a:extLst>
                <a:ext uri="{FF2B5EF4-FFF2-40B4-BE49-F238E27FC236}">
                  <a16:creationId xmlns:a16="http://schemas.microsoft.com/office/drawing/2014/main" id="{885E42EC-2B14-4343-8453-055F3E38A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192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54" name="Oval 78">
              <a:extLst>
                <a:ext uri="{FF2B5EF4-FFF2-40B4-BE49-F238E27FC236}">
                  <a16:creationId xmlns:a16="http://schemas.microsoft.com/office/drawing/2014/main" id="{416991B4-8AEF-4914-AA59-F42296925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" y="3191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55" name="Oval 79">
              <a:extLst>
                <a:ext uri="{FF2B5EF4-FFF2-40B4-BE49-F238E27FC236}">
                  <a16:creationId xmlns:a16="http://schemas.microsoft.com/office/drawing/2014/main" id="{D5E996DF-8B0C-4350-979D-B5FC4071F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3191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  <p:grpSp>
        <p:nvGrpSpPr>
          <p:cNvPr id="101387" name="Group 80">
            <a:extLst>
              <a:ext uri="{FF2B5EF4-FFF2-40B4-BE49-F238E27FC236}">
                <a16:creationId xmlns:a16="http://schemas.microsoft.com/office/drawing/2014/main" id="{886FC6ED-CE6F-43B0-B7A4-E7931A48C5DA}"/>
              </a:ext>
            </a:extLst>
          </p:cNvPr>
          <p:cNvGrpSpPr>
            <a:grpSpLocks/>
          </p:cNvGrpSpPr>
          <p:nvPr/>
        </p:nvGrpSpPr>
        <p:grpSpPr bwMode="auto">
          <a:xfrm>
            <a:off x="4933950" y="4373563"/>
            <a:ext cx="976313" cy="1700212"/>
            <a:chOff x="3108" y="2755"/>
            <a:chExt cx="615" cy="1071"/>
          </a:xfrm>
        </p:grpSpPr>
        <p:sp>
          <p:nvSpPr>
            <p:cNvPr id="101440" name="Rectangle 81">
              <a:extLst>
                <a:ext uri="{FF2B5EF4-FFF2-40B4-BE49-F238E27FC236}">
                  <a16:creationId xmlns:a16="http://schemas.microsoft.com/office/drawing/2014/main" id="{7CE0B771-30DB-48C3-8C23-46D2BB92E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2755"/>
              <a:ext cx="71" cy="1071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41" name="Rectangle 82">
              <a:extLst>
                <a:ext uri="{FF2B5EF4-FFF2-40B4-BE49-F238E27FC236}">
                  <a16:creationId xmlns:a16="http://schemas.microsoft.com/office/drawing/2014/main" id="{C42CD8C2-5699-4258-B450-7F80818CC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" y="2867"/>
              <a:ext cx="71" cy="939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42" name="Rectangle 83">
              <a:extLst>
                <a:ext uri="{FF2B5EF4-FFF2-40B4-BE49-F238E27FC236}">
                  <a16:creationId xmlns:a16="http://schemas.microsoft.com/office/drawing/2014/main" id="{7B56240C-EF5E-4E23-9366-1ACFAA85D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" y="2772"/>
              <a:ext cx="71" cy="921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43" name="Rectangle 84">
              <a:extLst>
                <a:ext uri="{FF2B5EF4-FFF2-40B4-BE49-F238E27FC236}">
                  <a16:creationId xmlns:a16="http://schemas.microsoft.com/office/drawing/2014/main" id="{8031D6D8-043E-4F70-B9E1-1D79F6B3C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2755"/>
              <a:ext cx="71" cy="1056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44" name="Oval 85">
              <a:extLst>
                <a:ext uri="{FF2B5EF4-FFF2-40B4-BE49-F238E27FC236}">
                  <a16:creationId xmlns:a16="http://schemas.microsoft.com/office/drawing/2014/main" id="{7FB821D0-6339-4A43-B31C-06514B4DE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" y="3179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45" name="Oval 86">
              <a:extLst>
                <a:ext uri="{FF2B5EF4-FFF2-40B4-BE49-F238E27FC236}">
                  <a16:creationId xmlns:a16="http://schemas.microsoft.com/office/drawing/2014/main" id="{6A473019-4BD1-45C5-8103-CE4BF7F85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" y="3179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46" name="Oval 87">
              <a:extLst>
                <a:ext uri="{FF2B5EF4-FFF2-40B4-BE49-F238E27FC236}">
                  <a16:creationId xmlns:a16="http://schemas.microsoft.com/office/drawing/2014/main" id="{D7D3526E-0AA1-4D65-B0E0-3FB0498B6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3178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47" name="Oval 88">
              <a:extLst>
                <a:ext uri="{FF2B5EF4-FFF2-40B4-BE49-F238E27FC236}">
                  <a16:creationId xmlns:a16="http://schemas.microsoft.com/office/drawing/2014/main" id="{00B40227-17BD-4298-BC7E-C84D39F21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3178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  <p:grpSp>
        <p:nvGrpSpPr>
          <p:cNvPr id="101388" name="Group 89">
            <a:extLst>
              <a:ext uri="{FF2B5EF4-FFF2-40B4-BE49-F238E27FC236}">
                <a16:creationId xmlns:a16="http://schemas.microsoft.com/office/drawing/2014/main" id="{723FCEA0-73C3-4EEE-8D05-0821F5009C13}"/>
              </a:ext>
            </a:extLst>
          </p:cNvPr>
          <p:cNvGrpSpPr>
            <a:grpSpLocks/>
          </p:cNvGrpSpPr>
          <p:nvPr/>
        </p:nvGrpSpPr>
        <p:grpSpPr bwMode="auto">
          <a:xfrm>
            <a:off x="5068888" y="4368800"/>
            <a:ext cx="976312" cy="1700213"/>
            <a:chOff x="3193" y="2752"/>
            <a:chExt cx="615" cy="1071"/>
          </a:xfrm>
        </p:grpSpPr>
        <p:sp>
          <p:nvSpPr>
            <p:cNvPr id="101432" name="Rectangle 90">
              <a:extLst>
                <a:ext uri="{FF2B5EF4-FFF2-40B4-BE49-F238E27FC236}">
                  <a16:creationId xmlns:a16="http://schemas.microsoft.com/office/drawing/2014/main" id="{88FFCAFB-0D63-42B7-9654-BC242DD80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3" y="2752"/>
              <a:ext cx="71" cy="1071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33" name="Rectangle 91">
              <a:extLst>
                <a:ext uri="{FF2B5EF4-FFF2-40B4-BE49-F238E27FC236}">
                  <a16:creationId xmlns:a16="http://schemas.microsoft.com/office/drawing/2014/main" id="{0857C8D4-1216-44DA-B1C8-33B97A04E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2864"/>
              <a:ext cx="71" cy="939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34" name="Rectangle 92">
              <a:extLst>
                <a:ext uri="{FF2B5EF4-FFF2-40B4-BE49-F238E27FC236}">
                  <a16:creationId xmlns:a16="http://schemas.microsoft.com/office/drawing/2014/main" id="{72C1035B-BA7C-4BAF-A103-A61FCB58C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2769"/>
              <a:ext cx="71" cy="921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35" name="Rectangle 93">
              <a:extLst>
                <a:ext uri="{FF2B5EF4-FFF2-40B4-BE49-F238E27FC236}">
                  <a16:creationId xmlns:a16="http://schemas.microsoft.com/office/drawing/2014/main" id="{8B098F8C-BAFC-4295-892C-2AF516234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2752"/>
              <a:ext cx="71" cy="1056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36" name="Oval 94">
              <a:extLst>
                <a:ext uri="{FF2B5EF4-FFF2-40B4-BE49-F238E27FC236}">
                  <a16:creationId xmlns:a16="http://schemas.microsoft.com/office/drawing/2014/main" id="{DA6621D0-BE3C-458E-8D59-823C89490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" y="3176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37" name="Oval 95">
              <a:extLst>
                <a:ext uri="{FF2B5EF4-FFF2-40B4-BE49-F238E27FC236}">
                  <a16:creationId xmlns:a16="http://schemas.microsoft.com/office/drawing/2014/main" id="{BF520C29-D9CE-4F99-9370-CB36DE0B6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3176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38" name="Oval 96">
              <a:extLst>
                <a:ext uri="{FF2B5EF4-FFF2-40B4-BE49-F238E27FC236}">
                  <a16:creationId xmlns:a16="http://schemas.microsoft.com/office/drawing/2014/main" id="{A15761D6-ABA5-4A86-868B-10B64CF1E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" y="3175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39" name="Oval 97">
              <a:extLst>
                <a:ext uri="{FF2B5EF4-FFF2-40B4-BE49-F238E27FC236}">
                  <a16:creationId xmlns:a16="http://schemas.microsoft.com/office/drawing/2014/main" id="{105B2032-8683-4FD7-9981-5BF362267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3175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  <p:grpSp>
        <p:nvGrpSpPr>
          <p:cNvPr id="101389" name="Group 98">
            <a:extLst>
              <a:ext uri="{FF2B5EF4-FFF2-40B4-BE49-F238E27FC236}">
                <a16:creationId xmlns:a16="http://schemas.microsoft.com/office/drawing/2014/main" id="{CA64D46F-2AE0-4D02-A8D6-29B844EEB242}"/>
              </a:ext>
            </a:extLst>
          </p:cNvPr>
          <p:cNvGrpSpPr>
            <a:grpSpLocks/>
          </p:cNvGrpSpPr>
          <p:nvPr/>
        </p:nvGrpSpPr>
        <p:grpSpPr bwMode="auto">
          <a:xfrm>
            <a:off x="6105525" y="4732338"/>
            <a:ext cx="1757363" cy="1039812"/>
            <a:chOff x="3846" y="2981"/>
            <a:chExt cx="1107" cy="655"/>
          </a:xfrm>
        </p:grpSpPr>
        <p:sp>
          <p:nvSpPr>
            <p:cNvPr id="101418" name="Rectangle 99">
              <a:extLst>
                <a:ext uri="{FF2B5EF4-FFF2-40B4-BE49-F238E27FC236}">
                  <a16:creationId xmlns:a16="http://schemas.microsoft.com/office/drawing/2014/main" id="{40D19EE6-D55B-4A5E-B1A2-99A47D19A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3007"/>
              <a:ext cx="71" cy="483"/>
            </a:xfrm>
            <a:prstGeom prst="rect">
              <a:avLst/>
            </a:prstGeom>
            <a:solidFill>
              <a:srgbClr val="CC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19" name="Rectangle 100">
              <a:extLst>
                <a:ext uri="{FF2B5EF4-FFF2-40B4-BE49-F238E27FC236}">
                  <a16:creationId xmlns:a16="http://schemas.microsoft.com/office/drawing/2014/main" id="{71316A78-A5FF-4028-869E-ADE410DCC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981"/>
              <a:ext cx="71" cy="549"/>
            </a:xfrm>
            <a:prstGeom prst="rect">
              <a:avLst/>
            </a:prstGeom>
            <a:solidFill>
              <a:srgbClr val="CC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20" name="Rectangle 101">
              <a:extLst>
                <a:ext uri="{FF2B5EF4-FFF2-40B4-BE49-F238E27FC236}">
                  <a16:creationId xmlns:a16="http://schemas.microsoft.com/office/drawing/2014/main" id="{C9A0BF76-2B3A-463B-BDE8-783D6D04F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3108"/>
              <a:ext cx="71" cy="528"/>
            </a:xfrm>
            <a:prstGeom prst="rect">
              <a:avLst/>
            </a:prstGeom>
            <a:solidFill>
              <a:srgbClr val="CC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21" name="Rectangle 102">
              <a:extLst>
                <a:ext uri="{FF2B5EF4-FFF2-40B4-BE49-F238E27FC236}">
                  <a16:creationId xmlns:a16="http://schemas.microsoft.com/office/drawing/2014/main" id="{4E0DD56A-4222-43D1-AA30-728CAE0AE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3133"/>
              <a:ext cx="71" cy="360"/>
            </a:xfrm>
            <a:prstGeom prst="rect">
              <a:avLst/>
            </a:prstGeom>
            <a:solidFill>
              <a:srgbClr val="CC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22" name="Oval 103">
              <a:extLst>
                <a:ext uri="{FF2B5EF4-FFF2-40B4-BE49-F238E27FC236}">
                  <a16:creationId xmlns:a16="http://schemas.microsoft.com/office/drawing/2014/main" id="{2EFE0B68-672D-4649-BD4C-8E09C6F55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3197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23" name="Oval 104">
              <a:extLst>
                <a:ext uri="{FF2B5EF4-FFF2-40B4-BE49-F238E27FC236}">
                  <a16:creationId xmlns:a16="http://schemas.microsoft.com/office/drawing/2014/main" id="{BBC76E96-86C2-4E50-8779-47451252D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9" y="3197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24" name="Oval 105">
              <a:extLst>
                <a:ext uri="{FF2B5EF4-FFF2-40B4-BE49-F238E27FC236}">
                  <a16:creationId xmlns:a16="http://schemas.microsoft.com/office/drawing/2014/main" id="{E144E1D8-110A-40B0-9F39-9B682CBB1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1" y="3196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25" name="Oval 106">
              <a:extLst>
                <a:ext uri="{FF2B5EF4-FFF2-40B4-BE49-F238E27FC236}">
                  <a16:creationId xmlns:a16="http://schemas.microsoft.com/office/drawing/2014/main" id="{F5B7C349-7E26-4D6B-A7AD-00A777D8C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3196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26" name="Rectangle 107">
              <a:extLst>
                <a:ext uri="{FF2B5EF4-FFF2-40B4-BE49-F238E27FC236}">
                  <a16:creationId xmlns:a16="http://schemas.microsoft.com/office/drawing/2014/main" id="{D71B3520-DAB3-4D66-B561-07DE6BCBB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5" y="3135"/>
              <a:ext cx="71" cy="345"/>
            </a:xfrm>
            <a:prstGeom prst="rect">
              <a:avLst/>
            </a:prstGeom>
            <a:solidFill>
              <a:srgbClr val="CC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27" name="Rectangle 108">
              <a:extLst>
                <a:ext uri="{FF2B5EF4-FFF2-40B4-BE49-F238E27FC236}">
                  <a16:creationId xmlns:a16="http://schemas.microsoft.com/office/drawing/2014/main" id="{CF06F316-7C54-45D3-9214-9EEA79D11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4" y="3160"/>
              <a:ext cx="71" cy="258"/>
            </a:xfrm>
            <a:prstGeom prst="rect">
              <a:avLst/>
            </a:prstGeom>
            <a:solidFill>
              <a:srgbClr val="CC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28" name="Oval 109">
              <a:extLst>
                <a:ext uri="{FF2B5EF4-FFF2-40B4-BE49-F238E27FC236}">
                  <a16:creationId xmlns:a16="http://schemas.microsoft.com/office/drawing/2014/main" id="{34F8DE3E-658C-479B-AF1A-500DC3773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" y="3223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29" name="Oval 110">
              <a:extLst>
                <a:ext uri="{FF2B5EF4-FFF2-40B4-BE49-F238E27FC236}">
                  <a16:creationId xmlns:a16="http://schemas.microsoft.com/office/drawing/2014/main" id="{98993B2B-6DA4-4F00-97B4-08A3C0D5C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4" y="3223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30" name="Rectangle 111">
              <a:extLst>
                <a:ext uri="{FF2B5EF4-FFF2-40B4-BE49-F238E27FC236}">
                  <a16:creationId xmlns:a16="http://schemas.microsoft.com/office/drawing/2014/main" id="{A6BCB966-3E78-40F9-9FD4-9D3335AE4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" y="3157"/>
              <a:ext cx="71" cy="258"/>
            </a:xfrm>
            <a:prstGeom prst="rect">
              <a:avLst/>
            </a:prstGeom>
            <a:solidFill>
              <a:srgbClr val="CC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31" name="Oval 112">
              <a:extLst>
                <a:ext uri="{FF2B5EF4-FFF2-40B4-BE49-F238E27FC236}">
                  <a16:creationId xmlns:a16="http://schemas.microsoft.com/office/drawing/2014/main" id="{B73FAACE-E45B-4F15-A088-D81DD0CCE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" y="3220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  <p:grpSp>
        <p:nvGrpSpPr>
          <p:cNvPr id="101390" name="Group 113">
            <a:extLst>
              <a:ext uri="{FF2B5EF4-FFF2-40B4-BE49-F238E27FC236}">
                <a16:creationId xmlns:a16="http://schemas.microsoft.com/office/drawing/2014/main" id="{62B5683B-564B-4587-93E5-5163D8DFCA87}"/>
              </a:ext>
            </a:extLst>
          </p:cNvPr>
          <p:cNvGrpSpPr>
            <a:grpSpLocks/>
          </p:cNvGrpSpPr>
          <p:nvPr/>
        </p:nvGrpSpPr>
        <p:grpSpPr bwMode="auto">
          <a:xfrm>
            <a:off x="6229350" y="4727575"/>
            <a:ext cx="1757363" cy="1039813"/>
            <a:chOff x="3924" y="2978"/>
            <a:chExt cx="1107" cy="655"/>
          </a:xfrm>
        </p:grpSpPr>
        <p:sp>
          <p:nvSpPr>
            <p:cNvPr id="101404" name="Rectangle 114">
              <a:extLst>
                <a:ext uri="{FF2B5EF4-FFF2-40B4-BE49-F238E27FC236}">
                  <a16:creationId xmlns:a16="http://schemas.microsoft.com/office/drawing/2014/main" id="{019EB870-1CF9-4AD8-B6A6-5869594DC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3004"/>
              <a:ext cx="71" cy="483"/>
            </a:xfrm>
            <a:prstGeom prst="rect">
              <a:avLst/>
            </a:prstGeom>
            <a:solidFill>
              <a:srgbClr val="CC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05" name="Rectangle 115">
              <a:extLst>
                <a:ext uri="{FF2B5EF4-FFF2-40B4-BE49-F238E27FC236}">
                  <a16:creationId xmlns:a16="http://schemas.microsoft.com/office/drawing/2014/main" id="{E4F75249-AE02-46E0-936F-B52047F11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2978"/>
              <a:ext cx="71" cy="549"/>
            </a:xfrm>
            <a:prstGeom prst="rect">
              <a:avLst/>
            </a:prstGeom>
            <a:solidFill>
              <a:srgbClr val="CC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06" name="Rectangle 116">
              <a:extLst>
                <a:ext uri="{FF2B5EF4-FFF2-40B4-BE49-F238E27FC236}">
                  <a16:creationId xmlns:a16="http://schemas.microsoft.com/office/drawing/2014/main" id="{1931D3B1-9A58-4180-A624-69F1A69D2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" y="3105"/>
              <a:ext cx="71" cy="528"/>
            </a:xfrm>
            <a:prstGeom prst="rect">
              <a:avLst/>
            </a:prstGeom>
            <a:solidFill>
              <a:srgbClr val="CC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07" name="Rectangle 117">
              <a:extLst>
                <a:ext uri="{FF2B5EF4-FFF2-40B4-BE49-F238E27FC236}">
                  <a16:creationId xmlns:a16="http://schemas.microsoft.com/office/drawing/2014/main" id="{D1541103-2C79-493C-A0A4-C486EFDB7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" y="3130"/>
              <a:ext cx="71" cy="360"/>
            </a:xfrm>
            <a:prstGeom prst="rect">
              <a:avLst/>
            </a:prstGeom>
            <a:solidFill>
              <a:srgbClr val="CC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08" name="Oval 118">
              <a:extLst>
                <a:ext uri="{FF2B5EF4-FFF2-40B4-BE49-F238E27FC236}">
                  <a16:creationId xmlns:a16="http://schemas.microsoft.com/office/drawing/2014/main" id="{C88B3199-F100-40B8-BA2D-1CB76A746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8" y="3194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09" name="Oval 119">
              <a:extLst>
                <a:ext uri="{FF2B5EF4-FFF2-40B4-BE49-F238E27FC236}">
                  <a16:creationId xmlns:a16="http://schemas.microsoft.com/office/drawing/2014/main" id="{CFCBB359-AB61-4CE0-9A61-FE4164145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" y="3194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10" name="Oval 120">
              <a:extLst>
                <a:ext uri="{FF2B5EF4-FFF2-40B4-BE49-F238E27FC236}">
                  <a16:creationId xmlns:a16="http://schemas.microsoft.com/office/drawing/2014/main" id="{E37DD26A-53BC-427E-9EC9-876AF2992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" y="3193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11" name="Oval 121">
              <a:extLst>
                <a:ext uri="{FF2B5EF4-FFF2-40B4-BE49-F238E27FC236}">
                  <a16:creationId xmlns:a16="http://schemas.microsoft.com/office/drawing/2014/main" id="{ED5E87AB-A653-4AA4-A498-92B7467AE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" y="3193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12" name="Rectangle 122">
              <a:extLst>
                <a:ext uri="{FF2B5EF4-FFF2-40B4-BE49-F238E27FC236}">
                  <a16:creationId xmlns:a16="http://schemas.microsoft.com/office/drawing/2014/main" id="{159C90AB-7C56-4755-B520-66CB283A9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3" y="3132"/>
              <a:ext cx="71" cy="345"/>
            </a:xfrm>
            <a:prstGeom prst="rect">
              <a:avLst/>
            </a:prstGeom>
            <a:solidFill>
              <a:srgbClr val="CC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13" name="Rectangle 123">
              <a:extLst>
                <a:ext uri="{FF2B5EF4-FFF2-40B4-BE49-F238E27FC236}">
                  <a16:creationId xmlns:a16="http://schemas.microsoft.com/office/drawing/2014/main" id="{002100D0-8321-4A3E-80E3-92B93655D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" y="3157"/>
              <a:ext cx="71" cy="258"/>
            </a:xfrm>
            <a:prstGeom prst="rect">
              <a:avLst/>
            </a:prstGeom>
            <a:solidFill>
              <a:srgbClr val="CC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14" name="Oval 124">
              <a:extLst>
                <a:ext uri="{FF2B5EF4-FFF2-40B4-BE49-F238E27FC236}">
                  <a16:creationId xmlns:a16="http://schemas.microsoft.com/office/drawing/2014/main" id="{7681EF08-E381-4022-A63B-2F0589692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0" y="3220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15" name="Oval 125">
              <a:extLst>
                <a:ext uri="{FF2B5EF4-FFF2-40B4-BE49-F238E27FC236}">
                  <a16:creationId xmlns:a16="http://schemas.microsoft.com/office/drawing/2014/main" id="{FAA95A37-3D28-4C3F-A11D-0381C762A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" y="3220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16" name="Rectangle 126">
              <a:extLst>
                <a:ext uri="{FF2B5EF4-FFF2-40B4-BE49-F238E27FC236}">
                  <a16:creationId xmlns:a16="http://schemas.microsoft.com/office/drawing/2014/main" id="{7A299F49-7AB0-4111-B131-E59FC5751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0" y="3154"/>
              <a:ext cx="71" cy="258"/>
            </a:xfrm>
            <a:prstGeom prst="rect">
              <a:avLst/>
            </a:prstGeom>
            <a:solidFill>
              <a:srgbClr val="CC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101417" name="Oval 127">
              <a:extLst>
                <a:ext uri="{FF2B5EF4-FFF2-40B4-BE49-F238E27FC236}">
                  <a16:creationId xmlns:a16="http://schemas.microsoft.com/office/drawing/2014/main" id="{30F5B32A-4A5E-45E1-969B-8EEEAD5FF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0" y="3217"/>
              <a:ext cx="70" cy="68"/>
            </a:xfrm>
            <a:prstGeom prst="ellipse">
              <a:avLst/>
            </a:prstGeom>
            <a:solidFill>
              <a:srgbClr val="FFFFF7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  <p:sp>
        <p:nvSpPr>
          <p:cNvPr id="101391" name="Text Box 128">
            <a:extLst>
              <a:ext uri="{FF2B5EF4-FFF2-40B4-BE49-F238E27FC236}">
                <a16:creationId xmlns:a16="http://schemas.microsoft.com/office/drawing/2014/main" id="{8F9EC1EB-616E-422E-A226-A6593C877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1912938"/>
            <a:ext cx="333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/>
              <a:t>x</a:t>
            </a:r>
          </a:p>
        </p:txBody>
      </p:sp>
      <p:sp>
        <p:nvSpPr>
          <p:cNvPr id="101392" name="Text Box 129">
            <a:extLst>
              <a:ext uri="{FF2B5EF4-FFF2-40B4-BE49-F238E27FC236}">
                <a16:creationId xmlns:a16="http://schemas.microsoft.com/office/drawing/2014/main" id="{5B190CB8-3C07-4F8C-B987-280D6AD97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163" y="1854200"/>
            <a:ext cx="333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/>
              <a:t>x</a:t>
            </a:r>
          </a:p>
        </p:txBody>
      </p:sp>
      <p:sp>
        <p:nvSpPr>
          <p:cNvPr id="101393" name="Line 130">
            <a:extLst>
              <a:ext uri="{FF2B5EF4-FFF2-40B4-BE49-F238E27FC236}">
                <a16:creationId xmlns:a16="http://schemas.microsoft.com/office/drawing/2014/main" id="{0DFF43A4-D294-43E8-ACA1-48085044A1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3232150"/>
            <a:ext cx="1588" cy="84137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94" name="Line 131">
            <a:extLst>
              <a:ext uri="{FF2B5EF4-FFF2-40B4-BE49-F238E27FC236}">
                <a16:creationId xmlns:a16="http://schemas.microsoft.com/office/drawing/2014/main" id="{ACCB9B39-642E-4502-885E-FF61E010C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8288" y="3200400"/>
            <a:ext cx="1587" cy="84137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95" name="Text Box 132">
            <a:extLst>
              <a:ext uri="{FF2B5EF4-FFF2-40B4-BE49-F238E27FC236}">
                <a16:creationId xmlns:a16="http://schemas.microsoft.com/office/drawing/2014/main" id="{84F67C6B-3F40-4961-BD37-8E8259015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63" y="3551238"/>
            <a:ext cx="16811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/>
              <a:t>spontánní zdvojení</a:t>
            </a:r>
          </a:p>
        </p:txBody>
      </p:sp>
      <p:sp>
        <p:nvSpPr>
          <p:cNvPr id="101396" name="Text Box 133">
            <a:extLst>
              <a:ext uri="{FF2B5EF4-FFF2-40B4-BE49-F238E27FC236}">
                <a16:creationId xmlns:a16="http://schemas.microsoft.com/office/drawing/2014/main" id="{56878746-2045-483C-B37A-D55078EB1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6294438"/>
            <a:ext cx="13716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/>
              <a:t>autopolyploidie</a:t>
            </a:r>
          </a:p>
        </p:txBody>
      </p:sp>
      <p:sp>
        <p:nvSpPr>
          <p:cNvPr id="101397" name="Text Box 134">
            <a:extLst>
              <a:ext uri="{FF2B5EF4-FFF2-40B4-BE49-F238E27FC236}">
                <a16:creationId xmlns:a16="http://schemas.microsoft.com/office/drawing/2014/main" id="{292A96A8-B08B-470F-8518-D14FADBA7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13" y="6234113"/>
            <a:ext cx="13017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/>
              <a:t>allopolyploidie</a:t>
            </a:r>
          </a:p>
        </p:txBody>
      </p:sp>
      <p:sp>
        <p:nvSpPr>
          <p:cNvPr id="101398" name="Text Box 135">
            <a:extLst>
              <a:ext uri="{FF2B5EF4-FFF2-40B4-BE49-F238E27FC236}">
                <a16:creationId xmlns:a16="http://schemas.microsoft.com/office/drawing/2014/main" id="{D7AFD54B-6290-4D3E-8E84-2ECF53638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900113"/>
            <a:ext cx="8778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/>
              <a:t>n = x = 4</a:t>
            </a:r>
          </a:p>
        </p:txBody>
      </p:sp>
      <p:sp>
        <p:nvSpPr>
          <p:cNvPr id="101399" name="Text Box 136">
            <a:extLst>
              <a:ext uri="{FF2B5EF4-FFF2-40B4-BE49-F238E27FC236}">
                <a16:creationId xmlns:a16="http://schemas.microsoft.com/office/drawing/2014/main" id="{43407C86-F4C8-4598-B70F-77BEDB309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923925"/>
            <a:ext cx="8778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/>
              <a:t>n = x = 4</a:t>
            </a:r>
          </a:p>
        </p:txBody>
      </p:sp>
      <p:sp>
        <p:nvSpPr>
          <p:cNvPr id="101400" name="Text Box 137">
            <a:extLst>
              <a:ext uri="{FF2B5EF4-FFF2-40B4-BE49-F238E27FC236}">
                <a16:creationId xmlns:a16="http://schemas.microsoft.com/office/drawing/2014/main" id="{178CF8B4-0ABD-41F2-90C8-C78448C46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888" y="942975"/>
            <a:ext cx="8778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/>
              <a:t>n = x = 4</a:t>
            </a:r>
          </a:p>
        </p:txBody>
      </p:sp>
      <p:sp>
        <p:nvSpPr>
          <p:cNvPr id="101401" name="Text Box 138">
            <a:extLst>
              <a:ext uri="{FF2B5EF4-FFF2-40B4-BE49-F238E27FC236}">
                <a16:creationId xmlns:a16="http://schemas.microsoft.com/office/drawing/2014/main" id="{178DFD15-105A-4439-BF6E-3FB063061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014413"/>
            <a:ext cx="8778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/>
              <a:t>n = x = 7</a:t>
            </a:r>
          </a:p>
        </p:txBody>
      </p:sp>
      <p:sp>
        <p:nvSpPr>
          <p:cNvPr id="101402" name="Text Box 139">
            <a:extLst>
              <a:ext uri="{FF2B5EF4-FFF2-40B4-BE49-F238E27FC236}">
                <a16:creationId xmlns:a16="http://schemas.microsoft.com/office/drawing/2014/main" id="{42E8C7BA-96D7-414A-A875-8D4F8CA12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3897313"/>
            <a:ext cx="11747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/>
              <a:t>2n = 4x = 16</a:t>
            </a:r>
          </a:p>
        </p:txBody>
      </p:sp>
      <p:sp>
        <p:nvSpPr>
          <p:cNvPr id="101403" name="Text Box 140">
            <a:extLst>
              <a:ext uri="{FF2B5EF4-FFF2-40B4-BE49-F238E27FC236}">
                <a16:creationId xmlns:a16="http://schemas.microsoft.com/office/drawing/2014/main" id="{DB2B7C37-4117-4AC2-9F87-EDD70F215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025" y="4189413"/>
            <a:ext cx="11747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/>
              <a:t>2n = 4x = 22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">
            <a:extLst>
              <a:ext uri="{FF2B5EF4-FFF2-40B4-BE49-F238E27FC236}">
                <a16:creationId xmlns:a16="http://schemas.microsoft.com/office/drawing/2014/main" id="{BEDF113E-65F6-4651-9061-8E5C663BD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0"/>
            <a:ext cx="5549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03" name="Text Box 2">
            <a:extLst>
              <a:ext uri="{FF2B5EF4-FFF2-40B4-BE49-F238E27FC236}">
                <a16:creationId xmlns:a16="http://schemas.microsoft.com/office/drawing/2014/main" id="{0446F06F-47B1-42A9-BC85-1191AD717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6085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solidFill>
                  <a:srgbClr val="CC3300"/>
                </a:solidFill>
              </a:rPr>
              <a:t>Brassica - brukev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/>
              <a:t>B. rapa - b. řepák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/>
              <a:t>B. napus - b. řepka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/>
              <a:t>B. nigra - b. černohořčice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/>
              <a:t>B. oleracea - b. zelná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/>
              <a:t>B. juncea - b. sítinovitá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/>
              <a:t>B. carinata - b. kýlnatá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800"/>
          </a:p>
        </p:txBody>
      </p:sp>
      <p:sp>
        <p:nvSpPr>
          <p:cNvPr id="102404" name="Line 3">
            <a:extLst>
              <a:ext uri="{FF2B5EF4-FFF2-40B4-BE49-F238E27FC236}">
                <a16:creationId xmlns:a16="http://schemas.microsoft.com/office/drawing/2014/main" id="{5421E0AC-7E80-43A7-A69C-7F75D991B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692150"/>
            <a:ext cx="2663825" cy="6492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05" name="Line 4">
            <a:extLst>
              <a:ext uri="{FF2B5EF4-FFF2-40B4-BE49-F238E27FC236}">
                <a16:creationId xmlns:a16="http://schemas.microsoft.com/office/drawing/2014/main" id="{68AB63D5-A33F-4802-9617-66FC52E5C8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2138" y="1125538"/>
            <a:ext cx="4248150" cy="158273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06" name="Line 5">
            <a:extLst>
              <a:ext uri="{FF2B5EF4-FFF2-40B4-BE49-F238E27FC236}">
                <a16:creationId xmlns:a16="http://schemas.microsoft.com/office/drawing/2014/main" id="{E29C4EF9-D9FE-4F25-950D-C67EBE248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1700213"/>
            <a:ext cx="3960813" cy="2881312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07" name="Line 6">
            <a:extLst>
              <a:ext uri="{FF2B5EF4-FFF2-40B4-BE49-F238E27FC236}">
                <a16:creationId xmlns:a16="http://schemas.microsoft.com/office/drawing/2014/main" id="{530A3BAF-78E0-4926-9F2A-39BA5FCC3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0" y="2060575"/>
            <a:ext cx="2592388" cy="33845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08" name="Text Box 7">
            <a:extLst>
              <a:ext uri="{FF2B5EF4-FFF2-40B4-BE49-F238E27FC236}">
                <a16:creationId xmlns:a16="http://schemas.microsoft.com/office/drawing/2014/main" id="{F109C4EC-1F13-4C75-A1C0-42CBB0322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734050"/>
            <a:ext cx="28273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/>
              <a:t>(Martinovský a kol., K</a:t>
            </a:r>
            <a:r>
              <a:rPr lang="en-US" altLang="cs-CZ" sz="1800">
                <a:cs typeface="Arial" panose="020B0604020202020204" pitchFamily="34" charset="0"/>
              </a:rPr>
              <a:t>ľ</a:t>
            </a:r>
            <a:r>
              <a:rPr lang="cs-CZ" altLang="cs-CZ" sz="1800">
                <a:cs typeface="Arial" panose="020B0604020202020204" pitchFamily="34" charset="0"/>
              </a:rPr>
              <a:t>úč na určovanie rastlín,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cs typeface="Arial" panose="020B0604020202020204" pitchFamily="34" charset="0"/>
              </a:rPr>
              <a:t>SPN 1963)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">
            <a:extLst>
              <a:ext uri="{FF2B5EF4-FFF2-40B4-BE49-F238E27FC236}">
                <a16:creationId xmlns:a16="http://schemas.microsoft.com/office/drawing/2014/main" id="{89134D69-D8F6-484A-AEAC-9DA1DA9D0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0"/>
            <a:ext cx="8229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CC3300"/>
                </a:solidFill>
              </a:rPr>
              <a:t>Příklad allopolyploidní série – </a:t>
            </a:r>
            <a:r>
              <a:rPr lang="cs-CZ" altLang="cs-CZ" i="1">
                <a:solidFill>
                  <a:srgbClr val="CC3300"/>
                </a:solidFill>
              </a:rPr>
              <a:t>Brassica sp.</a:t>
            </a:r>
          </a:p>
        </p:txBody>
      </p:sp>
      <p:graphicFrame>
        <p:nvGraphicFramePr>
          <p:cNvPr id="100354" name="Group 2">
            <a:extLst>
              <a:ext uri="{FF2B5EF4-FFF2-40B4-BE49-F238E27FC236}">
                <a16:creationId xmlns:a16="http://schemas.microsoft.com/office/drawing/2014/main" id="{4C533A57-57F0-41D7-BCB3-70D77143F9C3}"/>
              </a:ext>
            </a:extLst>
          </p:cNvPr>
          <p:cNvGraphicFramePr>
            <a:graphicFrameLocks noGrp="1"/>
          </p:cNvGraphicFramePr>
          <p:nvPr/>
        </p:nvGraphicFramePr>
        <p:xfrm>
          <a:off x="809625" y="823913"/>
          <a:ext cx="7431088" cy="4086228"/>
        </p:xfrm>
        <a:graphic>
          <a:graphicData uri="http://schemas.openxmlformats.org/drawingml/2006/table">
            <a:tbl>
              <a:tblPr/>
              <a:tblGrid>
                <a:gridCol w="1857375">
                  <a:extLst>
                    <a:ext uri="{9D8B030D-6E8A-4147-A177-3AD203B41FA5}">
                      <a16:colId xmlns:a16="http://schemas.microsoft.com/office/drawing/2014/main" val="2553273870"/>
                    </a:ext>
                  </a:extLst>
                </a:gridCol>
                <a:gridCol w="2122488">
                  <a:extLst>
                    <a:ext uri="{9D8B030D-6E8A-4147-A177-3AD203B41FA5}">
                      <a16:colId xmlns:a16="http://schemas.microsoft.com/office/drawing/2014/main" val="971002831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3434727772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3165958888"/>
                    </a:ext>
                  </a:extLst>
                </a:gridCol>
              </a:tblGrid>
              <a:tr h="5826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Druh</a:t>
                      </a:r>
                    </a:p>
                  </a:txBody>
                  <a:tcPr marL="90000" marR="90000" marT="64440" marB="46800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Česky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Karyotyp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Genom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321046"/>
                  </a:ext>
                </a:extLst>
              </a:tr>
              <a:tr h="5857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Brassica rapa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 </a:t>
                      </a:r>
                    </a:p>
                  </a:txBody>
                  <a:tcPr marL="90000" marR="90000" marT="64440" marB="46800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Brukev řepák 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2n = 2x = 20 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A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477358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B. nigra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 </a:t>
                      </a:r>
                    </a:p>
                  </a:txBody>
                  <a:tcPr marL="90000" marR="90000" marT="64440" marB="46800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B. černohořčice 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2n = 2x = 16 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B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844429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B. oleracea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 </a:t>
                      </a:r>
                    </a:p>
                  </a:txBody>
                  <a:tcPr marL="90000" marR="90000" marT="64440" marB="46800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B. zelná 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2n = 2x = 18 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C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956976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B. juncea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 </a:t>
                      </a:r>
                    </a:p>
                  </a:txBody>
                  <a:tcPr marL="90000" marR="90000" marT="64440" marB="46800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B. sítinovitá 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2n = 4x = 36 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AB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787927"/>
                  </a:ext>
                </a:extLst>
              </a:tr>
              <a:tr h="5857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B. napus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 </a:t>
                      </a:r>
                    </a:p>
                  </a:txBody>
                  <a:tcPr marL="90000" marR="90000" marT="64440" marB="46800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B. řepka 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2n = 4x = 38 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AC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535639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B. carinata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 </a:t>
                      </a:r>
                    </a:p>
                  </a:txBody>
                  <a:tcPr marL="90000" marR="90000" marT="64440" marB="46800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B. kýlnatá 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2n = 4x = 34 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panose="020B06030308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DejaVu Sans" panose="020B0603030804020204" pitchFamily="34" charset="0"/>
                        </a:rPr>
                        <a:t>BC</a:t>
                      </a:r>
                    </a:p>
                  </a:txBody>
                  <a:tcPr marL="90000" marR="90000" marT="64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902292"/>
                  </a:ext>
                </a:extLst>
              </a:tr>
            </a:tbl>
          </a:graphicData>
        </a:graphic>
      </p:graphicFrame>
      <p:sp>
        <p:nvSpPr>
          <p:cNvPr id="103469" name="Text Box 98">
            <a:extLst>
              <a:ext uri="{FF2B5EF4-FFF2-40B4-BE49-F238E27FC236}">
                <a16:creationId xmlns:a16="http://schemas.microsoft.com/office/drawing/2014/main" id="{1B998B71-C5FD-42FE-BFE3-F12621C1A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5657850"/>
            <a:ext cx="4117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i="1"/>
              <a:t>Arabidopsis thaliana</a:t>
            </a:r>
            <a:r>
              <a:rPr lang="cs-CZ" altLang="cs-CZ" sz="2400"/>
              <a:t>: 2n = 10</a:t>
            </a:r>
          </a:p>
        </p:txBody>
      </p:sp>
      <p:pic>
        <p:nvPicPr>
          <p:cNvPr id="103470" name="Picture 99">
            <a:extLst>
              <a:ext uri="{FF2B5EF4-FFF2-40B4-BE49-F238E27FC236}">
                <a16:creationId xmlns:a16="http://schemas.microsoft.com/office/drawing/2014/main" id="{3407437E-3037-490F-9C1B-87F04870C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913" y="4637088"/>
            <a:ext cx="207803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>
            <a:extLst>
              <a:ext uri="{FF2B5EF4-FFF2-40B4-BE49-F238E27FC236}">
                <a16:creationId xmlns:a16="http://schemas.microsoft.com/office/drawing/2014/main" id="{275C3865-AAEB-4A1B-825A-78A4B8A58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000">
                <a:solidFill>
                  <a:srgbClr val="CC3300"/>
                </a:solidFill>
              </a:rPr>
              <a:t>Organelové genomy obecně:</a:t>
            </a:r>
          </a:p>
        </p:txBody>
      </p:sp>
      <p:sp>
        <p:nvSpPr>
          <p:cNvPr id="104451" name="Text Box 2">
            <a:extLst>
              <a:ext uri="{FF2B5EF4-FFF2-40B4-BE49-F238E27FC236}">
                <a16:creationId xmlns:a16="http://schemas.microsoft.com/office/drawing/2014/main" id="{0E299522-25DB-4357-806D-DF36BD66A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4439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lze vysledovat stopy stěhování organelových genů do jádra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>
                <a:cs typeface="Arial" panose="020B0604020202020204" pitchFamily="34" charset="0"/>
              </a:rPr>
              <a:t>komunikace organely-jádro: možná inkompatibilita/CMS atd.</a:t>
            </a:r>
          </a:p>
          <a:p>
            <a:pPr eaLnBrk="1" hangingPunct="1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rgbClr val="CC3300"/>
                </a:solidFill>
                <a:cs typeface="Arial" panose="020B0604020202020204" pitchFamily="34" charset="0"/>
              </a:rPr>
              <a:t>organelová DNA podléhá rovněž dynamickým přestavbám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">
            <a:extLst>
              <a:ext uri="{FF2B5EF4-FFF2-40B4-BE49-F238E27FC236}">
                <a16:creationId xmlns:a16="http://schemas.microsoft.com/office/drawing/2014/main" id="{132D83D2-A610-42FB-9A78-4337A4049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285750"/>
            <a:ext cx="378777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5475" name="Picture 2">
            <a:extLst>
              <a:ext uri="{FF2B5EF4-FFF2-40B4-BE49-F238E27FC236}">
                <a16:creationId xmlns:a16="http://schemas.microsoft.com/office/drawing/2014/main" id="{D5D69E8E-B90A-4E8D-AAAC-47F159E73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2638" y="554038"/>
            <a:ext cx="39687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5476" name="Text Box 3">
            <a:extLst>
              <a:ext uri="{FF2B5EF4-FFF2-40B4-BE49-F238E27FC236}">
                <a16:creationId xmlns:a16="http://schemas.microsoft.com/office/drawing/2014/main" id="{B1BFECDB-3852-4CBB-841B-D6844BFCA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538" y="6467475"/>
            <a:ext cx="10652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/>
              <a:t>Cullis 2005</a:t>
            </a:r>
          </a:p>
        </p:txBody>
      </p:sp>
      <p:sp>
        <p:nvSpPr>
          <p:cNvPr id="105477" name="Text Box 4">
            <a:extLst>
              <a:ext uri="{FF2B5EF4-FFF2-40B4-BE49-F238E27FC236}">
                <a16:creationId xmlns:a16="http://schemas.microsoft.com/office/drawing/2014/main" id="{0B3E802E-6BDC-4FC4-8008-D7B22FE83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0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solidFill>
                  <a:srgbClr val="CC3300"/>
                </a:solidFill>
              </a:rPr>
              <a:t>Dynamický genom tady a teď: „genotrofy“ u lnu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>
            <a:extLst>
              <a:ext uri="{FF2B5EF4-FFF2-40B4-BE49-F238E27FC236}">
                <a16:creationId xmlns:a16="http://schemas.microsoft.com/office/drawing/2014/main" id="{E76BD436-8058-453C-8C1C-2822161AD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CC3300"/>
                </a:solidFill>
              </a:rPr>
              <a:t>Přirozené genové manipulace: viry, transposony, Agrobacterium</a:t>
            </a:r>
          </a:p>
        </p:txBody>
      </p:sp>
      <p:grpSp>
        <p:nvGrpSpPr>
          <p:cNvPr id="106499" name="Group 2">
            <a:extLst>
              <a:ext uri="{FF2B5EF4-FFF2-40B4-BE49-F238E27FC236}">
                <a16:creationId xmlns:a16="http://schemas.microsoft.com/office/drawing/2014/main" id="{3D16C42C-373E-4D17-8476-6DDA95D66677}"/>
              </a:ext>
            </a:extLst>
          </p:cNvPr>
          <p:cNvGrpSpPr>
            <a:grpSpLocks/>
          </p:cNvGrpSpPr>
          <p:nvPr/>
        </p:nvGrpSpPr>
        <p:grpSpPr bwMode="auto">
          <a:xfrm>
            <a:off x="0" y="1357313"/>
            <a:ext cx="5772150" cy="5256212"/>
            <a:chOff x="0" y="855"/>
            <a:chExt cx="3636" cy="3311"/>
          </a:xfrm>
        </p:grpSpPr>
        <p:pic>
          <p:nvPicPr>
            <p:cNvPr id="106502" name="Picture 3">
              <a:extLst>
                <a:ext uri="{FF2B5EF4-FFF2-40B4-BE49-F238E27FC236}">
                  <a16:creationId xmlns:a16="http://schemas.microsoft.com/office/drawing/2014/main" id="{FE399584-2E36-433D-91A9-A2C3D88E8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5"/>
              <a:ext cx="3636" cy="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6503" name="Text Box 4">
              <a:extLst>
                <a:ext uri="{FF2B5EF4-FFF2-40B4-BE49-F238E27FC236}">
                  <a16:creationId xmlns:a16="http://schemas.microsoft.com/office/drawing/2014/main" id="{66771DE4-AE22-4288-A917-6BC134A158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55"/>
              <a:ext cx="3636" cy="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  <p:sp>
        <p:nvSpPr>
          <p:cNvPr id="106500" name="Text Box 5">
            <a:extLst>
              <a:ext uri="{FF2B5EF4-FFF2-40B4-BE49-F238E27FC236}">
                <a16:creationId xmlns:a16="http://schemas.microsoft.com/office/drawing/2014/main" id="{0C12B5E6-EC2F-46D7-BEE7-85DFDFEE3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6488113"/>
            <a:ext cx="2425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/>
              <a:t>(Gelvin, Nature, 2005)</a:t>
            </a:r>
          </a:p>
        </p:txBody>
      </p:sp>
      <p:pic>
        <p:nvPicPr>
          <p:cNvPr id="106501" name="Picture 6">
            <a:extLst>
              <a:ext uri="{FF2B5EF4-FFF2-40B4-BE49-F238E27FC236}">
                <a16:creationId xmlns:a16="http://schemas.microsoft.com/office/drawing/2014/main" id="{BE131B4D-3EE0-4140-81FA-3C2BF1D11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1428750"/>
            <a:ext cx="303053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>
            <a:extLst>
              <a:ext uri="{FF2B5EF4-FFF2-40B4-BE49-F238E27FC236}">
                <a16:creationId xmlns:a16="http://schemas.microsoft.com/office/drawing/2014/main" id="{11806A3A-FEBE-4816-A326-B9736EC5A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000">
                <a:solidFill>
                  <a:srgbClr val="CC3300"/>
                </a:solidFill>
              </a:rPr>
              <a:t>Tradiční členění organismů</a:t>
            </a:r>
          </a:p>
        </p:txBody>
      </p:sp>
      <p:sp>
        <p:nvSpPr>
          <p:cNvPr id="63491" name="Text Box 2">
            <a:extLst>
              <a:ext uri="{FF2B5EF4-FFF2-40B4-BE49-F238E27FC236}">
                <a16:creationId xmlns:a16="http://schemas.microsoft.com/office/drawing/2014/main" id="{817A9A4D-2A8B-4A74-8342-C468F4E86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45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Monera (prokaryotes)/Bacteria + Archaea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Animalia (Metazoa)</a:t>
            </a:r>
          </a:p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rgbClr val="009900"/>
                </a:solidFill>
              </a:rPr>
              <a:t>Plantae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Fungi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Protista</a:t>
            </a:r>
          </a:p>
        </p:txBody>
      </p:sp>
      <p:sp>
        <p:nvSpPr>
          <p:cNvPr id="63492" name="Text Box 3">
            <a:extLst>
              <a:ext uri="{FF2B5EF4-FFF2-40B4-BE49-F238E27FC236}">
                <a16:creationId xmlns:a16="http://schemas.microsoft.com/office/drawing/2014/main" id="{3247DDBA-029A-48E7-AE2A-C053D3B6C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38200"/>
            <a:ext cx="4259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/>
              <a:t>(+/- Whittakerův systém 1978)</a:t>
            </a:r>
          </a:p>
        </p:txBody>
      </p:sp>
      <p:sp>
        <p:nvSpPr>
          <p:cNvPr id="63493" name="Text Box 4">
            <a:extLst>
              <a:ext uri="{FF2B5EF4-FFF2-40B4-BE49-F238E27FC236}">
                <a16:creationId xmlns:a16="http://schemas.microsoft.com/office/drawing/2014/main" id="{ADF6255E-14D4-402F-AB15-CAAB0953A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4429125"/>
            <a:ext cx="832167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ALE:</a:t>
            </a:r>
            <a:r>
              <a:rPr lang="cs-CZ" altLang="cs-CZ" sz="240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rgbClr val="FF0000"/>
                </a:solidFill>
              </a:rPr>
              <a:t>Skupiny nejsou monofyletické (= zahrnující jen potomky společného předka).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rgbClr val="FF0000"/>
                </a:solidFill>
              </a:rPr>
              <a:t>„Protista“ jsou sběrná skupina pro to, co se jinam nehodí. Některá jsou také zelená.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">
            <a:extLst>
              <a:ext uri="{FF2B5EF4-FFF2-40B4-BE49-F238E27FC236}">
                <a16:creationId xmlns:a16="http://schemas.microsoft.com/office/drawing/2014/main" id="{3D464A6C-311C-4051-A993-FE3EFE8CE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FFC000"/>
                </a:solidFill>
              </a:rPr>
              <a:t>Co bychom si měli pamatovat o genomu?</a:t>
            </a:r>
          </a:p>
        </p:txBody>
      </p:sp>
      <p:sp>
        <p:nvSpPr>
          <p:cNvPr id="111619" name="Text Box 2">
            <a:extLst>
              <a:ext uri="{FF2B5EF4-FFF2-40B4-BE49-F238E27FC236}">
                <a16:creationId xmlns:a16="http://schemas.microsoft.com/office/drawing/2014/main" id="{02B02A52-6B76-4456-A754-9D1359684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843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buClr>
                <a:srgbClr val="FFFFD9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FFFFD9"/>
                </a:solidFill>
              </a:rPr>
              <a:t>Současnou podobu rostlinného genomu utvářejí opakované cykly dílčích i celkových duplikací a redukcí duplikovaného. </a:t>
            </a:r>
          </a:p>
          <a:p>
            <a:pPr eaLnBrk="1" hangingPunct="1">
              <a:buClr>
                <a:srgbClr val="FFFFD9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FFFFD9"/>
                </a:solidFill>
              </a:rPr>
              <a:t>Není genomů bez redundance.</a:t>
            </a:r>
          </a:p>
          <a:p>
            <a:pPr eaLnBrk="1" hangingPunct="1">
              <a:buClr>
                <a:srgbClr val="FFFFD9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FFFFD9"/>
                </a:solidFill>
              </a:rPr>
              <a:t>Rostlinné genomy jsou dodnes velice dynamické -</a:t>
            </a:r>
            <a:r>
              <a:rPr lang="cs-CZ" altLang="cs-CZ" sz="2400" dirty="0"/>
              <a:t> </a:t>
            </a:r>
            <a:r>
              <a:rPr lang="cs-CZ" altLang="cs-CZ" sz="2400" dirty="0">
                <a:solidFill>
                  <a:srgbClr val="66FFFF"/>
                </a:solidFill>
              </a:rPr>
              <a:t>organismy na svém genomu neustále pracují!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>
            <a:extLst>
              <a:ext uri="{FF2B5EF4-FFF2-40B4-BE49-F238E27FC236}">
                <a16:creationId xmlns:a16="http://schemas.microsoft.com/office/drawing/2014/main" id="{DBE7A831-8C4C-4CE3-9D21-9E504CCFF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Woese et al., 1990</a:t>
            </a:r>
            <a:r>
              <a:rPr lang="cs-CZ" altLang="cs-CZ" sz="3600">
                <a:solidFill>
                  <a:srgbClr val="CC3300"/>
                </a:solidFill>
                <a:latin typeface="Arial" panose="020B0604020202020204" pitchFamily="34" charset="0"/>
              </a:rPr>
              <a:t>: využití sekvencí rDNA</a:t>
            </a:r>
          </a:p>
        </p:txBody>
      </p:sp>
      <p:grpSp>
        <p:nvGrpSpPr>
          <p:cNvPr id="64515" name="Group 2">
            <a:extLst>
              <a:ext uri="{FF2B5EF4-FFF2-40B4-BE49-F238E27FC236}">
                <a16:creationId xmlns:a16="http://schemas.microsoft.com/office/drawing/2014/main" id="{CC333CF6-FAF6-452D-9801-B89201731CA1}"/>
              </a:ext>
            </a:extLst>
          </p:cNvPr>
          <p:cNvGrpSpPr>
            <a:grpSpLocks/>
          </p:cNvGrpSpPr>
          <p:nvPr/>
        </p:nvGrpSpPr>
        <p:grpSpPr bwMode="auto">
          <a:xfrm>
            <a:off x="831850" y="1557338"/>
            <a:ext cx="3967163" cy="4762500"/>
            <a:chOff x="524" y="981"/>
            <a:chExt cx="2499" cy="3000"/>
          </a:xfrm>
        </p:grpSpPr>
        <p:sp>
          <p:nvSpPr>
            <p:cNvPr id="64520" name="Text Box 3">
              <a:extLst>
                <a:ext uri="{FF2B5EF4-FFF2-40B4-BE49-F238E27FC236}">
                  <a16:creationId xmlns:a16="http://schemas.microsoft.com/office/drawing/2014/main" id="{8D4E22BB-0B47-48D9-8BA6-041907DCD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1299"/>
              <a:ext cx="84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400">
                  <a:latin typeface="Arial" panose="020B0604020202020204" pitchFamily="34" charset="0"/>
                  <a:cs typeface="Arial" panose="020B0604020202020204" pitchFamily="34" charset="0"/>
                </a:rPr>
                <a:t>Animalia</a:t>
              </a:r>
            </a:p>
          </p:txBody>
        </p:sp>
        <p:sp>
          <p:nvSpPr>
            <p:cNvPr id="64521" name="Text Box 4">
              <a:extLst>
                <a:ext uri="{FF2B5EF4-FFF2-40B4-BE49-F238E27FC236}">
                  <a16:creationId xmlns:a16="http://schemas.microsoft.com/office/drawing/2014/main" id="{520B1409-5949-4011-BA11-D4ACE360A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" y="981"/>
              <a:ext cx="59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400">
                  <a:latin typeface="Arial" panose="020B0604020202020204" pitchFamily="34" charset="0"/>
                  <a:cs typeface="Arial" panose="020B0604020202020204" pitchFamily="34" charset="0"/>
                </a:rPr>
                <a:t>Fungi</a:t>
              </a:r>
            </a:p>
          </p:txBody>
        </p:sp>
        <p:sp>
          <p:nvSpPr>
            <p:cNvPr id="64522" name="Text Box 5">
              <a:extLst>
                <a:ext uri="{FF2B5EF4-FFF2-40B4-BE49-F238E27FC236}">
                  <a16:creationId xmlns:a16="http://schemas.microsoft.com/office/drawing/2014/main" id="{34D8975C-4ECA-46D2-8AE8-BD33C8877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3" y="1208"/>
              <a:ext cx="76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400">
                  <a:latin typeface="Arial" panose="020B0604020202020204" pitchFamily="34" charset="0"/>
                  <a:cs typeface="Arial" panose="020B0604020202020204" pitchFamily="34" charset="0"/>
                </a:rPr>
                <a:t>Plantae</a:t>
              </a:r>
            </a:p>
          </p:txBody>
        </p:sp>
        <p:sp>
          <p:nvSpPr>
            <p:cNvPr id="64523" name="Line 6">
              <a:extLst>
                <a:ext uri="{FF2B5EF4-FFF2-40B4-BE49-F238E27FC236}">
                  <a16:creationId xmlns:a16="http://schemas.microsoft.com/office/drawing/2014/main" id="{D59037B2-3DE2-4405-A2DF-9B953B1B1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661"/>
              <a:ext cx="452" cy="498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524" name="Line 7">
              <a:extLst>
                <a:ext uri="{FF2B5EF4-FFF2-40B4-BE49-F238E27FC236}">
                  <a16:creationId xmlns:a16="http://schemas.microsoft.com/office/drawing/2014/main" id="{56CEA710-0124-4114-B464-96C354DDA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3" y="1389"/>
              <a:ext cx="0" cy="725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525" name="Line 8">
              <a:extLst>
                <a:ext uri="{FF2B5EF4-FFF2-40B4-BE49-F238E27FC236}">
                  <a16:creationId xmlns:a16="http://schemas.microsoft.com/office/drawing/2014/main" id="{2A32EEAA-DE42-415A-92B7-8BEC2A84C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2" y="1616"/>
              <a:ext cx="727" cy="498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526" name="Line 9">
              <a:extLst>
                <a:ext uri="{FF2B5EF4-FFF2-40B4-BE49-F238E27FC236}">
                  <a16:creationId xmlns:a16="http://schemas.microsoft.com/office/drawing/2014/main" id="{6D9A88BE-4268-4627-A658-568C0254C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3" y="2115"/>
              <a:ext cx="181" cy="1042"/>
            </a:xfrm>
            <a:prstGeom prst="line">
              <a:avLst/>
            </a:prstGeom>
            <a:noFill/>
            <a:ln w="1522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527" name="Text Box 10">
              <a:extLst>
                <a:ext uri="{FF2B5EF4-FFF2-40B4-BE49-F238E27FC236}">
                  <a16:creationId xmlns:a16="http://schemas.microsoft.com/office/drawing/2014/main" id="{16460BA1-2D1A-44BF-A1E2-6FB87E33C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456"/>
              <a:ext cx="2159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DejaVu Sans" panose="020B06030308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Prokaryota</a:t>
              </a:r>
              <a:r>
                <a:rPr lang="cs-CZ" altLang="cs-CZ" sz="2400" dirty="0">
                  <a:latin typeface="Arial" panose="020B0604020202020204" pitchFamily="34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400" dirty="0">
                  <a:latin typeface="Arial" panose="020B0604020202020204" pitchFamily="34" charset="0"/>
                </a:rPr>
                <a:t>(</a:t>
              </a:r>
              <a:r>
                <a:rPr lang="cs-CZ" altLang="cs-CZ" sz="2400" dirty="0" err="1">
                  <a:latin typeface="Arial" panose="020B0604020202020204" pitchFamily="34" charset="0"/>
                </a:rPr>
                <a:t>Eu</a:t>
              </a:r>
              <a:r>
                <a:rPr lang="en-US" altLang="cs-CZ" sz="2400" dirty="0" err="1">
                  <a:latin typeface="Arial" panose="020B0604020202020204" pitchFamily="34" charset="0"/>
                </a:rPr>
                <a:t>bacteri</a:t>
              </a:r>
              <a:r>
                <a:rPr lang="cs-CZ" altLang="cs-CZ" sz="2400" dirty="0">
                  <a:latin typeface="Arial" panose="020B0604020202020204" pitchFamily="34" charset="0"/>
                </a:rPr>
                <a:t>a + </a:t>
              </a:r>
              <a:r>
                <a:rPr lang="cs-CZ" altLang="cs-CZ" sz="2400" dirty="0" err="1">
                  <a:latin typeface="Arial" panose="020B0604020202020204" pitchFamily="34" charset="0"/>
                </a:rPr>
                <a:t>Archaea</a:t>
              </a:r>
              <a:r>
                <a:rPr lang="cs-CZ" altLang="cs-CZ" sz="2400" dirty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64528" name="Line 11">
              <a:extLst>
                <a:ext uri="{FF2B5EF4-FFF2-40B4-BE49-F238E27FC236}">
                  <a16:creationId xmlns:a16="http://schemas.microsoft.com/office/drawing/2014/main" id="{FAAFB491-E633-435E-B1E0-9E7ADEBBD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3158"/>
              <a:ext cx="0" cy="181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529" name="Line 12">
              <a:extLst>
                <a:ext uri="{FF2B5EF4-FFF2-40B4-BE49-F238E27FC236}">
                  <a16:creationId xmlns:a16="http://schemas.microsoft.com/office/drawing/2014/main" id="{83AA623C-039A-4817-93F4-F0A0ABA7C3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1" y="1615"/>
              <a:ext cx="0" cy="22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530" name="Line 13">
              <a:extLst>
                <a:ext uri="{FF2B5EF4-FFF2-40B4-BE49-F238E27FC236}">
                  <a16:creationId xmlns:a16="http://schemas.microsoft.com/office/drawing/2014/main" id="{3B861789-E3D2-4B8D-A659-7A9C14EAEA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8" y="1752"/>
              <a:ext cx="182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531" name="Line 14">
              <a:extLst>
                <a:ext uri="{FF2B5EF4-FFF2-40B4-BE49-F238E27FC236}">
                  <a16:creationId xmlns:a16="http://schemas.microsoft.com/office/drawing/2014/main" id="{4C843643-9F0C-4625-9760-09735942CB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3" y="1388"/>
              <a:ext cx="135" cy="22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532" name="Line 15">
              <a:extLst>
                <a:ext uri="{FF2B5EF4-FFF2-40B4-BE49-F238E27FC236}">
                  <a16:creationId xmlns:a16="http://schemas.microsoft.com/office/drawing/2014/main" id="{35E49ABF-032A-42BC-B4EF-0B2AAACF92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1" y="1524"/>
              <a:ext cx="89" cy="319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533" name="Line 16">
              <a:extLst>
                <a:ext uri="{FF2B5EF4-FFF2-40B4-BE49-F238E27FC236}">
                  <a16:creationId xmlns:a16="http://schemas.microsoft.com/office/drawing/2014/main" id="{D401AEC0-3557-4958-A485-8F77C4350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7" y="1752"/>
              <a:ext cx="272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534" name="Line 17">
              <a:extLst>
                <a:ext uri="{FF2B5EF4-FFF2-40B4-BE49-F238E27FC236}">
                  <a16:creationId xmlns:a16="http://schemas.microsoft.com/office/drawing/2014/main" id="{5B9420FC-D940-42E4-BBCA-98912353EB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0" y="2885"/>
              <a:ext cx="589" cy="273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535" name="Line 18">
              <a:extLst>
                <a:ext uri="{FF2B5EF4-FFF2-40B4-BE49-F238E27FC236}">
                  <a16:creationId xmlns:a16="http://schemas.microsoft.com/office/drawing/2014/main" id="{60FC3B02-1C06-4252-A862-F495C45D07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0" y="2386"/>
              <a:ext cx="407" cy="72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536" name="Line 19">
              <a:extLst>
                <a:ext uri="{FF2B5EF4-FFF2-40B4-BE49-F238E27FC236}">
                  <a16:creationId xmlns:a16="http://schemas.microsoft.com/office/drawing/2014/main" id="{2E87F816-CCC7-4DA3-B212-5777B70DB6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5" y="2794"/>
              <a:ext cx="500" cy="364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537" name="Line 20">
              <a:extLst>
                <a:ext uri="{FF2B5EF4-FFF2-40B4-BE49-F238E27FC236}">
                  <a16:creationId xmlns:a16="http://schemas.microsoft.com/office/drawing/2014/main" id="{CA9B2DCC-CA25-46D1-8FDC-F47DBD2AC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00" y="2477"/>
              <a:ext cx="455" cy="68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4516" name="Text Box 21">
            <a:extLst>
              <a:ext uri="{FF2B5EF4-FFF2-40B4-BE49-F238E27FC236}">
                <a16:creationId xmlns:a16="http://schemas.microsoft.com/office/drawing/2014/main" id="{F1167607-897D-4EBB-A12E-B31DEBBA4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1557338"/>
            <a:ext cx="2773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„crown eukaryotes“</a:t>
            </a:r>
          </a:p>
        </p:txBody>
      </p:sp>
      <p:sp>
        <p:nvSpPr>
          <p:cNvPr id="64517" name="Text Box 22">
            <a:extLst>
              <a:ext uri="{FF2B5EF4-FFF2-40B4-BE49-F238E27FC236}">
                <a16:creationId xmlns:a16="http://schemas.microsoft.com/office/drawing/2014/main" id="{BCF32C08-6A8B-4C4A-82F7-AE51BFE2D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3933825"/>
            <a:ext cx="1384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„protista“</a:t>
            </a:r>
          </a:p>
        </p:txBody>
      </p:sp>
      <p:sp>
        <p:nvSpPr>
          <p:cNvPr id="64518" name="Text Box 23">
            <a:extLst>
              <a:ext uri="{FF2B5EF4-FFF2-40B4-BE49-F238E27FC236}">
                <a16:creationId xmlns:a16="http://schemas.microsoft.com/office/drawing/2014/main" id="{AF209FD4-6DD5-48DA-A6CA-3784FB562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276475"/>
            <a:ext cx="28067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Dost podobné Whittakerovi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ALE tak to asi není</a:t>
            </a:r>
          </a:p>
          <a:p>
            <a:pPr eaLnBrk="1" hangingPunct="1">
              <a:buClr>
                <a:srgbClr val="009900"/>
              </a:buClr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Proč?</a:t>
            </a:r>
          </a:p>
        </p:txBody>
      </p:sp>
      <p:sp>
        <p:nvSpPr>
          <p:cNvPr id="64519" name="Text Box 24">
            <a:extLst>
              <a:ext uri="{FF2B5EF4-FFF2-40B4-BE49-F238E27FC236}">
                <a16:creationId xmlns:a16="http://schemas.microsoft.com/office/drawing/2014/main" id="{9D5A1E01-C143-41DE-9098-75ACC306F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732463"/>
            <a:ext cx="3267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odbočka k metodám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>
            <a:extLst>
              <a:ext uri="{FF2B5EF4-FFF2-40B4-BE49-F238E27FC236}">
                <a16:creationId xmlns:a16="http://schemas.microsoft.com/office/drawing/2014/main" id="{263D6489-1BC8-4B83-B415-9AB1F869A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>
                <a:solidFill>
                  <a:srgbClr val="CC3300"/>
                </a:solidFill>
              </a:rPr>
              <a:t>Moderní pohled na evoluci (nejen) eukaryot</a:t>
            </a:r>
          </a:p>
        </p:txBody>
      </p:sp>
      <p:sp>
        <p:nvSpPr>
          <p:cNvPr id="65539" name="Text Box 2">
            <a:extLst>
              <a:ext uri="{FF2B5EF4-FFF2-40B4-BE49-F238E27FC236}">
                <a16:creationId xmlns:a16="http://schemas.microsoft.com/office/drawing/2014/main" id="{223022EC-5EA2-4BA2-AE95-B718D0F97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1584325"/>
            <a:ext cx="56388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1363" indent="-2841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cs-CZ" altLang="cs-CZ" sz="2800"/>
              <a:t>Výchozí data: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cs-CZ" altLang="cs-CZ" sz="2800"/>
              <a:t>Sekvence MNOHA genů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cs-CZ" altLang="cs-CZ" sz="2400"/>
              <a:t>takto doložena fúzní povaha jader. genomu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cs-CZ" altLang="cs-CZ" sz="2800"/>
              <a:t>Sledování osudu charakteristických genových fúzí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cs-CZ" altLang="cs-CZ" sz="2800"/>
          </a:p>
        </p:txBody>
      </p:sp>
      <p:sp>
        <p:nvSpPr>
          <p:cNvPr id="65540" name="Text Box 3">
            <a:extLst>
              <a:ext uri="{FF2B5EF4-FFF2-40B4-BE49-F238E27FC236}">
                <a16:creationId xmlns:a16="http://schemas.microsoft.com/office/drawing/2014/main" id="{07C37EC7-FBCF-4D75-A96B-037B90FA5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838200"/>
            <a:ext cx="3127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/>
              <a:t>(Cavalier-Smith et al.)</a:t>
            </a:r>
          </a:p>
        </p:txBody>
      </p:sp>
      <p:graphicFrame>
        <p:nvGraphicFramePr>
          <p:cNvPr id="65541" name="Object 4">
            <a:extLst>
              <a:ext uri="{FF2B5EF4-FFF2-40B4-BE49-F238E27FC236}">
                <a16:creationId xmlns:a16="http://schemas.microsoft.com/office/drawing/2014/main" id="{FDF7A304-4CD3-4FBA-B702-9196411573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54750" y="1571625"/>
          <a:ext cx="25527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4" imgW="2552381" imgH="2539683" progId="">
                  <p:embed/>
                </p:oleObj>
              </mc:Choice>
              <mc:Fallback>
                <p:oleObj r:id="rId4" imgW="2552381" imgH="2539683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0" y="1571625"/>
                        <a:ext cx="2552700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Text Box 5">
            <a:extLst>
              <a:ext uri="{FF2B5EF4-FFF2-40B4-BE49-F238E27FC236}">
                <a16:creationId xmlns:a16="http://schemas.microsoft.com/office/drawing/2014/main" id="{C223D11E-18B7-49F1-B6E9-1B9A43320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5403850"/>
            <a:ext cx="856138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008000"/>
                </a:solidFill>
              </a:rPr>
              <a:t>Tedy: sekvenování genů (a genomů) poskytuje (také) zásadní vhled do evoluce.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2">
            <a:extLst>
              <a:ext uri="{FF2B5EF4-FFF2-40B4-BE49-F238E27FC236}">
                <a16:creationId xmlns:a16="http://schemas.microsoft.com/office/drawing/2014/main" id="{0E769567-8DE4-47A0-A438-5B5EE0C1D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rgbClr val="CC3300"/>
                </a:solidFill>
                <a:latin typeface="Arial" panose="020B0604020202020204" pitchFamily="34" charset="0"/>
              </a:rPr>
              <a:t>Univerzální „strom života“ dnes</a:t>
            </a:r>
          </a:p>
        </p:txBody>
      </p:sp>
      <p:sp>
        <p:nvSpPr>
          <p:cNvPr id="62468" name="Text Box 3">
            <a:extLst>
              <a:ext uri="{FF2B5EF4-FFF2-40B4-BE49-F238E27FC236}">
                <a16:creationId xmlns:a16="http://schemas.microsoft.com/office/drawing/2014/main" id="{FC9E9C03-70E1-41E7-AF5C-4DB495B42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208" y="634449"/>
            <a:ext cx="458757" cy="530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 err="1">
                <a:latin typeface="Arial" panose="020B0604020202020204" pitchFamily="34" charset="0"/>
              </a:rPr>
              <a:t>McGrath</a:t>
            </a:r>
            <a:r>
              <a:rPr lang="cs-CZ" altLang="cs-CZ" sz="1800" dirty="0">
                <a:latin typeface="Arial" panose="020B0604020202020204" pitchFamily="34" charset="0"/>
              </a:rPr>
              <a:t> 2022 https://doi.org/10.1093/gbe/evac072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4F208E-8EF1-4862-B059-5077EFFB4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" y="931332"/>
            <a:ext cx="8508222" cy="5334884"/>
          </a:xfrm>
          <a:prstGeom prst="rect">
            <a:avLst/>
          </a:prstGeom>
        </p:spPr>
      </p:pic>
      <p:sp>
        <p:nvSpPr>
          <p:cNvPr id="11" name="Oval 5">
            <a:extLst>
              <a:ext uri="{FF2B5EF4-FFF2-40B4-BE49-F238E27FC236}">
                <a16:creationId xmlns:a16="http://schemas.microsoft.com/office/drawing/2014/main" id="{685A0221-A2E4-4867-B8DB-CD09722B0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452" y="5445224"/>
            <a:ext cx="1187896" cy="1143000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734CD017-D27C-4A3B-B0B5-DFFD1E000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452" y="2086530"/>
            <a:ext cx="1187896" cy="119873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6034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>
            <a:extLst>
              <a:ext uri="{FF2B5EF4-FFF2-40B4-BE49-F238E27FC236}">
                <a16:creationId xmlns:a16="http://schemas.microsoft.com/office/drawing/2014/main" id="{E4B3D710-EA29-4A4D-9C9A-DF532E05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43" name="Text Box 2">
            <a:extLst>
              <a:ext uri="{FF2B5EF4-FFF2-40B4-BE49-F238E27FC236}">
                <a16:creationId xmlns:a16="http://schemas.microsoft.com/office/drawing/2014/main" id="{B21C1570-EE6E-43C9-B7EA-44C53261E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dirty="0">
                <a:solidFill>
                  <a:srgbClr val="FFFFCC"/>
                </a:solidFill>
                <a:latin typeface="Arial" panose="020B0604020202020204" pitchFamily="34" charset="0"/>
              </a:rPr>
              <a:t>… vypadá spíš takhle?</a:t>
            </a:r>
          </a:p>
        </p:txBody>
      </p:sp>
      <p:graphicFrame>
        <p:nvGraphicFramePr>
          <p:cNvPr id="61444" name="Object 3">
            <a:extLst>
              <a:ext uri="{FF2B5EF4-FFF2-40B4-BE49-F238E27FC236}">
                <a16:creationId xmlns:a16="http://schemas.microsoft.com/office/drawing/2014/main" id="{029B84AE-87A2-499B-9633-B189FD9789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0" y="3214688"/>
          <a:ext cx="25527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5" imgW="2552381" imgH="2539683" progId="">
                  <p:embed/>
                </p:oleObj>
              </mc:Choice>
              <mc:Fallback>
                <p:oleObj r:id="rId5" imgW="2552381" imgH="253968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3214688"/>
                        <a:ext cx="2552700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6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2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6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7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4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9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5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1658</Words>
  <Application>Microsoft Office PowerPoint</Application>
  <PresentationFormat>Předvádění na obrazovce (4:3)</PresentationFormat>
  <Paragraphs>345</Paragraphs>
  <Slides>50</Slides>
  <Notes>48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14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50</vt:i4>
      </vt:variant>
    </vt:vector>
  </HeadingPairs>
  <TitlesOfParts>
    <vt:vector size="69" baseType="lpstr">
      <vt:lpstr>Arial</vt:lpstr>
      <vt:lpstr>Calibri</vt:lpstr>
      <vt:lpstr>DejaVu Sans</vt:lpstr>
      <vt:lpstr>StarSymbol</vt:lpstr>
      <vt:lpstr>Times New Roman</vt:lpstr>
      <vt:lpstr>Motiv systému Office</vt:lpstr>
      <vt:lpstr>2_Motiv systému Office</vt:lpstr>
      <vt:lpstr>4_Motiv systému Office</vt:lpstr>
      <vt:lpstr>6_Motiv systému Office</vt:lpstr>
      <vt:lpstr>9_Motiv systému Office</vt:lpstr>
      <vt:lpstr>13_Motiv systému Office</vt:lpstr>
      <vt:lpstr>14_Motiv systému Office</vt:lpstr>
      <vt:lpstr>19_Motiv systému Office</vt:lpstr>
      <vt:lpstr>25_Motiv systému Office</vt:lpstr>
      <vt:lpstr>26_Motiv systému Office</vt:lpstr>
      <vt:lpstr>32_Motiv systému Office</vt:lpstr>
      <vt:lpstr>36_Motiv systému Office</vt:lpstr>
      <vt:lpstr>37_Motiv systému Office</vt:lpstr>
      <vt:lpstr>54_Motiv systému Office</vt:lpstr>
      <vt:lpstr>Úvod do biologie rostlin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Kořeny se ale ztrácejí v mlze... (?)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Možné scénáře evoluce eukaryot</dc:title>
  <dc:creator>cvrckovaf</dc:creator>
  <cp:lastModifiedBy>Fatima</cp:lastModifiedBy>
  <cp:revision>284</cp:revision>
  <cp:lastPrinted>1601-01-01T00:00:00Z</cp:lastPrinted>
  <dcterms:created xsi:type="dcterms:W3CDTF">2005-10-04T10:29:51Z</dcterms:created>
  <dcterms:modified xsi:type="dcterms:W3CDTF">2024-02-22T09:20:55Z</dcterms:modified>
</cp:coreProperties>
</file>