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notesSlides/notesSlide36.xml" ContentType="application/vnd.openxmlformats-officedocument.presentationml.notesSlide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ppt/tags/tag2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5.xml" ContentType="application/vnd.openxmlformats-officedocument.presentationml.tags+xml"/>
  <Override PartName="/ppt/notesSlides/notesSlide46.xml" ContentType="application/vnd.openxmlformats-officedocument.presentationml.notesSlide+xml"/>
  <Override PartName="/ppt/tags/tag26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9" r:id="rId2"/>
    <p:sldId id="330" r:id="rId3"/>
    <p:sldId id="331" r:id="rId4"/>
    <p:sldId id="332" r:id="rId5"/>
    <p:sldId id="334" r:id="rId6"/>
    <p:sldId id="335" r:id="rId7"/>
    <p:sldId id="336" r:id="rId8"/>
    <p:sldId id="337" r:id="rId9"/>
    <p:sldId id="338" r:id="rId10"/>
    <p:sldId id="339" r:id="rId11"/>
    <p:sldId id="319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9" r:id="rId20"/>
    <p:sldId id="302" r:id="rId21"/>
    <p:sldId id="300" r:id="rId22"/>
    <p:sldId id="301" r:id="rId23"/>
    <p:sldId id="340" r:id="rId24"/>
    <p:sldId id="303" r:id="rId25"/>
    <p:sldId id="304" r:id="rId26"/>
    <p:sldId id="305" r:id="rId27"/>
    <p:sldId id="306" r:id="rId28"/>
    <p:sldId id="307" r:id="rId29"/>
    <p:sldId id="308" r:id="rId30"/>
    <p:sldId id="283" r:id="rId31"/>
    <p:sldId id="284" r:id="rId32"/>
    <p:sldId id="326" r:id="rId33"/>
    <p:sldId id="285" r:id="rId34"/>
    <p:sldId id="286" r:id="rId35"/>
    <p:sldId id="327" r:id="rId36"/>
    <p:sldId id="288" r:id="rId37"/>
    <p:sldId id="289" r:id="rId38"/>
    <p:sldId id="290" r:id="rId39"/>
    <p:sldId id="309" r:id="rId40"/>
    <p:sldId id="310" r:id="rId41"/>
    <p:sldId id="311" r:id="rId42"/>
    <p:sldId id="312" r:id="rId43"/>
    <p:sldId id="313" r:id="rId44"/>
    <p:sldId id="314" r:id="rId45"/>
    <p:sldId id="318" r:id="rId46"/>
    <p:sldId id="315" r:id="rId47"/>
    <p:sldId id="316" r:id="rId48"/>
    <p:sldId id="341" r:id="rId49"/>
    <p:sldId id="328" r:id="rId50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FFFF00"/>
    <a:srgbClr val="FFFFE1"/>
    <a:srgbClr val="00FF00"/>
    <a:srgbClr val="66FF33"/>
    <a:srgbClr val="FF33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0" autoAdjust="0"/>
    <p:restoredTop sz="85833" autoAdjust="0"/>
  </p:normalViewPr>
  <p:slideViewPr>
    <p:cSldViewPr>
      <p:cViewPr varScale="1">
        <p:scale>
          <a:sx n="95" d="100"/>
          <a:sy n="95" d="100"/>
        </p:scale>
        <p:origin x="1944" y="7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9" Type="http://schemas.openxmlformats.org/officeDocument/2006/relationships/slide" Target="slides/slide40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34" Type="http://schemas.openxmlformats.org/officeDocument/2006/relationships/slide" Target="slides/slide35.xml"/><Relationship Id="rId42" Type="http://schemas.openxmlformats.org/officeDocument/2006/relationships/slide" Target="slides/slide43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38" Type="http://schemas.openxmlformats.org/officeDocument/2006/relationships/slide" Target="slides/slide39.xml"/><Relationship Id="rId46" Type="http://schemas.openxmlformats.org/officeDocument/2006/relationships/slide" Target="slides/slide47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41" Type="http://schemas.openxmlformats.org/officeDocument/2006/relationships/slide" Target="slides/slide42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37" Type="http://schemas.openxmlformats.org/officeDocument/2006/relationships/slide" Target="slides/slide38.xml"/><Relationship Id="rId40" Type="http://schemas.openxmlformats.org/officeDocument/2006/relationships/slide" Target="slides/slide41.xml"/><Relationship Id="rId45" Type="http://schemas.openxmlformats.org/officeDocument/2006/relationships/slide" Target="slides/slide46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36" Type="http://schemas.openxmlformats.org/officeDocument/2006/relationships/slide" Target="slides/slide37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2.xml"/><Relationship Id="rId44" Type="http://schemas.openxmlformats.org/officeDocument/2006/relationships/slide" Target="slides/slide45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Relationship Id="rId35" Type="http://schemas.openxmlformats.org/officeDocument/2006/relationships/slide" Target="slides/slide36.xml"/><Relationship Id="rId43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91A7009-7470-4582-B82B-AB2D01B06A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75035B3-E805-4F10-872C-772E2A35F20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CB632A60-6C6B-4873-A4E5-798000BCA3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BDB60A49-2B57-4116-BE98-77251FE146D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1B92875-4420-44F9-8484-E90B181A03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7F66934-3F3D-480C-989B-9CEBB9AF78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D6361E4-4F5C-4907-BAAF-F0BB9DF40A2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816F413-EF18-41A8-9E57-103A9712BC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6B1B9B7A-49AD-4B8C-BA20-D8FF4ADDB2D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To je první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2F353084-7CF2-47DC-AC41-6DE5D2FE42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DA377C93-0EF0-4F47-8610-979C8E01A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37D280-2BB0-45CB-AC4E-C4B393D7B3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6383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B2783A81-FF8A-4795-BBA6-0463239033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72E0FF-093D-410A-903E-D5FBF55BA3F1}" type="slidenum">
              <a:rPr lang="cs-CZ" altLang="cs-CZ"/>
              <a:pPr algn="r"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A60F475-891A-48CF-82D1-6E1BE3D12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8EFDF58-73C9-46FD-9470-F8A461017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273050" indent="-273050" algn="just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6965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050">
            <a:extLst>
              <a:ext uri="{FF2B5EF4-FFF2-40B4-BE49-F238E27FC236}">
                <a16:creationId xmlns:a16="http://schemas.microsoft.com/office/drawing/2014/main" id="{72F3A998-AD9B-474F-8031-5458996BE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8CA7420E-1699-4940-82F9-91CA3AD93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18922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050">
            <a:extLst>
              <a:ext uri="{FF2B5EF4-FFF2-40B4-BE49-F238E27FC236}">
                <a16:creationId xmlns:a16="http://schemas.microsoft.com/office/drawing/2014/main" id="{54C8A4E1-2CCC-407F-A9A3-5BED97368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3EC26136-8499-4CA8-91D1-2C0778691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71156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0">
            <a:extLst>
              <a:ext uri="{FF2B5EF4-FFF2-40B4-BE49-F238E27FC236}">
                <a16:creationId xmlns:a16="http://schemas.microsoft.com/office/drawing/2014/main" id="{713B7F65-9E81-445C-8000-8BE8CF41F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C26E98A9-EF6B-40B1-8D90-A58BFAE8D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230500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50">
            <a:extLst>
              <a:ext uri="{FF2B5EF4-FFF2-40B4-BE49-F238E27FC236}">
                <a16:creationId xmlns:a16="http://schemas.microsoft.com/office/drawing/2014/main" id="{5C8B71FC-2DF6-4216-8556-D5A6A68C8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2CBAC314-9C88-41AE-AC27-E5AA59B96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89393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50">
            <a:extLst>
              <a:ext uri="{FF2B5EF4-FFF2-40B4-BE49-F238E27FC236}">
                <a16:creationId xmlns:a16="http://schemas.microsoft.com/office/drawing/2014/main" id="{50B717D0-3DB8-448F-9F49-5855EAB76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F3872C4A-AC5D-4F57-9E20-238AF534B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377146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050">
            <a:extLst>
              <a:ext uri="{FF2B5EF4-FFF2-40B4-BE49-F238E27FC236}">
                <a16:creationId xmlns:a16="http://schemas.microsoft.com/office/drawing/2014/main" id="{97B17C9C-5E77-450E-8D43-AAE4E2EF3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8344CB9B-4081-40B5-A509-9C93A00BF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96200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050">
            <a:extLst>
              <a:ext uri="{FF2B5EF4-FFF2-40B4-BE49-F238E27FC236}">
                <a16:creationId xmlns:a16="http://schemas.microsoft.com/office/drawing/2014/main" id="{C6B4E1BE-A711-43D3-99CD-64E2B79571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37772B9C-A1FF-47DE-9F75-6565835DF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09259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>
            <a:extLst>
              <a:ext uri="{FF2B5EF4-FFF2-40B4-BE49-F238E27FC236}">
                <a16:creationId xmlns:a16="http://schemas.microsoft.com/office/drawing/2014/main" id="{BE47CED5-05D0-4051-BB8D-8413427D3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1FB18F59-7D8E-48B9-B315-D43BC553A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20691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>
            <a:extLst>
              <a:ext uri="{FF2B5EF4-FFF2-40B4-BE49-F238E27FC236}">
                <a16:creationId xmlns:a16="http://schemas.microsoft.com/office/drawing/2014/main" id="{205AA9CF-623A-4886-BA1E-071289B5B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08568FF2-23AA-4394-8D37-FE0F645A8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384478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50">
            <a:extLst>
              <a:ext uri="{FF2B5EF4-FFF2-40B4-BE49-F238E27FC236}">
                <a16:creationId xmlns:a16="http://schemas.microsoft.com/office/drawing/2014/main" id="{221D17D7-E7F4-49A1-A309-007949FC2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2D88BD67-F30A-45CD-9E80-9A815CF63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43826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>
            <a:extLst>
              <a:ext uri="{FF2B5EF4-FFF2-40B4-BE49-F238E27FC236}">
                <a16:creationId xmlns:a16="http://schemas.microsoft.com/office/drawing/2014/main" id="{17B4FD27-F638-4BF8-96E8-1C9691D5B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D7C64E17-1828-4FD0-A9A8-7F1E710A3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17593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050">
            <a:extLst>
              <a:ext uri="{FF2B5EF4-FFF2-40B4-BE49-F238E27FC236}">
                <a16:creationId xmlns:a16="http://schemas.microsoft.com/office/drawing/2014/main" id="{F6F940DC-9260-4A9B-A758-8218615A7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A42C0661-5E85-45A9-9401-FE32FAD3B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53017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050">
            <a:extLst>
              <a:ext uri="{FF2B5EF4-FFF2-40B4-BE49-F238E27FC236}">
                <a16:creationId xmlns:a16="http://schemas.microsoft.com/office/drawing/2014/main" id="{3E3EFF3C-DF9F-4BEE-B783-896FCF578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A5553252-A945-48E1-8221-46BE50A1F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340271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050">
            <a:extLst>
              <a:ext uri="{FF2B5EF4-FFF2-40B4-BE49-F238E27FC236}">
                <a16:creationId xmlns:a16="http://schemas.microsoft.com/office/drawing/2014/main" id="{686C3D03-7265-4D72-8CB2-83774164E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B26FD0EE-91D5-420F-A2E3-193B8C826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274264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050">
            <a:extLst>
              <a:ext uri="{FF2B5EF4-FFF2-40B4-BE49-F238E27FC236}">
                <a16:creationId xmlns:a16="http://schemas.microsoft.com/office/drawing/2014/main" id="{7902D7EF-A28C-4C59-9D22-3BB1034012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173CCE01-BAE4-4723-B8C7-F5258F125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362378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050">
            <a:extLst>
              <a:ext uri="{FF2B5EF4-FFF2-40B4-BE49-F238E27FC236}">
                <a16:creationId xmlns:a16="http://schemas.microsoft.com/office/drawing/2014/main" id="{E5EDD859-E0DE-45E9-9C95-DF811A0703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2051">
            <a:extLst>
              <a:ext uri="{FF2B5EF4-FFF2-40B4-BE49-F238E27FC236}">
                <a16:creationId xmlns:a16="http://schemas.microsoft.com/office/drawing/2014/main" id="{1F5B55CA-CDB5-4AA7-98FE-8E449CCFE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29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050">
            <a:extLst>
              <a:ext uri="{FF2B5EF4-FFF2-40B4-BE49-F238E27FC236}">
                <a16:creationId xmlns:a16="http://schemas.microsoft.com/office/drawing/2014/main" id="{AC2B27A5-DA21-45AC-ACD7-05624D37C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2051">
            <a:extLst>
              <a:ext uri="{FF2B5EF4-FFF2-40B4-BE49-F238E27FC236}">
                <a16:creationId xmlns:a16="http://schemas.microsoft.com/office/drawing/2014/main" id="{FD23753D-27C0-46B6-9E82-F9FE458D6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68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050">
            <a:extLst>
              <a:ext uri="{FF2B5EF4-FFF2-40B4-BE49-F238E27FC236}">
                <a16:creationId xmlns:a16="http://schemas.microsoft.com/office/drawing/2014/main" id="{15BCD06A-367A-459D-9103-837E6265C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2051">
            <a:extLst>
              <a:ext uri="{FF2B5EF4-FFF2-40B4-BE49-F238E27FC236}">
                <a16:creationId xmlns:a16="http://schemas.microsoft.com/office/drawing/2014/main" id="{C17F1D52-E352-4297-9960-0E1F4C500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>
              <a:latin typeface="Comic Sans MS" panose="030F0702030302020204" pitchFamily="66" charset="0"/>
            </a:endParaRPr>
          </a:p>
          <a:p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20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050">
            <a:extLst>
              <a:ext uri="{FF2B5EF4-FFF2-40B4-BE49-F238E27FC236}">
                <a16:creationId xmlns:a16="http://schemas.microsoft.com/office/drawing/2014/main" id="{B34B2BF1-084B-4410-B0ED-DE0F4763C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776726EA-9B81-4D86-AD7E-732B7D76F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85482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050">
            <a:extLst>
              <a:ext uri="{FF2B5EF4-FFF2-40B4-BE49-F238E27FC236}">
                <a16:creationId xmlns:a16="http://schemas.microsoft.com/office/drawing/2014/main" id="{731F642A-779B-4D19-AC4C-BACDC5763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4DC59931-0173-461E-9836-CAA985B83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3937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050">
            <a:extLst>
              <a:ext uri="{FF2B5EF4-FFF2-40B4-BE49-F238E27FC236}">
                <a16:creationId xmlns:a16="http://schemas.microsoft.com/office/drawing/2014/main" id="{70DA1CD7-C2D9-420E-AFDA-3AF08CE36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5BDB2738-8329-49ED-98C0-E70873A2F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14658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50">
            <a:extLst>
              <a:ext uri="{FF2B5EF4-FFF2-40B4-BE49-F238E27FC236}">
                <a16:creationId xmlns:a16="http://schemas.microsoft.com/office/drawing/2014/main" id="{BD4B43A5-B992-463B-AD8A-10623DE0E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4D1DB786-877B-4B41-A308-9BE3E0EF7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786900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050">
            <a:extLst>
              <a:ext uri="{FF2B5EF4-FFF2-40B4-BE49-F238E27FC236}">
                <a16:creationId xmlns:a16="http://schemas.microsoft.com/office/drawing/2014/main" id="{7D6EC6FF-A19D-4184-BB50-87CC5B028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2051">
            <a:extLst>
              <a:ext uri="{FF2B5EF4-FFF2-40B4-BE49-F238E27FC236}">
                <a16:creationId xmlns:a16="http://schemas.microsoft.com/office/drawing/2014/main" id="{8460264A-B1F6-4E7D-A140-1EC06BB43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1350963" indent="-190500">
              <a:defRPr/>
            </a:pP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79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050">
            <a:extLst>
              <a:ext uri="{FF2B5EF4-FFF2-40B4-BE49-F238E27FC236}">
                <a16:creationId xmlns:a16="http://schemas.microsoft.com/office/drawing/2014/main" id="{E7B1EC9F-C234-4232-9818-AEC9258EE4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2051">
            <a:extLst>
              <a:ext uri="{FF2B5EF4-FFF2-40B4-BE49-F238E27FC236}">
                <a16:creationId xmlns:a16="http://schemas.microsoft.com/office/drawing/2014/main" id="{CF6CF669-09F2-4648-9750-068772DB1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09308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050">
            <a:extLst>
              <a:ext uri="{FF2B5EF4-FFF2-40B4-BE49-F238E27FC236}">
                <a16:creationId xmlns:a16="http://schemas.microsoft.com/office/drawing/2014/main" id="{EF92139A-F7D4-4DA6-B526-6B18C2424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2051">
            <a:extLst>
              <a:ext uri="{FF2B5EF4-FFF2-40B4-BE49-F238E27FC236}">
                <a16:creationId xmlns:a16="http://schemas.microsoft.com/office/drawing/2014/main" id="{01C7E6BC-E8CA-45B7-8339-44FE1DB80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729163"/>
            <a:ext cx="4984750" cy="4467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2963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50">
            <a:extLst>
              <a:ext uri="{FF2B5EF4-FFF2-40B4-BE49-F238E27FC236}">
                <a16:creationId xmlns:a16="http://schemas.microsoft.com/office/drawing/2014/main" id="{DCF5E21B-051C-442E-A6D0-F07ED2568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2051">
            <a:extLst>
              <a:ext uri="{FF2B5EF4-FFF2-40B4-BE49-F238E27FC236}">
                <a16:creationId xmlns:a16="http://schemas.microsoft.com/office/drawing/2014/main" id="{76F9A79A-23A1-4A9B-B884-723D6499C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444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050">
            <a:extLst>
              <a:ext uri="{FF2B5EF4-FFF2-40B4-BE49-F238E27FC236}">
                <a16:creationId xmlns:a16="http://schemas.microsoft.com/office/drawing/2014/main" id="{BE0F3C50-6AEC-48D0-B776-972A99CD2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2051">
            <a:extLst>
              <a:ext uri="{FF2B5EF4-FFF2-40B4-BE49-F238E27FC236}">
                <a16:creationId xmlns:a16="http://schemas.microsoft.com/office/drawing/2014/main" id="{3074926F-2BB7-4908-A56A-CCA3421B8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42487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050">
            <a:extLst>
              <a:ext uri="{FF2B5EF4-FFF2-40B4-BE49-F238E27FC236}">
                <a16:creationId xmlns:a16="http://schemas.microsoft.com/office/drawing/2014/main" id="{47C48893-1E0A-4CF3-ADF4-52B299C98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2051">
            <a:extLst>
              <a:ext uri="{FF2B5EF4-FFF2-40B4-BE49-F238E27FC236}">
                <a16:creationId xmlns:a16="http://schemas.microsoft.com/office/drawing/2014/main" id="{58C8EF49-BE91-4153-A901-F044FF177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86161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050">
            <a:extLst>
              <a:ext uri="{FF2B5EF4-FFF2-40B4-BE49-F238E27FC236}">
                <a16:creationId xmlns:a16="http://schemas.microsoft.com/office/drawing/2014/main" id="{166F47E2-9B0B-4372-9AF9-DE9C0FF3FD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2051">
            <a:extLst>
              <a:ext uri="{FF2B5EF4-FFF2-40B4-BE49-F238E27FC236}">
                <a16:creationId xmlns:a16="http://schemas.microsoft.com/office/drawing/2014/main" id="{05CA1A28-B776-4A9F-AA0E-422F481B1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7412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050">
            <a:extLst>
              <a:ext uri="{FF2B5EF4-FFF2-40B4-BE49-F238E27FC236}">
                <a16:creationId xmlns:a16="http://schemas.microsoft.com/office/drawing/2014/main" id="{CB11817B-0F20-421E-97EA-25CE1359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2051">
            <a:extLst>
              <a:ext uri="{FF2B5EF4-FFF2-40B4-BE49-F238E27FC236}">
                <a16:creationId xmlns:a16="http://schemas.microsoft.com/office/drawing/2014/main" id="{B98A4DC4-39F6-4193-A4D2-8E8EE9A1C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7287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050">
            <a:extLst>
              <a:ext uri="{FF2B5EF4-FFF2-40B4-BE49-F238E27FC236}">
                <a16:creationId xmlns:a16="http://schemas.microsoft.com/office/drawing/2014/main" id="{0D45CAB9-2665-4192-BB32-E3153ECDCB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2051">
            <a:extLst>
              <a:ext uri="{FF2B5EF4-FFF2-40B4-BE49-F238E27FC236}">
                <a16:creationId xmlns:a16="http://schemas.microsoft.com/office/drawing/2014/main" id="{211B44F3-7A70-4689-95A8-487A02178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02511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050">
            <a:extLst>
              <a:ext uri="{FF2B5EF4-FFF2-40B4-BE49-F238E27FC236}">
                <a16:creationId xmlns:a16="http://schemas.microsoft.com/office/drawing/2014/main" id="{82970E6B-9BB1-4AAA-982A-E4E0F8C04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2051">
            <a:extLst>
              <a:ext uri="{FF2B5EF4-FFF2-40B4-BE49-F238E27FC236}">
                <a16:creationId xmlns:a16="http://schemas.microsoft.com/office/drawing/2014/main" id="{91249DE4-67B1-43D7-8B5E-E92576DA9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5350" y="4675188"/>
            <a:ext cx="4984750" cy="4467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329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>
            <a:extLst>
              <a:ext uri="{FF2B5EF4-FFF2-40B4-BE49-F238E27FC236}">
                <a16:creationId xmlns:a16="http://schemas.microsoft.com/office/drawing/2014/main" id="{4C61E5A0-AF07-44FF-82DF-73F825AC4E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015C515E-01DD-4844-BCC2-09A7B1A1A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59376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050">
            <a:extLst>
              <a:ext uri="{FF2B5EF4-FFF2-40B4-BE49-F238E27FC236}">
                <a16:creationId xmlns:a16="http://schemas.microsoft.com/office/drawing/2014/main" id="{563FDAB0-C8D1-49E7-8433-BFF84E88E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2051">
            <a:extLst>
              <a:ext uri="{FF2B5EF4-FFF2-40B4-BE49-F238E27FC236}">
                <a16:creationId xmlns:a16="http://schemas.microsoft.com/office/drawing/2014/main" id="{B774FAFC-158A-46A4-803C-9C4310E83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5350" y="4746625"/>
            <a:ext cx="4984750" cy="4467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2944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050">
            <a:extLst>
              <a:ext uri="{FF2B5EF4-FFF2-40B4-BE49-F238E27FC236}">
                <a16:creationId xmlns:a16="http://schemas.microsoft.com/office/drawing/2014/main" id="{ECB863B8-179A-4820-B628-D4F49821A9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2051">
            <a:extLst>
              <a:ext uri="{FF2B5EF4-FFF2-40B4-BE49-F238E27FC236}">
                <a16:creationId xmlns:a16="http://schemas.microsoft.com/office/drawing/2014/main" id="{32CDA0B4-F61D-4B7A-9BAD-CCD3EE8B2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2298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050">
            <a:extLst>
              <a:ext uri="{FF2B5EF4-FFF2-40B4-BE49-F238E27FC236}">
                <a16:creationId xmlns:a16="http://schemas.microsoft.com/office/drawing/2014/main" id="{C22AC565-A60F-48E7-9512-7A983C7F7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2051">
            <a:extLst>
              <a:ext uri="{FF2B5EF4-FFF2-40B4-BE49-F238E27FC236}">
                <a16:creationId xmlns:a16="http://schemas.microsoft.com/office/drawing/2014/main" id="{5EE0ADFB-0FF0-4413-BCFF-22CA1317C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64592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050">
            <a:extLst>
              <a:ext uri="{FF2B5EF4-FFF2-40B4-BE49-F238E27FC236}">
                <a16:creationId xmlns:a16="http://schemas.microsoft.com/office/drawing/2014/main" id="{513C5416-D863-438A-8992-37E6A0C53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2051">
            <a:extLst>
              <a:ext uri="{FF2B5EF4-FFF2-40B4-BE49-F238E27FC236}">
                <a16:creationId xmlns:a16="http://schemas.microsoft.com/office/drawing/2014/main" id="{809D425B-179F-420F-98D4-4A85B130F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810566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050">
            <a:extLst>
              <a:ext uri="{FF2B5EF4-FFF2-40B4-BE49-F238E27FC236}">
                <a16:creationId xmlns:a16="http://schemas.microsoft.com/office/drawing/2014/main" id="{A2A5036D-95B8-4958-8DED-9F8FEEA35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2051">
            <a:extLst>
              <a:ext uri="{FF2B5EF4-FFF2-40B4-BE49-F238E27FC236}">
                <a16:creationId xmlns:a16="http://schemas.microsoft.com/office/drawing/2014/main" id="{80038723-49DB-4CCE-81E4-CE36CFA4C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9381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050">
            <a:extLst>
              <a:ext uri="{FF2B5EF4-FFF2-40B4-BE49-F238E27FC236}">
                <a16:creationId xmlns:a16="http://schemas.microsoft.com/office/drawing/2014/main" id="{80AB3787-E710-4C5B-B06D-56B2EEF0E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2051">
            <a:extLst>
              <a:ext uri="{FF2B5EF4-FFF2-40B4-BE49-F238E27FC236}">
                <a16:creationId xmlns:a16="http://schemas.microsoft.com/office/drawing/2014/main" id="{BFF62D20-290B-462E-857B-7D69BC8BB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652653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050">
            <a:extLst>
              <a:ext uri="{FF2B5EF4-FFF2-40B4-BE49-F238E27FC236}">
                <a16:creationId xmlns:a16="http://schemas.microsoft.com/office/drawing/2014/main" id="{15D28134-124C-4BBF-A49B-3AE6470986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2051">
            <a:extLst>
              <a:ext uri="{FF2B5EF4-FFF2-40B4-BE49-F238E27FC236}">
                <a16:creationId xmlns:a16="http://schemas.microsoft.com/office/drawing/2014/main" id="{FF43FDD3-CCA7-4271-BC10-597B608E3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7601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050">
            <a:extLst>
              <a:ext uri="{FF2B5EF4-FFF2-40B4-BE49-F238E27FC236}">
                <a16:creationId xmlns:a16="http://schemas.microsoft.com/office/drawing/2014/main" id="{CB4FF12F-FEC9-4063-8F6C-41BE85A45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2051">
            <a:extLst>
              <a:ext uri="{FF2B5EF4-FFF2-40B4-BE49-F238E27FC236}">
                <a16:creationId xmlns:a16="http://schemas.microsoft.com/office/drawing/2014/main" id="{74062554-6310-4B8D-8989-A12D6E4FB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None/>
            </a:pPr>
            <a:endParaRPr lang="cs-CZ" altLang="cs-CZ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8807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7D280-2BB0-45CB-AC4E-C4B393D7B390}" type="slidenum">
              <a:rPr lang="cs-CZ" altLang="cs-CZ" smtClean="0"/>
              <a:pPr>
                <a:defRPr/>
              </a:pPr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8461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>
            <a:extLst>
              <a:ext uri="{FF2B5EF4-FFF2-40B4-BE49-F238E27FC236}">
                <a16:creationId xmlns:a16="http://schemas.microsoft.com/office/drawing/2014/main" id="{EB3FD36B-A482-43DF-9344-9311D9974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Zástupný symbol pro poznámky 2">
            <a:extLst>
              <a:ext uri="{FF2B5EF4-FFF2-40B4-BE49-F238E27FC236}">
                <a16:creationId xmlns:a16="http://schemas.microsoft.com/office/drawing/2014/main" id="{094030F7-71B7-42C5-B33F-C4BB14A22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01380" name="Zástupný symbol pro číslo snímku 3">
            <a:extLst>
              <a:ext uri="{FF2B5EF4-FFF2-40B4-BE49-F238E27FC236}">
                <a16:creationId xmlns:a16="http://schemas.microsoft.com/office/drawing/2014/main" id="{C8B96863-DD25-47C2-9574-40B846535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BBF3DF-C685-41CD-9B04-C96F4C0EBC9B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206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50">
            <a:extLst>
              <a:ext uri="{FF2B5EF4-FFF2-40B4-BE49-F238E27FC236}">
                <a16:creationId xmlns:a16="http://schemas.microsoft.com/office/drawing/2014/main" id="{8EDA86E0-A07C-48A6-A8CC-F7A4D18E5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2C09355E-2383-4877-B35E-68B5EDFDF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6027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050">
            <a:extLst>
              <a:ext uri="{FF2B5EF4-FFF2-40B4-BE49-F238E27FC236}">
                <a16:creationId xmlns:a16="http://schemas.microsoft.com/office/drawing/2014/main" id="{C93ACDA5-8A0E-48CA-84FB-30AF6641B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1B23C1C7-9853-4907-BEEE-8EAF7173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FF3399"/>
              </a:buClr>
              <a:buFont typeface="+mj-lt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48992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050">
            <a:extLst>
              <a:ext uri="{FF2B5EF4-FFF2-40B4-BE49-F238E27FC236}">
                <a16:creationId xmlns:a16="http://schemas.microsoft.com/office/drawing/2014/main" id="{096D38BE-42E0-4375-BDEA-5C5F31E90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E5C18579-699A-4595-99A2-84B944F74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FF3399"/>
              </a:buClr>
              <a:buFont typeface="+mj-lt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82006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>
            <a:extLst>
              <a:ext uri="{FF2B5EF4-FFF2-40B4-BE49-F238E27FC236}">
                <a16:creationId xmlns:a16="http://schemas.microsoft.com/office/drawing/2014/main" id="{68EB4142-63AA-4EAB-9B9E-FF750430D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06F1E30E-CE57-4729-8CA8-05134C5F5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56528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>
            <a:extLst>
              <a:ext uri="{FF2B5EF4-FFF2-40B4-BE49-F238E27FC236}">
                <a16:creationId xmlns:a16="http://schemas.microsoft.com/office/drawing/2014/main" id="{EF1811D8-8FBE-40BB-B0B6-FA72CCF60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2051">
            <a:extLst>
              <a:ext uri="{FF2B5EF4-FFF2-40B4-BE49-F238E27FC236}">
                <a16:creationId xmlns:a16="http://schemas.microsoft.com/office/drawing/2014/main" id="{BB5E4A79-A865-46DE-9CCC-4E92EA5F3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Symbol" pitchFamily="18" charset="2"/>
              <a:buNone/>
              <a:defRPr/>
            </a:pPr>
            <a:endParaRPr lang="cs-CZ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84002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54C635-0192-41FF-B5D3-A940562CA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17C69B-650D-473F-809F-C3D3023C1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9218BC-55DA-48C2-B5A8-5644CC1F7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5CB3D-8789-4E85-848E-4E42359506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57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5184F8-CEB7-4F58-8E21-52DA6C191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26286-C265-4CBD-B6C4-C5DFC6043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2216E6-70DC-40EA-8EB5-33295396C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6719-638E-4EE3-AB89-10B34DD631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887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CB427-C97C-483F-8983-9113049A9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6D09C0-85F2-4BD5-8A7E-D302D2116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0C90A-3DFF-43F4-A9E3-12F68ABAE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CFF86-47BB-42F1-AD9F-9D5B995139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404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F03D8D-1FCA-409B-93D7-B413FC3F6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03E08-3513-4FFA-A5D8-11E34295C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EA87A2-20AC-4E53-AC78-CBFE974FB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A74FC-7672-4657-8771-BC70F35475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4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2605B5-4A26-41AA-9E1E-0CA7825A0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70AE8E-47D8-41C2-ABC3-856C1FF51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148EE-08C9-4447-8939-03676BB6FD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EA18-CE86-4E7B-90CE-827292B887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715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D3BC6-4858-477E-8FFC-DCCF2E573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A7DCE-DD7D-48AB-BB92-BB8842CFB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E92689-B7C1-4503-8F60-A32E7EDDF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2E2BE-D30F-4502-89C5-127BDEE4AA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629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C373BD-49D3-4E87-AF24-5890EC690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ABC2E5-19AB-4214-865A-EB8DE4250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521C00-FB9A-4028-A196-3551ADF42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C27E-05FD-4562-80A2-D5DC16F7FE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985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F6A334-BE1C-4617-8A2D-5DD0F0B463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02B982-9565-4FF2-9F8D-1FA9842E3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A9338F-7302-440D-83E9-061430584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D2B97-6F02-4FF1-B769-4AE9B81974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159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56597E-0F40-47DB-A2FB-E67266A26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6E6267-9AA7-424A-9BC8-C876088AB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2B0440-AB16-41D6-A21A-C33751EB2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B1648-5D9D-4700-9CA9-AC19AE415B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231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3BC1B-53B7-4667-B59C-B6BC7D847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67352-8EBF-4D05-97DE-AC6E060F1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6A612-7471-4932-872D-48FA4E595B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80C-609C-48D6-8147-5BC18BC9F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697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D961C-0785-4BD7-8138-9BDBCFECE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74B2B-C963-47D1-BAE5-FE46012FD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B28CF-509E-458E-A46A-C8E18E906A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9B0DF-C5A1-4430-A740-0882642331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9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E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B5576B-0D2E-40F9-9B2F-B0EE86156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3F2449-CD0C-4795-A3A5-9237851E0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F6BE92A-0243-4F76-92EE-CC7DDD9A08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4358FA-FD74-4F9A-BECF-73F1B5178B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5EBE26-6037-47CD-8FA9-F56192389B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F5AEA3D-7A66-4929-B998-5DC77C6ADB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png"/><Relationship Id="rId4" Type="http://schemas.openxmlformats.org/officeDocument/2006/relationships/image" Target="../media/image131.jpeg"/><Relationship Id="rId9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104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2.jpeg"/><Relationship Id="rId9" Type="http://schemas.openxmlformats.org/officeDocument/2006/relationships/image" Target="../media/image1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10" Type="http://schemas.openxmlformats.org/officeDocument/2006/relationships/image" Target="../media/image180.pn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9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délník 4">
            <a:extLst>
              <a:ext uri="{FF2B5EF4-FFF2-40B4-BE49-F238E27FC236}">
                <a16:creationId xmlns:a16="http://schemas.microsoft.com/office/drawing/2014/main" id="{BE3EEFA8-996E-4F3F-A1EE-8BFE2B4D5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133600"/>
            <a:ext cx="7691438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Minerální výživa a sekundární metabolismus rostlin</a:t>
            </a:r>
          </a:p>
        </p:txBody>
      </p:sp>
      <p:sp>
        <p:nvSpPr>
          <p:cNvPr id="4099" name="Obdélník 2">
            <a:extLst>
              <a:ext uri="{FF2B5EF4-FFF2-40B4-BE49-F238E27FC236}">
                <a16:creationId xmlns:a16="http://schemas.microsoft.com/office/drawing/2014/main" id="{9706AD7D-815B-4B34-8004-01790244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6250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u="sng">
                <a:solidFill>
                  <a:srgbClr val="FF0066"/>
                </a:solidFill>
                <a:latin typeface="Comic Sans MS" panose="030F0702030302020204" pitchFamily="66" charset="0"/>
              </a:rPr>
              <a:t>Úvod do biologie rostlin pro biochemiky</a:t>
            </a:r>
            <a:r>
              <a:rPr lang="cs-CZ" altLang="cs-CZ" sz="2800" b="1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100" name="Picture 6">
            <a:extLst>
              <a:ext uri="{FF2B5EF4-FFF2-40B4-BE49-F238E27FC236}">
                <a16:creationId xmlns:a16="http://schemas.microsoft.com/office/drawing/2014/main" id="{868DF7DD-236B-400A-9BA7-1A80BA12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1663"/>
            <a:ext cx="3251200" cy="2166937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Obdélník 6">
            <a:extLst>
              <a:ext uri="{FF2B5EF4-FFF2-40B4-BE49-F238E27FC236}">
                <a16:creationId xmlns:a16="http://schemas.microsoft.com/office/drawing/2014/main" id="{7C8100C0-0B72-48E4-AAEC-D05CE6CE5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5084763"/>
            <a:ext cx="812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apps.rhs.org.uk</a:t>
            </a:r>
          </a:p>
        </p:txBody>
      </p:sp>
      <p:pic>
        <p:nvPicPr>
          <p:cNvPr id="8" name="Obrázek 8" descr="1618_paeonia_3.jpg">
            <a:extLst>
              <a:ext uri="{FF2B5EF4-FFF2-40B4-BE49-F238E27FC236}">
                <a16:creationId xmlns:a16="http://schemas.microsoft.com/office/drawing/2014/main" id="{6339FBE5-4090-41EC-AED6-AC60A446E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2881313" cy="21590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B0A9B1C6-7CFA-4C66-8958-5F3588E704E8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33795" name="TextovéPole 4">
            <a:extLst>
              <a:ext uri="{FF2B5EF4-FFF2-40B4-BE49-F238E27FC236}">
                <a16:creationId xmlns:a16="http://schemas.microsoft.com/office/drawing/2014/main" id="{E20C8272-E942-4BD1-86D6-95D414FD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14375"/>
            <a:ext cx="8964612" cy="1262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Ovlivnění příjmu minerálních látek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cs-CZ" alt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ykorhiza 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= asociace rostliny s houbou  (výměna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fotoasimilátů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za H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 a minerály)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až 80% krytosemenných, téměř všechny nahosemenné	    </a:t>
            </a:r>
          </a:p>
        </p:txBody>
      </p:sp>
      <p:pic>
        <p:nvPicPr>
          <p:cNvPr id="35844" name="Obrázek 8" descr="ektomykorhiza.jpg">
            <a:extLst>
              <a:ext uri="{FF2B5EF4-FFF2-40B4-BE49-F238E27FC236}">
                <a16:creationId xmlns:a16="http://schemas.microsoft.com/office/drawing/2014/main" id="{5A6A2700-D9A6-4BD7-B06C-9865630AA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143250"/>
            <a:ext cx="3614737" cy="3500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a 9">
            <a:extLst>
              <a:ext uri="{FF2B5EF4-FFF2-40B4-BE49-F238E27FC236}">
                <a16:creationId xmlns:a16="http://schemas.microsoft.com/office/drawing/2014/main" id="{CA95CEED-B75E-40CB-A948-8E8F2C052655}"/>
              </a:ext>
            </a:extLst>
          </p:cNvPr>
          <p:cNvSpPr/>
          <p:nvPr/>
        </p:nvSpPr>
        <p:spPr>
          <a:xfrm>
            <a:off x="142875" y="4500563"/>
            <a:ext cx="671513" cy="47148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5846" name="Obrázek 10" descr="hřib.jpg">
            <a:extLst>
              <a:ext uri="{FF2B5EF4-FFF2-40B4-BE49-F238E27FC236}">
                <a16:creationId xmlns:a16="http://schemas.microsoft.com/office/drawing/2014/main" id="{489A6733-903B-4442-B52F-B4B237CC4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4735513"/>
            <a:ext cx="10064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11" descr="mykorhiza.jpg">
            <a:extLst>
              <a:ext uri="{FF2B5EF4-FFF2-40B4-BE49-F238E27FC236}">
                <a16:creationId xmlns:a16="http://schemas.microsoft.com/office/drawing/2014/main" id="{50356CE5-8972-4936-B1C9-9F632FEB9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14688"/>
            <a:ext cx="3044825" cy="3468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1C6AD9F6-142F-464E-82DF-DEF92E5EAA20}"/>
              </a:ext>
            </a:extLst>
          </p:cNvPr>
          <p:cNvSpPr/>
          <p:nvPr/>
        </p:nvSpPr>
        <p:spPr>
          <a:xfrm>
            <a:off x="4786313" y="4572000"/>
            <a:ext cx="706437" cy="3048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7122293A-2C09-4924-B6E5-9FCCE59AEEBE}"/>
              </a:ext>
            </a:extLst>
          </p:cNvPr>
          <p:cNvSpPr/>
          <p:nvPr/>
        </p:nvSpPr>
        <p:spPr>
          <a:xfrm>
            <a:off x="4714875" y="5286375"/>
            <a:ext cx="706438" cy="3048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5850" name="Picture 6">
            <a:extLst>
              <a:ext uri="{FF2B5EF4-FFF2-40B4-BE49-F238E27FC236}">
                <a16:creationId xmlns:a16="http://schemas.microsoft.com/office/drawing/2014/main" id="{EBF399A7-4481-4AB6-BDB1-54AB7A98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2000"/>
            <a:ext cx="86201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EEB9A89-0659-46A9-A2C4-F2DA0BD7F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2714625"/>
            <a:ext cx="357187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vezikulární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arbuskulární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(byliny)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D8517C2-5EBC-468C-AECD-C6F641A2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714625"/>
            <a:ext cx="32861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ektotrofní (stromy a keře)</a:t>
            </a:r>
            <a:endParaRPr lang="cs-CZ" altLang="cs-CZ" sz="180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3" descr="P9170006">
            <a:extLst>
              <a:ext uri="{FF2B5EF4-FFF2-40B4-BE49-F238E27FC236}">
                <a16:creationId xmlns:a16="http://schemas.microsoft.com/office/drawing/2014/main" id="{525D35ED-EBAE-4639-A5CA-1505700D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989513"/>
            <a:ext cx="12652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46EC90CE-882E-4E33-9C7A-4775B31A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214688"/>
            <a:ext cx="93186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>
            <a:extLst>
              <a:ext uri="{FF2B5EF4-FFF2-40B4-BE49-F238E27FC236}">
                <a16:creationId xmlns:a16="http://schemas.microsoft.com/office/drawing/2014/main" id="{620966B0-D16C-4F85-8868-B82F742F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A208E89B-8A53-4E32-9F8D-C89DC1E5E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36881" name="Obdélník 20">
            <a:extLst>
              <a:ext uri="{FF2B5EF4-FFF2-40B4-BE49-F238E27FC236}">
                <a16:creationId xmlns:a16="http://schemas.microsoft.com/office/drawing/2014/main" id="{DA37BC19-DF59-429C-AB56-F0D7EDAD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2997200"/>
            <a:ext cx="998537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biology.kenyon.edu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/>
      <p:bldP spid="16" grpId="0"/>
      <p:bldP spid="19" grpId="0"/>
      <p:bldP spid="20" grpId="0"/>
      <p:bldP spid="368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7">
            <a:extLst>
              <a:ext uri="{FF2B5EF4-FFF2-40B4-BE49-F238E27FC236}">
                <a16:creationId xmlns:a16="http://schemas.microsoft.com/office/drawing/2014/main" id="{AAAFBDF4-7D6B-4E40-9710-60440E923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66688"/>
            <a:ext cx="8358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99"/>
              </a:buClr>
              <a:buFontTx/>
              <a:buNone/>
            </a:pPr>
            <a:r>
              <a:rPr lang="cs-CZ" altLang="cs-CZ" sz="2400" b="1" u="sng">
                <a:solidFill>
                  <a:srgbClr val="FF0066"/>
                </a:solidFill>
                <a:latin typeface="Comic Sans MS" panose="030F0702030302020204" pitchFamily="66" charset="0"/>
              </a:rPr>
              <a:t>Minerální živiny - rozdělení</a:t>
            </a:r>
          </a:p>
        </p:txBody>
      </p:sp>
      <p:pic>
        <p:nvPicPr>
          <p:cNvPr id="24579" name="Obrázek 5" descr="obsah prvků.jpg">
            <a:extLst>
              <a:ext uri="{FF2B5EF4-FFF2-40B4-BE49-F238E27FC236}">
                <a16:creationId xmlns:a16="http://schemas.microsoft.com/office/drawing/2014/main" id="{D79E752C-75C2-4E0B-8D22-6519BFDCF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928688"/>
            <a:ext cx="4533900" cy="51435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914ED644-0B99-4526-9678-E562CD96E235}"/>
              </a:ext>
            </a:extLst>
          </p:cNvPr>
          <p:cNvCxnSpPr>
            <a:cxnSpLocks/>
          </p:cNvCxnSpPr>
          <p:nvPr/>
        </p:nvCxnSpPr>
        <p:spPr>
          <a:xfrm>
            <a:off x="3586163" y="1633538"/>
            <a:ext cx="700087" cy="935037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576E4041-3920-4B58-9A95-2A506B76AD61}"/>
              </a:ext>
            </a:extLst>
          </p:cNvPr>
          <p:cNvCxnSpPr>
            <a:cxnSpLocks/>
          </p:cNvCxnSpPr>
          <p:nvPr/>
        </p:nvCxnSpPr>
        <p:spPr>
          <a:xfrm>
            <a:off x="3357563" y="2009775"/>
            <a:ext cx="928687" cy="2066925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Text Box 19">
            <a:extLst>
              <a:ext uri="{FF2B5EF4-FFF2-40B4-BE49-F238E27FC236}">
                <a16:creationId xmlns:a16="http://schemas.microsoft.com/office/drawing/2014/main" id="{D440DB40-0C15-4617-AE49-1B0C62F4C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6092825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rgbClr val="FFFFE1"/>
                </a:solidFill>
              </a:rPr>
              <a:t>Taiz a Zeiger 2006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6C1ED5B-41DE-419B-9A9F-69B55DF040B8}"/>
              </a:ext>
            </a:extLst>
          </p:cNvPr>
          <p:cNvSpPr/>
          <p:nvPr/>
        </p:nvSpPr>
        <p:spPr>
          <a:xfrm>
            <a:off x="0" y="1285875"/>
            <a:ext cx="7572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esenciální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– </a:t>
            </a:r>
            <a:r>
              <a:rPr lang="cs-CZ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makroživiny</a:t>
            </a:r>
            <a:endParaRPr lang="cs-CZ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indent="1077913" eaLnBrk="1" hangingPunct="1">
              <a:buClr>
                <a:srgbClr val="FF3399"/>
              </a:buClr>
              <a:defRPr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      mikroživiny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benefiční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– (Na, Si, Co …)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(toxické)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– (Al, Cd, </a:t>
            </a:r>
            <a:r>
              <a:rPr lang="cs-CZ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Pb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....)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88231DD9-49A5-4C23-ADDF-871BFDE1E6AE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6627" name="TextovéPole 4">
            <a:extLst>
              <a:ext uri="{FF2B5EF4-FFF2-40B4-BE49-F238E27FC236}">
                <a16:creationId xmlns:a16="http://schemas.microsoft.com/office/drawing/2014/main" id="{FA36D4D3-2348-4EA5-A5A5-965845CC7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5286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Funkce živin v rostlinách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" name="Obdélník 5">
            <a:extLst>
              <a:ext uri="{FF2B5EF4-FFF2-40B4-BE49-F238E27FC236}">
                <a16:creationId xmlns:a16="http://schemas.microsoft.com/office/drawing/2014/main" id="{0F89C002-CD34-48A9-BFE4-61F4E40B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92150"/>
            <a:ext cx="63373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Substrát biochemických reakcí 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(N, S, PO</a:t>
            </a:r>
            <a:r>
              <a:rPr lang="cs-CZ" alt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Kofaktor</a:t>
            </a:r>
            <a:r>
              <a:rPr lang="cs-CZ" alt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enzymů 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(Mg,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Zn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Mn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Cu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Fe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další)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Osmotikum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(K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NO</a:t>
            </a:r>
            <a:r>
              <a:rPr lang="cs-CZ" alt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Cl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Přenos signálu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(Ca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2+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 </a:t>
            </a: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E17BE09F-003C-4C86-918E-B76BEF23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8"/>
          <a:stretch>
            <a:fillRect/>
          </a:stretch>
        </p:blipFill>
        <p:spPr bwMode="auto">
          <a:xfrm>
            <a:off x="3652838" y="1412875"/>
            <a:ext cx="5456237" cy="49339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1BA3D93-7154-4D33-B5C3-8240CFC1195D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7171" name="TextovéPole 4">
            <a:extLst>
              <a:ext uri="{FF2B5EF4-FFF2-40B4-BE49-F238E27FC236}">
                <a16:creationId xmlns:a16="http://schemas.microsoft.com/office/drawing/2014/main" id="{F3DEE38D-8F25-4738-9A9F-25819EFFF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54737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2-5% sušiny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E3AD219-949D-4211-BA2C-804DFF463584}"/>
              </a:ext>
            </a:extLst>
          </p:cNvPr>
          <p:cNvSpPr/>
          <p:nvPr/>
        </p:nvSpPr>
        <p:spPr>
          <a:xfrm>
            <a:off x="3500438" y="214313"/>
            <a:ext cx="22225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Dusík (N) </a:t>
            </a:r>
          </a:p>
        </p:txBody>
      </p:sp>
      <p:sp>
        <p:nvSpPr>
          <p:cNvPr id="7173" name="TextovéPole 4">
            <a:extLst>
              <a:ext uri="{FF2B5EF4-FFF2-40B4-BE49-F238E27FC236}">
                <a16:creationId xmlns:a16="http://schemas.microsoft.com/office/drawing/2014/main" id="{E7D9DC8F-B31B-4E27-8425-A78B3B24A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12875"/>
            <a:ext cx="7929562" cy="800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</a:t>
            </a:r>
            <a:r>
              <a:rPr lang="cs-CZ" alt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AMK, proteiny, nukleové kyseliny, sekundární metabolity (barviva, alkaloidy, fytohormony apod.)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2A6B12B-1118-47E9-918D-B02E6200A98B}"/>
              </a:ext>
            </a:extLst>
          </p:cNvPr>
          <p:cNvSpPr/>
          <p:nvPr/>
        </p:nvSpPr>
        <p:spPr>
          <a:xfrm>
            <a:off x="317500" y="3230563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28679" name="Picture 2">
            <a:extLst>
              <a:ext uri="{FF2B5EF4-FFF2-40B4-BE49-F238E27FC236}">
                <a16:creationId xmlns:a16="http://schemas.microsoft.com/office/drawing/2014/main" id="{20DA8EA5-EB35-483F-97C1-2B2351E6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38560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4">
            <a:extLst>
              <a:ext uri="{FF2B5EF4-FFF2-40B4-BE49-F238E27FC236}">
                <a16:creationId xmlns:a16="http://schemas.microsoft.com/office/drawing/2014/main" id="{A4525559-8999-4C9A-89F3-AF1B88718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540000"/>
            <a:ext cx="4573588" cy="1508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Deficience 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chloróza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změna poměru nadzemní část / kořen </a:t>
            </a:r>
            <a:endParaRPr lang="cs-CZ" altLang="cs-CZ" sz="2000" baseline="30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 větvení kořene </a:t>
            </a:r>
            <a:r>
              <a:rPr lang="cs-CZ" altLang="cs-CZ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x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 prodlužování</a:t>
            </a:r>
            <a:endParaRPr lang="cs-CZ" altLang="cs-CZ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177" name="Obdélník 8">
            <a:extLst>
              <a:ext uri="{FF2B5EF4-FFF2-40B4-BE49-F238E27FC236}">
                <a16:creationId xmlns:a16="http://schemas.microsoft.com/office/drawing/2014/main" id="{7F629E29-1583-42E9-9B54-C932A54AE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420938"/>
            <a:ext cx="4968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-N</a:t>
            </a:r>
            <a:endParaRPr lang="cs-CZ" altLang="cs-CZ" sz="20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178" name="Text Box 19">
            <a:extLst>
              <a:ext uri="{FF2B5EF4-FFF2-40B4-BE49-F238E27FC236}">
                <a16:creationId xmlns:a16="http://schemas.microsoft.com/office/drawing/2014/main" id="{076DB44B-FEBA-4342-B458-87ABC4827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7324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Převzato od Dr. Tylové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07D159B-31AB-403C-823F-842EE717D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3" y="4041775"/>
            <a:ext cx="2776537" cy="269081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D9757073-FF32-4296-94FD-045123669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6648450"/>
            <a:ext cx="1704975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</a:rPr>
              <a:t>Smith et al. 2007</a:t>
            </a:r>
          </a:p>
        </p:txBody>
      </p:sp>
      <p:sp>
        <p:nvSpPr>
          <p:cNvPr id="15" name="Obdélník 15">
            <a:extLst>
              <a:ext uri="{FF2B5EF4-FFF2-40B4-BE49-F238E27FC236}">
                <a16:creationId xmlns:a16="http://schemas.microsoft.com/office/drawing/2014/main" id="{3721BF51-44C2-48F3-B1AE-B9204A47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4270375"/>
            <a:ext cx="5048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BFB8AF7-E0C6-4B77-8F0D-EF68B8F68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25" y="4724400"/>
            <a:ext cx="5048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7A0B60C-E645-4F1E-941D-199B315EA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25" y="5572125"/>
            <a:ext cx="5048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99734F77-5C9C-470B-87A4-07ED613AE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84138"/>
            <a:ext cx="4524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4">
            <a:extLst>
              <a:ext uri="{FF2B5EF4-FFF2-40B4-BE49-F238E27FC236}">
                <a16:creationId xmlns:a16="http://schemas.microsoft.com/office/drawing/2014/main" id="{C10A9962-96C1-45DD-A5F7-53C7E6CAF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5148263" cy="1692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Příjem 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</a:t>
            </a:r>
            <a:r>
              <a:rPr lang="cs-CZ" altLang="cs-CZ" sz="2000" b="1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cs-CZ" altLang="cs-CZ" sz="2000" b="1" baseline="30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cs-CZ" alt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symport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 2H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přenašeče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vysokoafinitní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(NPF) a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nízkoafinitní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(NRT)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NH</a:t>
            </a:r>
            <a:r>
              <a:rPr lang="cs-CZ" altLang="cs-CZ" sz="2000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cs-CZ" altLang="cs-CZ" sz="2000" baseline="30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cs-CZ" alt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</a:t>
            </a:r>
            <a:r>
              <a:rPr lang="cs-CZ" altLang="cs-CZ" sz="2000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5127" name="Picture 2">
            <a:extLst>
              <a:ext uri="{FF2B5EF4-FFF2-40B4-BE49-F238E27FC236}">
                <a16:creationId xmlns:a16="http://schemas.microsoft.com/office/drawing/2014/main" id="{C9B20874-6742-4280-A72B-F25D8756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3482975"/>
            <a:ext cx="3711575" cy="311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8EB4E07F-D3FA-4869-BB2A-9102FEA44925}"/>
              </a:ext>
            </a:extLst>
          </p:cNvPr>
          <p:cNvSpPr/>
          <p:nvPr/>
        </p:nvSpPr>
        <p:spPr>
          <a:xfrm>
            <a:off x="5003800" y="5499100"/>
            <a:ext cx="2952750" cy="1079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FFFD07A6-25F6-465A-B3CC-11203AEB6719}"/>
              </a:ext>
            </a:extLst>
          </p:cNvPr>
          <p:cNvSpPr/>
          <p:nvPr/>
        </p:nvSpPr>
        <p:spPr>
          <a:xfrm>
            <a:off x="2686050" y="260350"/>
            <a:ext cx="1165225" cy="1728788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E2BD4E2E-A9ED-493B-A168-A3964F13C46E}"/>
              </a:ext>
            </a:extLst>
          </p:cNvPr>
          <p:cNvSpPr/>
          <p:nvPr/>
        </p:nvSpPr>
        <p:spPr>
          <a:xfrm>
            <a:off x="5230813" y="1341438"/>
            <a:ext cx="642937" cy="28733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FC0B9CDE-2781-40EC-A803-B7CC995EE0AB}"/>
              </a:ext>
            </a:extLst>
          </p:cNvPr>
          <p:cNvSpPr/>
          <p:nvPr/>
        </p:nvSpPr>
        <p:spPr>
          <a:xfrm>
            <a:off x="4440238" y="1131888"/>
            <a:ext cx="708025" cy="34448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37CB53EB-1B9C-44D9-99F8-8F01EACEC401}"/>
              </a:ext>
            </a:extLst>
          </p:cNvPr>
          <p:cNvSpPr/>
          <p:nvPr/>
        </p:nvSpPr>
        <p:spPr>
          <a:xfrm>
            <a:off x="6408738" y="1462088"/>
            <a:ext cx="755650" cy="35718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BE36F452-787F-45D9-81F9-FFC089303758}"/>
              </a:ext>
            </a:extLst>
          </p:cNvPr>
          <p:cNvSpPr/>
          <p:nvPr/>
        </p:nvSpPr>
        <p:spPr>
          <a:xfrm>
            <a:off x="3941763" y="1871663"/>
            <a:ext cx="1439862" cy="81756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731" name="Obdélník 14">
            <a:extLst>
              <a:ext uri="{FF2B5EF4-FFF2-40B4-BE49-F238E27FC236}">
                <a16:creationId xmlns:a16="http://schemas.microsoft.com/office/drawing/2014/main" id="{D3C210D0-BE9E-4D4E-9D48-BFF533F35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947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Koloběh N</a:t>
            </a:r>
            <a:endParaRPr lang="cs-CZ" altLang="cs-CZ" sz="2800" b="1" dirty="0">
              <a:solidFill>
                <a:srgbClr val="FF0066"/>
              </a:solidFill>
            </a:endParaRPr>
          </a:p>
        </p:txBody>
      </p:sp>
      <p:sp>
        <p:nvSpPr>
          <p:cNvPr id="5132" name="TextovéPole 4">
            <a:extLst>
              <a:ext uri="{FF2B5EF4-FFF2-40B4-BE49-F238E27FC236}">
                <a16:creationId xmlns:a16="http://schemas.microsoft.com/office/drawing/2014/main" id="{88B714EB-681B-4637-A5DB-5B2644C3E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4763"/>
            <a:ext cx="1979613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NH</a:t>
            </a:r>
            <a:r>
              <a:rPr lang="cs-CZ" altLang="cs-CZ" sz="16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16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- toxický (sekvestrace do vakuoly)</a:t>
            </a:r>
          </a:p>
        </p:txBody>
      </p:sp>
      <p:pic>
        <p:nvPicPr>
          <p:cNvPr id="16" name="Obrázek 15" descr="NO3 transporter.gif">
            <a:extLst>
              <a:ext uri="{FF2B5EF4-FFF2-40B4-BE49-F238E27FC236}">
                <a16:creationId xmlns:a16="http://schemas.microsoft.com/office/drawing/2014/main" id="{AEB4FC69-C39E-456E-933F-73572A85C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084763"/>
            <a:ext cx="2425700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Text Box 19">
            <a:extLst>
              <a:ext uri="{FF2B5EF4-FFF2-40B4-BE49-F238E27FC236}">
                <a16:creationId xmlns:a16="http://schemas.microsoft.com/office/drawing/2014/main" id="{C69E0D1C-AB8F-4A43-8D2E-EEF5DC2A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3108325"/>
            <a:ext cx="1728787" cy="2841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Slavíčková 2010 (http://slideplayer.cz/slide/3814341/)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D4F700A6-2E36-4D94-8A8C-44D44FFC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Buchanan 2000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BB6662D9-A12B-48F4-865E-9A169E44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Forde 2000</a:t>
            </a:r>
          </a:p>
        </p:txBody>
      </p:sp>
      <p:sp>
        <p:nvSpPr>
          <p:cNvPr id="18" name="Elipsa 14">
            <a:extLst>
              <a:ext uri="{FF2B5EF4-FFF2-40B4-BE49-F238E27FC236}">
                <a16:creationId xmlns:a16="http://schemas.microsoft.com/office/drawing/2014/main" id="{DB33D89E-971A-4151-87B0-14379FABC76B}"/>
              </a:ext>
            </a:extLst>
          </p:cNvPr>
          <p:cNvSpPr/>
          <p:nvPr/>
        </p:nvSpPr>
        <p:spPr>
          <a:xfrm>
            <a:off x="6183313" y="3092450"/>
            <a:ext cx="1000125" cy="300038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132" grpId="0"/>
      <p:bldP spid="19" grpId="0"/>
      <p:bldP spid="20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B75EFD8B-3804-4345-AFF2-0890A4A2E654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9219" name="TextovéPole 4">
            <a:extLst>
              <a:ext uri="{FF2B5EF4-FFF2-40B4-BE49-F238E27FC236}">
                <a16:creationId xmlns:a16="http://schemas.microsoft.com/office/drawing/2014/main" id="{0717E47A-8E1F-4B80-A149-F26394E0F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857250"/>
            <a:ext cx="4643438" cy="296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u="sng" baseline="3000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772" name="Obdélník 4">
            <a:extLst>
              <a:ext uri="{FF2B5EF4-FFF2-40B4-BE49-F238E27FC236}">
                <a16:creationId xmlns:a16="http://schemas.microsoft.com/office/drawing/2014/main" id="{305CE30F-8ACA-4875-8DE3-E649054EC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88913"/>
            <a:ext cx="2525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Asimilace N</a:t>
            </a:r>
            <a:endParaRPr lang="cs-CZ" altLang="cs-CZ" b="1" u="sng" baseline="300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EF80DF99-D463-40E2-B1C2-361EE110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6250"/>
            <a:ext cx="23050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ovéPole 4">
            <a:extLst>
              <a:ext uri="{FF2B5EF4-FFF2-40B4-BE49-F238E27FC236}">
                <a16:creationId xmlns:a16="http://schemas.microsoft.com/office/drawing/2014/main" id="{4F3FB688-CDCF-448F-AD1B-577F579FE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5000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0463" indent="-1160463" eaLnBrk="1" hangingPunct="1">
              <a:defRPr/>
            </a:pP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Kde?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 </a:t>
            </a:r>
          </a:p>
          <a:p>
            <a:pPr marL="1160463" indent="-1160463"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- závisí na 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množství přijatého NO</a:t>
            </a:r>
            <a:r>
              <a:rPr lang="cs-CZ" sz="1800" b="1" u="sng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3</a:t>
            </a:r>
            <a:r>
              <a:rPr lang="cs-CZ" sz="1800" b="1" u="sng" baseline="30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-</a:t>
            </a:r>
            <a:endParaRPr lang="cs-CZ" sz="1800" b="1" u="sng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Nízký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příjem  - asimilace v kořeni</a:t>
            </a:r>
          </a:p>
          <a:p>
            <a:pPr eaLnBrk="1" hangingPunct="1">
              <a:defRPr/>
            </a:pPr>
            <a:r>
              <a:rPr 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Zvýšený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příjem – transport do prýtu</a:t>
            </a: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32775" name="Obrázek 23" descr="transportní formy N.jpg">
            <a:extLst>
              <a:ext uri="{FF2B5EF4-FFF2-40B4-BE49-F238E27FC236}">
                <a16:creationId xmlns:a16="http://schemas.microsoft.com/office/drawing/2014/main" id="{75457BCD-F9D6-49A3-9508-635392917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3292475" cy="2995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Obdélník 8">
            <a:extLst>
              <a:ext uri="{FF2B5EF4-FFF2-40B4-BE49-F238E27FC236}">
                <a16:creationId xmlns:a16="http://schemas.microsoft.com/office/drawing/2014/main" id="{6124B53D-5C2A-4A25-9959-56A4B3AE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125538"/>
            <a:ext cx="64928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</a:t>
            </a:r>
            <a:endParaRPr lang="cs-CZ" altLang="cs-CZ" sz="24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225" name="Obdélník 9">
            <a:extLst>
              <a:ext uri="{FF2B5EF4-FFF2-40B4-BE49-F238E27FC236}">
                <a16:creationId xmlns:a16="http://schemas.microsoft.com/office/drawing/2014/main" id="{EC7D5572-7EF3-4CEF-8D31-2B106DDF0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365625"/>
            <a:ext cx="990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kořen</a:t>
            </a:r>
            <a:endParaRPr lang="cs-CZ" altLang="cs-CZ" sz="24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228" name="Obdélník 27">
            <a:extLst>
              <a:ext uri="{FF2B5EF4-FFF2-40B4-BE49-F238E27FC236}">
                <a16:creationId xmlns:a16="http://schemas.microsoft.com/office/drawing/2014/main" id="{80AE11FB-13EF-4FAC-A294-1E3A0E461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2540000"/>
            <a:ext cx="26257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95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  </a:t>
            </a:r>
            <a:r>
              <a:rPr lang="cs-CZ" alt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druhová specificita</a:t>
            </a:r>
          </a:p>
        </p:txBody>
      </p:sp>
      <p:sp>
        <p:nvSpPr>
          <p:cNvPr id="9229" name="Text Box 19">
            <a:extLst>
              <a:ext uri="{FF2B5EF4-FFF2-40B4-BE49-F238E27FC236}">
                <a16:creationId xmlns:a16="http://schemas.microsoft.com/office/drawing/2014/main" id="{ADC9DAA5-C150-4732-B14F-66939FD2C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60213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Buchanan 2000</a:t>
            </a:r>
          </a:p>
        </p:txBody>
      </p:sp>
      <p:sp>
        <p:nvSpPr>
          <p:cNvPr id="9230" name="Text Box 19">
            <a:extLst>
              <a:ext uri="{FF2B5EF4-FFF2-40B4-BE49-F238E27FC236}">
                <a16:creationId xmlns:a16="http://schemas.microsoft.com/office/drawing/2014/main" id="{7A3E9F9C-3053-44FA-8FB7-2BC33BD58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1658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pic>
        <p:nvPicPr>
          <p:cNvPr id="32781" name="Picture 16">
            <a:extLst>
              <a:ext uri="{FF2B5EF4-FFF2-40B4-BE49-F238E27FC236}">
                <a16:creationId xmlns:a16="http://schemas.microsoft.com/office/drawing/2014/main" id="{4876C05D-1615-4885-87C3-0F13774F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493838"/>
            <a:ext cx="11858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Obdélník 18">
            <a:extLst>
              <a:ext uri="{FF2B5EF4-FFF2-40B4-BE49-F238E27FC236}">
                <a16:creationId xmlns:a16="http://schemas.microsoft.com/office/drawing/2014/main" id="{F6CC84B8-ADE5-45BB-A959-D2AA300CF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4162425"/>
            <a:ext cx="48260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uic.edu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9" name="Picture 21">
            <a:extLst>
              <a:ext uri="{FF2B5EF4-FFF2-40B4-BE49-F238E27FC236}">
                <a16:creationId xmlns:a16="http://schemas.microsoft.com/office/drawing/2014/main" id="{565A23D1-97EA-4A21-8C94-7F87BBCA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25988"/>
            <a:ext cx="3735388" cy="1192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20">
            <a:extLst>
              <a:ext uri="{FF2B5EF4-FFF2-40B4-BE49-F238E27FC236}">
                <a16:creationId xmlns:a16="http://schemas.microsoft.com/office/drawing/2014/main" id="{2935D0B7-B4D0-46F9-8C82-73486745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01800"/>
            <a:ext cx="3136900" cy="1195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E73D7F6-BF16-44A5-AA54-931A7F8447DB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6" name="TextovéPole 4">
            <a:extLst>
              <a:ext uri="{FF2B5EF4-FFF2-40B4-BE49-F238E27FC236}">
                <a16:creationId xmlns:a16="http://schemas.microsoft.com/office/drawing/2014/main" id="{BECA766D-11B5-474C-BD57-AA7351439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313238"/>
            <a:ext cx="442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Kde?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chloroplasty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(plastidy v kořenech)</a:t>
            </a:r>
          </a:p>
        </p:txBody>
      </p:sp>
      <p:sp>
        <p:nvSpPr>
          <p:cNvPr id="7174" name="Obdélník 16">
            <a:extLst>
              <a:ext uri="{FF2B5EF4-FFF2-40B4-BE49-F238E27FC236}">
                <a16:creationId xmlns:a16="http://schemas.microsoft.com/office/drawing/2014/main" id="{B44663A5-7D4D-40B7-B690-4D0CB9A85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3903663"/>
            <a:ext cx="6840537" cy="40005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  <a:r>
              <a:rPr lang="cs-CZ" altLang="cs-CZ" sz="20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aseline="30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+ 6Fd</a:t>
            </a:r>
            <a:r>
              <a:rPr lang="cs-CZ" altLang="cs-CZ" sz="20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red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+ 8H</a:t>
            </a:r>
            <a:r>
              <a:rPr lang="cs-CZ" altLang="cs-CZ" sz="2000" baseline="30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+ 6e</a:t>
            </a:r>
            <a:r>
              <a:rPr lang="cs-CZ" altLang="cs-CZ" sz="2000" baseline="30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NH</a:t>
            </a:r>
            <a:r>
              <a:rPr lang="cs-CZ" altLang="cs-CZ" sz="20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2000" baseline="30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+ 6Fd</a:t>
            </a:r>
            <a:r>
              <a:rPr lang="cs-CZ" altLang="cs-CZ" sz="20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ox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+ 2H</a:t>
            </a:r>
            <a:r>
              <a:rPr lang="cs-CZ" altLang="cs-CZ" sz="20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</a:t>
            </a:r>
            <a:endParaRPr lang="cs-CZ" altLang="cs-CZ" sz="200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ovéPole 4">
            <a:extLst>
              <a:ext uri="{FF2B5EF4-FFF2-40B4-BE49-F238E27FC236}">
                <a16:creationId xmlns:a16="http://schemas.microsoft.com/office/drawing/2014/main" id="{23D395D5-4B26-4EFA-9AA9-A5D3E651E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83300"/>
            <a:ext cx="83534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Regulace</a:t>
            </a:r>
            <a:r>
              <a:rPr lang="cs-CZ" altLang="cs-CZ" sz="1800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aktivace NO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světlem, inhibice – asparagin, glutamin</a:t>
            </a:r>
          </a:p>
        </p:txBody>
      </p:sp>
      <p:sp>
        <p:nvSpPr>
          <p:cNvPr id="13" name="TextovéPole 4">
            <a:extLst>
              <a:ext uri="{FF2B5EF4-FFF2-40B4-BE49-F238E27FC236}">
                <a16:creationId xmlns:a16="http://schemas.microsoft.com/office/drawing/2014/main" id="{44ED57D5-5782-4AFA-8FE6-0296A109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35113"/>
            <a:ext cx="5929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Kde?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- </a:t>
            </a: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cytoplasma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, vnější membrána plastidů</a:t>
            </a:r>
          </a:p>
        </p:txBody>
      </p:sp>
      <p:sp>
        <p:nvSpPr>
          <p:cNvPr id="10249" name="Obdélník 14">
            <a:extLst>
              <a:ext uri="{FF2B5EF4-FFF2-40B4-BE49-F238E27FC236}">
                <a16:creationId xmlns:a16="http://schemas.microsoft.com/office/drawing/2014/main" id="{BAF540C8-8827-4EEE-8AE8-0B59DEBFD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192213"/>
            <a:ext cx="7058025" cy="40005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  <a:r>
              <a:rPr lang="cs-CZ" alt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NAD(P)H+ H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+ 2e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NO</a:t>
            </a:r>
            <a:r>
              <a:rPr lang="cs-CZ" alt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+ NAD(P) + H</a:t>
            </a:r>
            <a:r>
              <a:rPr lang="cs-CZ" alt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</a:t>
            </a:r>
            <a:endParaRPr lang="cs-CZ" altLang="cs-CZ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250" name="TextovéPole 4">
            <a:extLst>
              <a:ext uri="{FF2B5EF4-FFF2-40B4-BE49-F238E27FC236}">
                <a16:creationId xmlns:a16="http://schemas.microsoft.com/office/drawing/2014/main" id="{4D55F900-8D53-4D5D-B503-B60ECB6B8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2738"/>
            <a:ext cx="8785225" cy="6778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Regulace</a:t>
            </a:r>
            <a:r>
              <a:rPr lang="cs-CZ" altLang="cs-CZ" sz="2000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aktivace NO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světlem, sacharidy, cytokininy (transkripce, translace),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posttranslační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modifikace (reverzibilní fosforylace = inaktivace)</a:t>
            </a:r>
          </a:p>
        </p:txBody>
      </p: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02C436A8-1667-4423-B8F2-AEE0882E59C4}"/>
              </a:ext>
            </a:extLst>
          </p:cNvPr>
          <p:cNvCxnSpPr>
            <a:cxnSpLocks/>
          </p:cNvCxnSpPr>
          <p:nvPr/>
        </p:nvCxnSpPr>
        <p:spPr>
          <a:xfrm flipH="1">
            <a:off x="6227763" y="1433513"/>
            <a:ext cx="2022475" cy="749300"/>
          </a:xfrm>
          <a:prstGeom prst="straightConnector1">
            <a:avLst/>
          </a:prstGeom>
          <a:ln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8" name="Obrázek 16" descr="pterin.jpg">
            <a:extLst>
              <a:ext uri="{FF2B5EF4-FFF2-40B4-BE49-F238E27FC236}">
                <a16:creationId xmlns:a16="http://schemas.microsoft.com/office/drawing/2014/main" id="{D9969712-3092-4458-8D8F-89CD7D3B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987425"/>
            <a:ext cx="78581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Obdélník 16">
            <a:extLst>
              <a:ext uri="{FF2B5EF4-FFF2-40B4-BE49-F238E27FC236}">
                <a16:creationId xmlns:a16="http://schemas.microsoft.com/office/drawing/2014/main" id="{C0FE3CD1-5CB2-4813-AE39-F4A47615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88913"/>
            <a:ext cx="252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Asimilace N</a:t>
            </a:r>
            <a:endParaRPr lang="cs-CZ" altLang="cs-CZ" b="1" u="sng" baseline="300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D6DBF35-2D2D-449F-BA44-F0A16E055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365625"/>
            <a:ext cx="574675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4831" name="Picture 31" descr="D:\Edita\praktika\obrazky\deficience\foceno ve skleníku\upravene\deficienceN_detail1.jpg">
            <a:extLst>
              <a:ext uri="{FF2B5EF4-FFF2-40B4-BE49-F238E27FC236}">
                <a16:creationId xmlns:a16="http://schemas.microsoft.com/office/drawing/2014/main" id="{998E4284-6700-4FAF-A689-47DC1BF1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19446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Obdélník 20">
            <a:extLst>
              <a:ext uri="{FF2B5EF4-FFF2-40B4-BE49-F238E27FC236}">
                <a16:creationId xmlns:a16="http://schemas.microsoft.com/office/drawing/2014/main" id="{411277AB-3085-4FFC-A55E-4F51BA33E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0"/>
            <a:ext cx="1995488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chloróza nejstaršího listu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E9C9ADAC-6F17-40C4-9B2F-A85327723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- N</a:t>
            </a:r>
          </a:p>
        </p:txBody>
      </p:sp>
      <p:sp>
        <p:nvSpPr>
          <p:cNvPr id="10258" name="Obdélník 19">
            <a:extLst>
              <a:ext uri="{FF2B5EF4-FFF2-40B4-BE49-F238E27FC236}">
                <a16:creationId xmlns:a16="http://schemas.microsoft.com/office/drawing/2014/main" id="{BED1D97D-27B1-4E99-AEE6-F5D2B9E3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57188"/>
            <a:ext cx="11080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http://www.hort.purdue.edu/rhodcv/hort640c/nuptake/NR30.gif</a:t>
            </a:r>
          </a:p>
        </p:txBody>
      </p:sp>
      <p:pic>
        <p:nvPicPr>
          <p:cNvPr id="34835" name="Obrázek 20" descr="NRkukuřice.gif">
            <a:extLst>
              <a:ext uri="{FF2B5EF4-FFF2-40B4-BE49-F238E27FC236}">
                <a16:creationId xmlns:a16="http://schemas.microsoft.com/office/drawing/2014/main" id="{1FAF4E85-F7DE-4758-AD69-DE2F602B3F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7048" r="17592" b="3745"/>
          <a:stretch>
            <a:fillRect/>
          </a:stretch>
        </p:blipFill>
        <p:spPr bwMode="auto">
          <a:xfrm>
            <a:off x="6786563" y="0"/>
            <a:ext cx="1227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19">
            <a:extLst>
              <a:ext uri="{FF2B5EF4-FFF2-40B4-BE49-F238E27FC236}">
                <a16:creationId xmlns:a16="http://schemas.microsoft.com/office/drawing/2014/main" id="{14A1ACC7-F4B7-4339-B2BD-99E54394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98107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Převzato od Dr. Tylové</a:t>
            </a:r>
          </a:p>
        </p:txBody>
      </p:sp>
      <p:sp>
        <p:nvSpPr>
          <p:cNvPr id="10261" name="Text Box 19">
            <a:extLst>
              <a:ext uri="{FF2B5EF4-FFF2-40B4-BE49-F238E27FC236}">
                <a16:creationId xmlns:a16="http://schemas.microsoft.com/office/drawing/2014/main" id="{EDCD1788-FC9F-4D1B-AB4A-5D037575F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9257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8214" name="Text Box 19">
            <a:extLst>
              <a:ext uri="{FF2B5EF4-FFF2-40B4-BE49-F238E27FC236}">
                <a16:creationId xmlns:a16="http://schemas.microsoft.com/office/drawing/2014/main" id="{25DD8936-7723-41EA-ACFC-FBF7C891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9499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82464543-73E4-4830-92C3-572E0F9CCA88}"/>
              </a:ext>
            </a:extLst>
          </p:cNvPr>
          <p:cNvSpPr/>
          <p:nvPr/>
        </p:nvSpPr>
        <p:spPr>
          <a:xfrm>
            <a:off x="185738" y="1192213"/>
            <a:ext cx="792162" cy="43180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7494E905-5F7E-4DDB-ACEC-497B6420EFD1}"/>
              </a:ext>
            </a:extLst>
          </p:cNvPr>
          <p:cNvSpPr/>
          <p:nvPr/>
        </p:nvSpPr>
        <p:spPr>
          <a:xfrm>
            <a:off x="3714750" y="1192213"/>
            <a:ext cx="792163" cy="43180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12B41493-79BF-4119-82F0-CFF06006257F}"/>
              </a:ext>
            </a:extLst>
          </p:cNvPr>
          <p:cNvSpPr/>
          <p:nvPr/>
        </p:nvSpPr>
        <p:spPr>
          <a:xfrm>
            <a:off x="385763" y="3903663"/>
            <a:ext cx="792162" cy="43180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85211E7D-E2F3-448B-967C-EDDD75D7D67D}"/>
              </a:ext>
            </a:extLst>
          </p:cNvPr>
          <p:cNvSpPr/>
          <p:nvPr/>
        </p:nvSpPr>
        <p:spPr>
          <a:xfrm>
            <a:off x="3697288" y="3903663"/>
            <a:ext cx="792162" cy="43180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1152BD6-D2B4-4250-B401-8D6478AF8B18}"/>
              </a:ext>
            </a:extLst>
          </p:cNvPr>
          <p:cNvSpPr/>
          <p:nvPr/>
        </p:nvSpPr>
        <p:spPr>
          <a:xfrm>
            <a:off x="185738" y="2236788"/>
            <a:ext cx="34131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Nitrátreduktáza</a:t>
            </a: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(NR)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BD71186-CF77-4CEB-AC4E-95E755644973}"/>
              </a:ext>
            </a:extLst>
          </p:cNvPr>
          <p:cNvSpPr/>
          <p:nvPr/>
        </p:nvSpPr>
        <p:spPr>
          <a:xfrm>
            <a:off x="300038" y="5319713"/>
            <a:ext cx="34147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Nitritreduktáza</a:t>
            </a: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(</a:t>
            </a:r>
            <a:r>
              <a:rPr lang="cs-CZ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NiR</a:t>
            </a: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)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CC90E469-434B-4173-AE40-D69779CE7461}"/>
              </a:ext>
            </a:extLst>
          </p:cNvPr>
          <p:cNvSpPr/>
          <p:nvPr/>
        </p:nvSpPr>
        <p:spPr>
          <a:xfrm>
            <a:off x="3319463" y="708025"/>
            <a:ext cx="139223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Redukce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81505A48-1520-4A20-9CE2-D70F0DDF3BB4}"/>
              </a:ext>
            </a:extLst>
          </p:cNvPr>
          <p:cNvSpPr/>
          <p:nvPr/>
        </p:nvSpPr>
        <p:spPr>
          <a:xfrm>
            <a:off x="3322638" y="1144588"/>
            <a:ext cx="48260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NR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88A61100-7138-4B6C-B602-878FD026D3DE}"/>
              </a:ext>
            </a:extLst>
          </p:cNvPr>
          <p:cNvSpPr/>
          <p:nvPr/>
        </p:nvSpPr>
        <p:spPr>
          <a:xfrm>
            <a:off x="3294063" y="3814763"/>
            <a:ext cx="5397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NiR</a:t>
            </a:r>
            <a:endParaRPr lang="cs-CZ" sz="16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174" grpId="0" animBg="1"/>
      <p:bldP spid="19" grpId="0"/>
      <p:bldP spid="18" grpId="0"/>
      <p:bldP spid="8214" grpId="0"/>
      <p:bldP spid="26" grpId="0" animBg="1"/>
      <p:bldP spid="27" grpId="0" animBg="1"/>
      <p:bldP spid="5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>
            <a:extLst>
              <a:ext uri="{FF2B5EF4-FFF2-40B4-BE49-F238E27FC236}">
                <a16:creationId xmlns:a16="http://schemas.microsoft.com/office/drawing/2014/main" id="{E267C507-0F9D-45C9-B40B-C8B1FE90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3189288"/>
            <a:ext cx="5922962" cy="1928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15">
            <a:extLst>
              <a:ext uri="{FF2B5EF4-FFF2-40B4-BE49-F238E27FC236}">
                <a16:creationId xmlns:a16="http://schemas.microsoft.com/office/drawing/2014/main" id="{232A52FC-DF74-4A28-984E-92C7D50C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3189288"/>
            <a:ext cx="28638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FFAB125-90BE-40E8-8108-CB79080F21AB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8197" name="TextovéPole 4">
            <a:extLst>
              <a:ext uri="{FF2B5EF4-FFF2-40B4-BE49-F238E27FC236}">
                <a16:creationId xmlns:a16="http://schemas.microsoft.com/office/drawing/2014/main" id="{3C19B50C-6410-4A88-9111-435D5E41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928813"/>
            <a:ext cx="89296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Glutaminsyntetáza</a:t>
            </a: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(GS) </a:t>
            </a: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        </a:t>
            </a:r>
          </a:p>
          <a:p>
            <a:pPr indent="1979613" eaLnBrk="1" hangingPunct="1">
              <a:defRPr/>
            </a:pP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cytoplazmatická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(dominantní forma, transport)</a:t>
            </a:r>
          </a:p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                         plastidová (regulace světlem a sacharidy, lokál. spotřeba)</a:t>
            </a:r>
          </a:p>
        </p:txBody>
      </p:sp>
      <p:sp>
        <p:nvSpPr>
          <p:cNvPr id="36870" name="TextovéPole 4">
            <a:extLst>
              <a:ext uri="{FF2B5EF4-FFF2-40B4-BE49-F238E27FC236}">
                <a16:creationId xmlns:a16="http://schemas.microsoft.com/office/drawing/2014/main" id="{5D3179C1-3C77-491E-B130-30767C691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592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FF0066"/>
                </a:solidFill>
                <a:latin typeface="Comic Sans MS" panose="030F0702030302020204" pitchFamily="66" charset="0"/>
              </a:rPr>
              <a:t>Zabudování NH</a:t>
            </a:r>
            <a:r>
              <a:rPr lang="cs-CZ" altLang="cs-CZ" sz="2400" b="1" u="sng" baseline="-25000">
                <a:solidFill>
                  <a:srgbClr val="FF0066"/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2400" b="1" u="sng" baseline="30000">
                <a:solidFill>
                  <a:srgbClr val="FF0066"/>
                </a:solidFill>
                <a:latin typeface="Comic Sans MS" panose="030F0702030302020204" pitchFamily="66" charset="0"/>
              </a:rPr>
              <a:t>+</a:t>
            </a: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D178E346-9C8C-4B3F-9396-BC5E75BC0EDE}"/>
              </a:ext>
            </a:extLst>
          </p:cNvPr>
          <p:cNvCxnSpPr/>
          <p:nvPr/>
        </p:nvCxnSpPr>
        <p:spPr>
          <a:xfrm>
            <a:off x="1547813" y="2419350"/>
            <a:ext cx="571500" cy="1588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F3657E5A-293E-48BB-9A7C-DF6B89B9E31E}"/>
              </a:ext>
            </a:extLst>
          </p:cNvPr>
          <p:cNvCxnSpPr/>
          <p:nvPr/>
        </p:nvCxnSpPr>
        <p:spPr>
          <a:xfrm>
            <a:off x="1547813" y="2492375"/>
            <a:ext cx="571500" cy="215900"/>
          </a:xfrm>
          <a:prstGeom prst="straightConnector1">
            <a:avLst/>
          </a:prstGeom>
          <a:ln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ovéPole 4">
            <a:extLst>
              <a:ext uri="{FF2B5EF4-FFF2-40B4-BE49-F238E27FC236}">
                <a16:creationId xmlns:a16="http://schemas.microsoft.com/office/drawing/2014/main" id="{F4435646-1293-4841-AF53-AA579C54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2824163"/>
            <a:ext cx="7429500" cy="6778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Glutamátsyntetáza</a:t>
            </a:r>
            <a:r>
              <a:rPr lang="cs-CZ" alt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(GOGAT)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plastidy</a:t>
            </a:r>
          </a:p>
        </p:txBody>
      </p:sp>
      <p:sp>
        <p:nvSpPr>
          <p:cNvPr id="36874" name="Obdélník 10">
            <a:extLst>
              <a:ext uri="{FF2B5EF4-FFF2-40B4-BE49-F238E27FC236}">
                <a16:creationId xmlns:a16="http://schemas.microsoft.com/office/drawing/2014/main" id="{20F84E09-80BE-4BE9-B49D-53282C5C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42875"/>
            <a:ext cx="252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Asimilace N</a:t>
            </a:r>
            <a:endParaRPr lang="cs-CZ" altLang="cs-CZ" b="1" u="sng" baseline="300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B615E522-F0DC-49AB-BC57-CBE1D6FE9FA8}"/>
              </a:ext>
            </a:extLst>
          </p:cNvPr>
          <p:cNvSpPr/>
          <p:nvPr/>
        </p:nvSpPr>
        <p:spPr>
          <a:xfrm flipH="1">
            <a:off x="4398963" y="3262313"/>
            <a:ext cx="890587" cy="5048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6D27A4CF-E557-4E4C-91ED-A567E40DBDA7}"/>
              </a:ext>
            </a:extLst>
          </p:cNvPr>
          <p:cNvSpPr/>
          <p:nvPr/>
        </p:nvSpPr>
        <p:spPr>
          <a:xfrm flipH="1">
            <a:off x="6704013" y="3262313"/>
            <a:ext cx="890587" cy="5048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6877" name="Obrázek 13" descr="GS1.gif">
            <a:extLst>
              <a:ext uri="{FF2B5EF4-FFF2-40B4-BE49-F238E27FC236}">
                <a16:creationId xmlns:a16="http://schemas.microsoft.com/office/drawing/2014/main" id="{70E97704-3B9E-4B07-B7C3-958BB1A00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>
            <a:fillRect/>
          </a:stretch>
        </p:blipFill>
        <p:spPr bwMode="auto">
          <a:xfrm>
            <a:off x="4786313" y="714375"/>
            <a:ext cx="1643062" cy="1571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Obrázek 14" descr="Glutamine_synthetase_action_mechanism.PNG">
            <a:extLst>
              <a:ext uri="{FF2B5EF4-FFF2-40B4-BE49-F238E27FC236}">
                <a16:creationId xmlns:a16="http://schemas.microsoft.com/office/drawing/2014/main" id="{08210167-8142-44E9-9344-14F5407B3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695325"/>
            <a:ext cx="2500312" cy="1589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2">
            <a:extLst>
              <a:ext uri="{FF2B5EF4-FFF2-40B4-BE49-F238E27FC236}">
                <a16:creationId xmlns:a16="http://schemas.microsoft.com/office/drawing/2014/main" id="{45FF9031-2D91-4CFA-BC67-782A20639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063" y="2857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GS</a:t>
            </a:r>
          </a:p>
        </p:txBody>
      </p:sp>
      <p:sp>
        <p:nvSpPr>
          <p:cNvPr id="11280" name="Text Box 19">
            <a:extLst>
              <a:ext uri="{FF2B5EF4-FFF2-40B4-BE49-F238E27FC236}">
                <a16:creationId xmlns:a16="http://schemas.microsoft.com/office/drawing/2014/main" id="{6E8EB0A3-F020-4A8F-8016-9A12B2A8B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513397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11281" name="Text Box 19">
            <a:extLst>
              <a:ext uri="{FF2B5EF4-FFF2-40B4-BE49-F238E27FC236}">
                <a16:creationId xmlns:a16="http://schemas.microsoft.com/office/drawing/2014/main" id="{574FDDE9-65A0-4892-B054-BE6D54520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22050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rcsb.org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E2CB407-34C4-4076-8B1E-612296010CE4}"/>
              </a:ext>
            </a:extLst>
          </p:cNvPr>
          <p:cNvSpPr/>
          <p:nvPr/>
        </p:nvSpPr>
        <p:spPr>
          <a:xfrm>
            <a:off x="166688" y="5422900"/>
            <a:ext cx="86296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b="1" dirty="0">
                <a:solidFill>
                  <a:srgbClr val="FF0066"/>
                </a:solidFill>
                <a:latin typeface="Comic Sans MS" panose="030F0702030302020204" pitchFamily="66" charset="0"/>
              </a:rPr>
              <a:t>X</a:t>
            </a:r>
          </a:p>
          <a:p>
            <a:pPr eaLnBrk="1" hangingPunct="1">
              <a:defRPr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realokace dusíku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1600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glutamátdehydrogenáza</a:t>
            </a:r>
            <a:r>
              <a:rPr lang="cs-CZ" altLang="cs-CZ" sz="16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(GDH)</a:t>
            </a:r>
          </a:p>
          <a:p>
            <a:pPr eaLnBrk="1" hangingPunct="1"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mitochondrie, plastidy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E32E921B-E6BE-46E0-A97C-F4BA2897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5351463"/>
            <a:ext cx="2806700" cy="1373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9">
            <a:extLst>
              <a:ext uri="{FF2B5EF4-FFF2-40B4-BE49-F238E27FC236}">
                <a16:creationId xmlns:a16="http://schemas.microsoft.com/office/drawing/2014/main" id="{2B56491A-2D07-4FE6-A24A-4ECE8F55E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380163"/>
            <a:ext cx="681038" cy="82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4EA442E-3D07-4AEB-8E14-087597DF8BA8}"/>
              </a:ext>
            </a:extLst>
          </p:cNvPr>
          <p:cNvCxnSpPr/>
          <p:nvPr/>
        </p:nvCxnSpPr>
        <p:spPr>
          <a:xfrm flipH="1">
            <a:off x="6575425" y="5732463"/>
            <a:ext cx="712788" cy="0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202" grpId="0"/>
      <p:bldP spid="12" grpId="0" animBg="1"/>
      <p:bldP spid="13" grpId="0" animBg="1"/>
      <p:bldP spid="2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73C9E140-5263-4111-ABFB-061C2AC47148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3315" name="TextovéPole 4">
            <a:extLst>
              <a:ext uri="{FF2B5EF4-FFF2-40B4-BE49-F238E27FC236}">
                <a16:creationId xmlns:a16="http://schemas.microsoft.com/office/drawing/2014/main" id="{6B21EAF0-36E0-4A90-A530-49FDAA4E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908050"/>
            <a:ext cx="7429500" cy="615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Př.: Aspartátaminotransferáza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316" name="TextovéPole 4">
            <a:extLst>
              <a:ext uri="{FF2B5EF4-FFF2-40B4-BE49-F238E27FC236}">
                <a16:creationId xmlns:a16="http://schemas.microsoft.com/office/drawing/2014/main" id="{AA65D042-3880-4223-B3BA-56E352B1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5175"/>
            <a:ext cx="5929313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Transaminace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aminotransferázy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Kde?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– podle aktuální potřeby</a:t>
            </a:r>
          </a:p>
        </p:txBody>
      </p:sp>
      <p:sp>
        <p:nvSpPr>
          <p:cNvPr id="10248" name="TextovéPole 4">
            <a:extLst>
              <a:ext uri="{FF2B5EF4-FFF2-40B4-BE49-F238E27FC236}">
                <a16:creationId xmlns:a16="http://schemas.microsoft.com/office/drawing/2014/main" id="{677D29C2-D54D-463C-89BB-0FA68965E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41663"/>
            <a:ext cx="6429375" cy="984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Syntéza N-bohatých AMK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Amidy-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glutamin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asparagin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249" name="TextovéPole 4">
            <a:extLst>
              <a:ext uri="{FF2B5EF4-FFF2-40B4-BE49-F238E27FC236}">
                <a16:creationId xmlns:a16="http://schemas.microsoft.com/office/drawing/2014/main" id="{54238C39-74EF-4261-B75F-DDD40ED24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170363"/>
            <a:ext cx="74295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Asparaginsyntáza</a:t>
            </a:r>
            <a:r>
              <a:rPr lang="cs-CZ" alt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(AS)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cytoplasma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Funkce: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transport a zásoba -NH</a:t>
            </a:r>
            <a:r>
              <a:rPr lang="cs-CZ" altLang="cs-CZ" sz="16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8919" name="Obdélník 11">
            <a:extLst>
              <a:ext uri="{FF2B5EF4-FFF2-40B4-BE49-F238E27FC236}">
                <a16:creationId xmlns:a16="http://schemas.microsoft.com/office/drawing/2014/main" id="{19D5EB7A-3F88-46D9-9B06-2852F381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88913"/>
            <a:ext cx="252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Asimilace N</a:t>
            </a:r>
            <a:endParaRPr lang="cs-CZ" altLang="cs-CZ" b="1" u="sng" baseline="300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20" name="Picture 10">
            <a:extLst>
              <a:ext uri="{FF2B5EF4-FFF2-40B4-BE49-F238E27FC236}">
                <a16:creationId xmlns:a16="http://schemas.microsoft.com/office/drawing/2014/main" id="{37E43610-B09C-4DB7-BDF5-A5F2C702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68413"/>
            <a:ext cx="4103688" cy="193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19">
            <a:extLst>
              <a:ext uri="{FF2B5EF4-FFF2-40B4-BE49-F238E27FC236}">
                <a16:creationId xmlns:a16="http://schemas.microsoft.com/office/drawing/2014/main" id="{F78CB1AD-064C-4A99-87C3-02E068DEA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13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pic>
        <p:nvPicPr>
          <p:cNvPr id="10251" name="Picture 11">
            <a:extLst>
              <a:ext uri="{FF2B5EF4-FFF2-40B4-BE49-F238E27FC236}">
                <a16:creationId xmlns:a16="http://schemas.microsoft.com/office/drawing/2014/main" id="{25713750-1A19-4F6B-9074-77BD80AC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49725"/>
            <a:ext cx="4464050" cy="2046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A5F75FF8-589E-4E72-9A83-3E3BB821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1658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7B9512-9E26-4F1B-BFB3-22D3A8E3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4616450"/>
            <a:ext cx="160337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18EC18F4-C435-4AEB-9DD0-A135BFFA9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4572000"/>
            <a:ext cx="18748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 i="1">
                <a:solidFill>
                  <a:srgbClr val="FFFF00"/>
                </a:solidFill>
                <a:latin typeface="Comic Sans MS" panose="030F0702030302020204" pitchFamily="66" charset="0"/>
              </a:rPr>
              <a:t>chřest-Asparagus officinalis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B889F161-127D-47C9-B427-E587B0A8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6694488"/>
            <a:ext cx="1335087" cy="247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www.kotvicnikovafarma.cz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6">
            <a:extLst>
              <a:ext uri="{FF2B5EF4-FFF2-40B4-BE49-F238E27FC236}">
                <a16:creationId xmlns:a16="http://schemas.microsoft.com/office/drawing/2014/main" id="{F4CFF485-0C2A-4025-AB29-7F99CE6B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052513"/>
            <a:ext cx="5694362" cy="459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040281A-B0D2-4D5D-83D4-337374FE7912}"/>
              </a:ext>
            </a:extLst>
          </p:cNvPr>
          <p:cNvSpPr/>
          <p:nvPr/>
        </p:nvSpPr>
        <p:spPr>
          <a:xfrm>
            <a:off x="-142875" y="9667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40964" name="TextovéPole 4">
            <a:extLst>
              <a:ext uri="{FF2B5EF4-FFF2-40B4-BE49-F238E27FC236}">
                <a16:creationId xmlns:a16="http://schemas.microsoft.com/office/drawing/2014/main" id="{B4EAF130-0F54-4815-B006-8985148CA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88913"/>
            <a:ext cx="4643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66"/>
                </a:solidFill>
                <a:latin typeface="Comic Sans MS" panose="030F0702030302020204" pitchFamily="66" charset="0"/>
              </a:rPr>
              <a:t>Biosyntéza AMK</a:t>
            </a:r>
            <a:endParaRPr lang="cs-CZ" altLang="cs-CZ" b="1" baseline="3000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4D45CE4F-18FD-4A3B-8AB0-E3AB270D2530}"/>
              </a:ext>
            </a:extLst>
          </p:cNvPr>
          <p:cNvSpPr/>
          <p:nvPr/>
        </p:nvSpPr>
        <p:spPr>
          <a:xfrm>
            <a:off x="1187450" y="1484313"/>
            <a:ext cx="1524000" cy="7143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Pravá složená závorka 16">
            <a:extLst>
              <a:ext uri="{FF2B5EF4-FFF2-40B4-BE49-F238E27FC236}">
                <a16:creationId xmlns:a16="http://schemas.microsoft.com/office/drawing/2014/main" id="{63CC8D75-4849-401D-8426-F3EAB2884B7F}"/>
              </a:ext>
            </a:extLst>
          </p:cNvPr>
          <p:cNvSpPr/>
          <p:nvPr/>
        </p:nvSpPr>
        <p:spPr>
          <a:xfrm rot="10800000">
            <a:off x="285750" y="1252538"/>
            <a:ext cx="142875" cy="2176462"/>
          </a:xfrm>
          <a:prstGeom prst="rightBrac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345" name="TextovéPole 17">
            <a:extLst>
              <a:ext uri="{FF2B5EF4-FFF2-40B4-BE49-F238E27FC236}">
                <a16:creationId xmlns:a16="http://schemas.microsoft.com/office/drawing/2014/main" id="{6796C5E0-57D8-405F-88E7-F63DAB0E2B7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597694" y="1974056"/>
            <a:ext cx="142875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glykolýza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2A22AF91-FA42-4C15-997B-C3D298C64D95}"/>
              </a:ext>
            </a:extLst>
          </p:cNvPr>
          <p:cNvSpPr/>
          <p:nvPr/>
        </p:nvSpPr>
        <p:spPr>
          <a:xfrm>
            <a:off x="1908175" y="1127125"/>
            <a:ext cx="825500" cy="3571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E5FBEF05-2EEF-46D6-9911-3FD25FBC631D}"/>
              </a:ext>
            </a:extLst>
          </p:cNvPr>
          <p:cNvSpPr/>
          <p:nvPr/>
        </p:nvSpPr>
        <p:spPr>
          <a:xfrm>
            <a:off x="1763713" y="4943475"/>
            <a:ext cx="825500" cy="3571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89E6C322-425D-4799-A6BC-EADAB357E604}"/>
              </a:ext>
            </a:extLst>
          </p:cNvPr>
          <p:cNvSpPr/>
          <p:nvPr/>
        </p:nvSpPr>
        <p:spPr>
          <a:xfrm>
            <a:off x="3995738" y="1557338"/>
            <a:ext cx="2032000" cy="124936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71" name="Picture 2">
            <a:extLst>
              <a:ext uri="{FF2B5EF4-FFF2-40B4-BE49-F238E27FC236}">
                <a16:creationId xmlns:a16="http://schemas.microsoft.com/office/drawing/2014/main" id="{AE69B536-4FEB-42F7-8480-68818B26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71638"/>
            <a:ext cx="2768600" cy="497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3">
            <a:extLst>
              <a:ext uri="{FF2B5EF4-FFF2-40B4-BE49-F238E27FC236}">
                <a16:creationId xmlns:a16="http://schemas.microsoft.com/office/drawing/2014/main" id="{0BDEDD5E-88A2-48BB-9035-8EC8B990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785813"/>
            <a:ext cx="1371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ovéPole 17">
            <a:extLst>
              <a:ext uri="{FF2B5EF4-FFF2-40B4-BE49-F238E27FC236}">
                <a16:creationId xmlns:a16="http://schemas.microsoft.com/office/drawing/2014/main" id="{649BCB54-A2E7-454B-8D1F-CBCE896E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6597650"/>
            <a:ext cx="1116012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 Biochemie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62DD53DD-C8CA-417B-B638-4FC6ECA1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6610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13ADB2F0-1930-454D-B1B9-7855EB3C3E62}"/>
              </a:ext>
            </a:extLst>
          </p:cNvPr>
          <p:cNvCxnSpPr/>
          <p:nvPr/>
        </p:nvCxnSpPr>
        <p:spPr>
          <a:xfrm flipH="1">
            <a:off x="2589213" y="1862138"/>
            <a:ext cx="309562" cy="0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17">
            <a:extLst>
              <a:ext uri="{FF2B5EF4-FFF2-40B4-BE49-F238E27FC236}">
                <a16:creationId xmlns:a16="http://schemas.microsoft.com/office/drawing/2014/main" id="{5AC791B3-584D-48EE-A8C4-E95D09B18E6A}"/>
              </a:ext>
            </a:extLst>
          </p:cNvPr>
          <p:cNvCxnSpPr/>
          <p:nvPr/>
        </p:nvCxnSpPr>
        <p:spPr>
          <a:xfrm flipH="1">
            <a:off x="228600" y="6507163"/>
            <a:ext cx="400050" cy="6350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E10C630B-5D68-410B-8C78-90D355D8D020}"/>
              </a:ext>
            </a:extLst>
          </p:cNvPr>
          <p:cNvSpPr/>
          <p:nvPr/>
        </p:nvSpPr>
        <p:spPr>
          <a:xfrm>
            <a:off x="628650" y="6337300"/>
            <a:ext cx="186848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aminotransferázy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5" name="Přímá spojovací šipka 17">
            <a:extLst>
              <a:ext uri="{FF2B5EF4-FFF2-40B4-BE49-F238E27FC236}">
                <a16:creationId xmlns:a16="http://schemas.microsoft.com/office/drawing/2014/main" id="{1E464107-5D05-461A-BC1D-2A865394D70A}"/>
              </a:ext>
            </a:extLst>
          </p:cNvPr>
          <p:cNvCxnSpPr/>
          <p:nvPr/>
        </p:nvCxnSpPr>
        <p:spPr>
          <a:xfrm flipH="1" flipV="1">
            <a:off x="4725988" y="1943100"/>
            <a:ext cx="128587" cy="161925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17">
            <a:extLst>
              <a:ext uri="{FF2B5EF4-FFF2-40B4-BE49-F238E27FC236}">
                <a16:creationId xmlns:a16="http://schemas.microsoft.com/office/drawing/2014/main" id="{C549EE55-94F9-4C77-A4A2-4F2C104CD9F6}"/>
              </a:ext>
            </a:extLst>
          </p:cNvPr>
          <p:cNvCxnSpPr/>
          <p:nvPr/>
        </p:nvCxnSpPr>
        <p:spPr>
          <a:xfrm flipV="1">
            <a:off x="4725988" y="1878013"/>
            <a:ext cx="349250" cy="338137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17">
            <a:extLst>
              <a:ext uri="{FF2B5EF4-FFF2-40B4-BE49-F238E27FC236}">
                <a16:creationId xmlns:a16="http://schemas.microsoft.com/office/drawing/2014/main" id="{5D9EC63E-6E3D-45B1-B923-A4857C114F1E}"/>
              </a:ext>
            </a:extLst>
          </p:cNvPr>
          <p:cNvCxnSpPr/>
          <p:nvPr/>
        </p:nvCxnSpPr>
        <p:spPr>
          <a:xfrm>
            <a:off x="4725988" y="2281238"/>
            <a:ext cx="334962" cy="325437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17">
            <a:extLst>
              <a:ext uri="{FF2B5EF4-FFF2-40B4-BE49-F238E27FC236}">
                <a16:creationId xmlns:a16="http://schemas.microsoft.com/office/drawing/2014/main" id="{D4F80F58-62C3-4B79-B8E1-9BF53FF9B59C}"/>
              </a:ext>
            </a:extLst>
          </p:cNvPr>
          <p:cNvCxnSpPr/>
          <p:nvPr/>
        </p:nvCxnSpPr>
        <p:spPr>
          <a:xfrm flipH="1">
            <a:off x="2593975" y="2984500"/>
            <a:ext cx="276225" cy="246063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17">
            <a:extLst>
              <a:ext uri="{FF2B5EF4-FFF2-40B4-BE49-F238E27FC236}">
                <a16:creationId xmlns:a16="http://schemas.microsoft.com/office/drawing/2014/main" id="{942BDC84-9C45-4609-BDDF-A386D486D965}"/>
              </a:ext>
            </a:extLst>
          </p:cNvPr>
          <p:cNvCxnSpPr/>
          <p:nvPr/>
        </p:nvCxnSpPr>
        <p:spPr>
          <a:xfrm flipH="1">
            <a:off x="1214438" y="5122863"/>
            <a:ext cx="41275" cy="322262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17">
            <a:extLst>
              <a:ext uri="{FF2B5EF4-FFF2-40B4-BE49-F238E27FC236}">
                <a16:creationId xmlns:a16="http://schemas.microsoft.com/office/drawing/2014/main" id="{11AB4900-C45C-4F6E-BAB9-4F80F6512B13}"/>
              </a:ext>
            </a:extLst>
          </p:cNvPr>
          <p:cNvCxnSpPr/>
          <p:nvPr/>
        </p:nvCxnSpPr>
        <p:spPr>
          <a:xfrm flipH="1" flipV="1">
            <a:off x="2994025" y="2479675"/>
            <a:ext cx="206375" cy="157163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17">
            <a:extLst>
              <a:ext uri="{FF2B5EF4-FFF2-40B4-BE49-F238E27FC236}">
                <a16:creationId xmlns:a16="http://schemas.microsoft.com/office/drawing/2014/main" id="{7AFA9934-24EF-44D6-A714-3DAFFE9D3EFC}"/>
              </a:ext>
            </a:extLst>
          </p:cNvPr>
          <p:cNvCxnSpPr/>
          <p:nvPr/>
        </p:nvCxnSpPr>
        <p:spPr>
          <a:xfrm flipH="1">
            <a:off x="1347788" y="3697288"/>
            <a:ext cx="177800" cy="11112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17">
            <a:extLst>
              <a:ext uri="{FF2B5EF4-FFF2-40B4-BE49-F238E27FC236}">
                <a16:creationId xmlns:a16="http://schemas.microsoft.com/office/drawing/2014/main" id="{BD7F151B-A1C1-4BFF-AC6D-370F60E6A232}"/>
              </a:ext>
            </a:extLst>
          </p:cNvPr>
          <p:cNvCxnSpPr/>
          <p:nvPr/>
        </p:nvCxnSpPr>
        <p:spPr>
          <a:xfrm flipH="1">
            <a:off x="2298700" y="3708400"/>
            <a:ext cx="176213" cy="11113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17">
            <a:extLst>
              <a:ext uri="{FF2B5EF4-FFF2-40B4-BE49-F238E27FC236}">
                <a16:creationId xmlns:a16="http://schemas.microsoft.com/office/drawing/2014/main" id="{97AEE9B6-3885-4768-BB06-E145AAC416D8}"/>
              </a:ext>
            </a:extLst>
          </p:cNvPr>
          <p:cNvCxnSpPr/>
          <p:nvPr/>
        </p:nvCxnSpPr>
        <p:spPr>
          <a:xfrm>
            <a:off x="4344988" y="4652963"/>
            <a:ext cx="211137" cy="0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4">
            <a:extLst>
              <a:ext uri="{FF2B5EF4-FFF2-40B4-BE49-F238E27FC236}">
                <a16:creationId xmlns:a16="http://schemas.microsoft.com/office/drawing/2014/main" id="{CC7F42E0-37E8-4F6C-A1F0-C230A759A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742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olidFill>
                  <a:srgbClr val="FF0066"/>
                </a:solidFill>
                <a:latin typeface="Comic Sans MS" panose="030F0702030302020204" pitchFamily="66" charset="0"/>
              </a:rPr>
              <a:t>Minerální výživa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C06E61-ED1F-483F-A60F-44F3AD013857}"/>
              </a:ext>
            </a:extLst>
          </p:cNvPr>
          <p:cNvSpPr/>
          <p:nvPr/>
        </p:nvSpPr>
        <p:spPr>
          <a:xfrm>
            <a:off x="214313" y="714375"/>
            <a:ext cx="757237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Tradičně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– látky přijímané </a:t>
            </a:r>
            <a:r>
              <a:rPr lang="cs-CZ" sz="16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kořeny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nl-NL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J. B. van Helmont (1577-1644)</a:t>
            </a:r>
          </a:p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živiny převážně z vody v půdě</a:t>
            </a: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3076" name="Picture 7">
            <a:extLst>
              <a:ext uri="{FF2B5EF4-FFF2-40B4-BE49-F238E27FC236}">
                <a16:creationId xmlns:a16="http://schemas.microsoft.com/office/drawing/2014/main" id="{92731638-147E-47D9-9E6E-14D0DC80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857250"/>
            <a:ext cx="1928812" cy="2598738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77" name="Obdélník 10">
            <a:extLst>
              <a:ext uri="{FF2B5EF4-FFF2-40B4-BE49-F238E27FC236}">
                <a16:creationId xmlns:a16="http://schemas.microsoft.com/office/drawing/2014/main" id="{06F854B0-D3AB-40BB-BBFB-D95C8825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7438"/>
            <a:ext cx="45720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J. von </a:t>
            </a:r>
            <a:r>
              <a:rPr lang="cs-CZ" alt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Liebig</a:t>
            </a: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r. 1840 teorie minerální</a:t>
            </a: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14DADD18-B94A-4CA4-8CA1-BEBE250A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714625"/>
            <a:ext cx="1957388" cy="242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Obdélník 12">
            <a:extLst>
              <a:ext uri="{FF2B5EF4-FFF2-40B4-BE49-F238E27FC236}">
                <a16:creationId xmlns:a16="http://schemas.microsoft.com/office/drawing/2014/main" id="{EFC02C8F-73F5-48C1-9905-329D3916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643563"/>
            <a:ext cx="45720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1.po. 20.st. – první živné roztoky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D.R.</a:t>
            </a:r>
            <a:r>
              <a:rPr lang="cs-CZ" alt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Hoagland</a:t>
            </a:r>
            <a:endParaRPr lang="cs-CZ" altLang="cs-CZ" sz="16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1938 – kritéria nezbytnosti prvků</a:t>
            </a:r>
          </a:p>
        </p:txBody>
      </p:sp>
      <p:pic>
        <p:nvPicPr>
          <p:cNvPr id="6152" name="Obrázek 8" descr="hnojení dnes.jpg">
            <a:extLst>
              <a:ext uri="{FF2B5EF4-FFF2-40B4-BE49-F238E27FC236}">
                <a16:creationId xmlns:a16="http://schemas.microsoft.com/office/drawing/2014/main" id="{1872336B-7740-4368-AE1A-FF0D3D465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572000"/>
            <a:ext cx="2565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Obrázek 9" descr="NDK.jpg">
            <a:extLst>
              <a:ext uri="{FF2B5EF4-FFF2-40B4-BE49-F238E27FC236}">
                <a16:creationId xmlns:a16="http://schemas.microsoft.com/office/drawing/2014/main" id="{5E4D87B3-673A-4DE7-9FAC-DCCB66CAC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500313"/>
            <a:ext cx="164306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Obdélník 9">
            <a:extLst>
              <a:ext uri="{FF2B5EF4-FFF2-40B4-BE49-F238E27FC236}">
                <a16:creationId xmlns:a16="http://schemas.microsoft.com/office/drawing/2014/main" id="{2C4CB025-C1DA-452A-B99B-455AB98ED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429000"/>
            <a:ext cx="1095375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mattson.creighton.edu</a:t>
            </a:r>
          </a:p>
        </p:txBody>
      </p:sp>
      <p:sp>
        <p:nvSpPr>
          <p:cNvPr id="3083" name="Obdélník 10">
            <a:extLst>
              <a:ext uri="{FF2B5EF4-FFF2-40B4-BE49-F238E27FC236}">
                <a16:creationId xmlns:a16="http://schemas.microsoft.com/office/drawing/2014/main" id="{057CC7ED-3F02-4F12-84BC-1DA45E005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5084763"/>
            <a:ext cx="471488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rmv.de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876660E-BBE6-4473-9F50-0D96C54E1F95}"/>
              </a:ext>
            </a:extLst>
          </p:cNvPr>
          <p:cNvSpPr/>
          <p:nvPr/>
        </p:nvSpPr>
        <p:spPr>
          <a:xfrm>
            <a:off x="0" y="260350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43011" name="TextovéPole 4">
            <a:extLst>
              <a:ext uri="{FF2B5EF4-FFF2-40B4-BE49-F238E27FC236}">
                <a16:creationId xmlns:a16="http://schemas.microsoft.com/office/drawing/2014/main" id="{C6A2BC64-FEF6-4DB8-BDD6-7775B3A34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44463"/>
            <a:ext cx="583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66"/>
                </a:solidFill>
                <a:latin typeface="Comic Sans MS" panose="030F0702030302020204" pitchFamily="66" charset="0"/>
              </a:rPr>
              <a:t>Energetická bilance asimilace N</a:t>
            </a:r>
          </a:p>
        </p:txBody>
      </p:sp>
      <p:sp>
        <p:nvSpPr>
          <p:cNvPr id="17412" name="Obdélník 23">
            <a:extLst>
              <a:ext uri="{FF2B5EF4-FFF2-40B4-BE49-F238E27FC236}">
                <a16:creationId xmlns:a16="http://schemas.microsoft.com/office/drawing/2014/main" id="{B0D2ACDA-66C0-4C94-9CCD-8F9E31159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73100"/>
            <a:ext cx="54006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</a:t>
            </a:r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25%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veškeré energie mezofylové buňky !!!!</a:t>
            </a:r>
          </a:p>
        </p:txBody>
      </p:sp>
      <p:pic>
        <p:nvPicPr>
          <p:cNvPr id="43013" name="Picture 7">
            <a:extLst>
              <a:ext uri="{FF2B5EF4-FFF2-40B4-BE49-F238E27FC236}">
                <a16:creationId xmlns:a16="http://schemas.microsoft.com/office/drawing/2014/main" id="{6DAC39B9-56E2-4EB0-9F3B-B63EE8C9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743" r="1814" b="1743"/>
          <a:stretch>
            <a:fillRect/>
          </a:stretch>
        </p:blipFill>
        <p:spPr bwMode="auto">
          <a:xfrm>
            <a:off x="250825" y="1128713"/>
            <a:ext cx="8208963" cy="3427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19">
            <a:extLst>
              <a:ext uri="{FF2B5EF4-FFF2-40B4-BE49-F238E27FC236}">
                <a16:creationId xmlns:a16="http://schemas.microsoft.com/office/drawing/2014/main" id="{E6D94CEB-4940-41DB-931C-6E1D2618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3402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pic>
        <p:nvPicPr>
          <p:cNvPr id="43015" name="Picture 8">
            <a:extLst>
              <a:ext uri="{FF2B5EF4-FFF2-40B4-BE49-F238E27FC236}">
                <a16:creationId xmlns:a16="http://schemas.microsoft.com/office/drawing/2014/main" id="{65EDAC30-525D-4258-B79E-ABCAA01F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57" y="3980934"/>
            <a:ext cx="26447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Obdélník 8">
            <a:extLst>
              <a:ext uri="{FF2B5EF4-FFF2-40B4-BE49-F238E27FC236}">
                <a16:creationId xmlns:a16="http://schemas.microsoft.com/office/drawing/2014/main" id="{86CE8DFC-54D7-4AC4-B72E-99030EA82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6627813"/>
            <a:ext cx="654050" cy="2143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popsci.com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ED3B7B9-9A3C-4319-9E8E-2659FDE95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157788"/>
            <a:ext cx="2843213" cy="132556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1" name="Obdélník 8">
            <a:extLst>
              <a:ext uri="{FF2B5EF4-FFF2-40B4-BE49-F238E27FC236}">
                <a16:creationId xmlns:a16="http://schemas.microsoft.com/office/drawing/2014/main" id="{D824C4E7-0CA6-4360-A0C8-2255CD4A1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6499225"/>
            <a:ext cx="887413" cy="2143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Smith et al. 2007</a:t>
            </a:r>
          </a:p>
        </p:txBody>
      </p:sp>
      <p:sp>
        <p:nvSpPr>
          <p:cNvPr id="12" name="Obdélník 23">
            <a:extLst>
              <a:ext uri="{FF2B5EF4-FFF2-40B4-BE49-F238E27FC236}">
                <a16:creationId xmlns:a16="http://schemas.microsoft.com/office/drawing/2014/main" id="{0717A506-50EA-4F2B-A54E-2D141D7C8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39" y="4788456"/>
            <a:ext cx="366609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Je výhodné ne/hromadit NO</a:t>
            </a:r>
            <a:r>
              <a:rPr lang="cs-CZ" altLang="cs-CZ" sz="1800" b="1" baseline="30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3-</a:t>
            </a:r>
            <a:r>
              <a:rPr lang="cs-CZ" alt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?</a:t>
            </a:r>
            <a:endParaRPr lang="cs-CZ" altLang="cs-CZ" sz="1800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18">
            <a:extLst>
              <a:ext uri="{FF2B5EF4-FFF2-40B4-BE49-F238E27FC236}">
                <a16:creationId xmlns:a16="http://schemas.microsoft.com/office/drawing/2014/main" id="{5B2755A7-0714-42AD-B6F8-97447197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45125"/>
            <a:ext cx="2519363" cy="1258888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17">
            <a:extLst>
              <a:ext uri="{FF2B5EF4-FFF2-40B4-BE49-F238E27FC236}">
                <a16:creationId xmlns:a16="http://schemas.microsoft.com/office/drawing/2014/main" id="{5C9DD5B8-3668-4D92-AB93-919FBC42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73238"/>
            <a:ext cx="532923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69807F9-2183-49D0-A812-13E04A5873E1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4F5AAAB7-E912-44CD-BFD5-B11ABC2F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8640763" cy="141577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Specifická enzymová výbava (</a:t>
            </a:r>
            <a:r>
              <a:rPr lang="cs-CZ" altLang="cs-CZ" sz="18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nitrogenáza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Založeno na </a:t>
            </a:r>
            <a:r>
              <a:rPr lang="cs-CZ" altLang="cs-CZ" sz="1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symbióze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nebo asociaci rostliny s mikroorganismy (baktérie, sinice)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Anaerobní proces!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5062" name="Obdélník 4">
            <a:extLst>
              <a:ext uri="{FF2B5EF4-FFF2-40B4-BE49-F238E27FC236}">
                <a16:creationId xmlns:a16="http://schemas.microsoft.com/office/drawing/2014/main" id="{E942605C-A22F-4911-997A-1F5540A8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214313"/>
            <a:ext cx="2136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99"/>
              </a:buClr>
              <a:buFontTx/>
              <a:buNone/>
            </a:pPr>
            <a:r>
              <a:rPr lang="cs-CZ" altLang="cs-CZ" b="1" u="sng">
                <a:solidFill>
                  <a:srgbClr val="FF0066"/>
                </a:solidFill>
                <a:latin typeface="Comic Sans MS" panose="030F0702030302020204" pitchFamily="66" charset="0"/>
              </a:rPr>
              <a:t>Fixace N</a:t>
            </a:r>
            <a:r>
              <a:rPr lang="cs-CZ" altLang="cs-CZ" b="1" u="sng" baseline="-25000">
                <a:solidFill>
                  <a:srgbClr val="FF0066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6" name="Levá složená závorka 25">
            <a:extLst>
              <a:ext uri="{FF2B5EF4-FFF2-40B4-BE49-F238E27FC236}">
                <a16:creationId xmlns:a16="http://schemas.microsoft.com/office/drawing/2014/main" id="{BD735B18-0C6D-4B4B-9BB6-840CC804F221}"/>
              </a:ext>
            </a:extLst>
          </p:cNvPr>
          <p:cNvSpPr/>
          <p:nvPr/>
        </p:nvSpPr>
        <p:spPr>
          <a:xfrm>
            <a:off x="2124075" y="3213100"/>
            <a:ext cx="144463" cy="431800"/>
          </a:xfrm>
          <a:prstGeom prst="leftBrac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295" name="Obdélník 26">
            <a:extLst>
              <a:ext uri="{FF2B5EF4-FFF2-40B4-BE49-F238E27FC236}">
                <a16:creationId xmlns:a16="http://schemas.microsoft.com/office/drawing/2014/main" id="{05CB4C76-DC4D-4ADB-A7F4-430D4A34D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132138"/>
            <a:ext cx="2071688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asociované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(tropy, subtropy)</a:t>
            </a:r>
          </a:p>
        </p:txBody>
      </p:sp>
      <p:sp>
        <p:nvSpPr>
          <p:cNvPr id="28" name="Levá složená závorka 27">
            <a:extLst>
              <a:ext uri="{FF2B5EF4-FFF2-40B4-BE49-F238E27FC236}">
                <a16:creationId xmlns:a16="http://schemas.microsoft.com/office/drawing/2014/main" id="{C1D4B32B-236C-41A6-A098-453B7E5D4FF3}"/>
              </a:ext>
            </a:extLst>
          </p:cNvPr>
          <p:cNvSpPr/>
          <p:nvPr/>
        </p:nvSpPr>
        <p:spPr>
          <a:xfrm>
            <a:off x="2165350" y="2349500"/>
            <a:ext cx="46038" cy="681038"/>
          </a:xfrm>
          <a:prstGeom prst="leftBrac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297" name="Obdélník 28">
            <a:extLst>
              <a:ext uri="{FF2B5EF4-FFF2-40B4-BE49-F238E27FC236}">
                <a16:creationId xmlns:a16="http://schemas.microsoft.com/office/drawing/2014/main" id="{687501AB-1982-4322-8380-19EA7208B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243138"/>
            <a:ext cx="1643063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symbiotické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(mírné pásmo)</a:t>
            </a:r>
          </a:p>
        </p:txBody>
      </p:sp>
      <p:cxnSp>
        <p:nvCxnSpPr>
          <p:cNvPr id="31" name="Přímá spojovací šipka 30">
            <a:extLst>
              <a:ext uri="{FF2B5EF4-FFF2-40B4-BE49-F238E27FC236}">
                <a16:creationId xmlns:a16="http://schemas.microsoft.com/office/drawing/2014/main" id="{6251C8AA-410B-4E75-B015-915D1B1BF505}"/>
              </a:ext>
            </a:extLst>
          </p:cNvPr>
          <p:cNvCxnSpPr/>
          <p:nvPr/>
        </p:nvCxnSpPr>
        <p:spPr>
          <a:xfrm rot="-60000" flipH="1">
            <a:off x="1428750" y="3789363"/>
            <a:ext cx="47625" cy="2168525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Obdélník 31">
            <a:extLst>
              <a:ext uri="{FF2B5EF4-FFF2-40B4-BE49-F238E27FC236}">
                <a16:creationId xmlns:a16="http://schemas.microsoft.com/office/drawing/2014/main" id="{625FD595-D06C-4DA1-868D-CE33AAD90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9325"/>
            <a:ext cx="328612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Aerobní sinice (heterocysty)</a:t>
            </a:r>
          </a:p>
        </p:txBody>
      </p:sp>
      <p:sp>
        <p:nvSpPr>
          <p:cNvPr id="12301" name="Obdélník 33">
            <a:extLst>
              <a:ext uri="{FF2B5EF4-FFF2-40B4-BE49-F238E27FC236}">
                <a16:creationId xmlns:a16="http://schemas.microsoft.com/office/drawing/2014/main" id="{4369DFA9-FF34-44C6-8C6B-4911781E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5949950"/>
            <a:ext cx="122396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Anabaena</a:t>
            </a:r>
            <a:endParaRPr lang="cs-CZ" altLang="cs-CZ" sz="1600" i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Elipsa 34">
            <a:extLst>
              <a:ext uri="{FF2B5EF4-FFF2-40B4-BE49-F238E27FC236}">
                <a16:creationId xmlns:a16="http://schemas.microsoft.com/office/drawing/2014/main" id="{54A6E96A-B5D6-4074-B6A6-1AA3B8EEE894}"/>
              </a:ext>
            </a:extLst>
          </p:cNvPr>
          <p:cNvSpPr/>
          <p:nvPr/>
        </p:nvSpPr>
        <p:spPr>
          <a:xfrm>
            <a:off x="4284663" y="5805488"/>
            <a:ext cx="647700" cy="71913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15C359A6-42E4-4C8E-B84A-2D3E1D1706A7}"/>
              </a:ext>
            </a:extLst>
          </p:cNvPr>
          <p:cNvSpPr/>
          <p:nvPr/>
        </p:nvSpPr>
        <p:spPr>
          <a:xfrm>
            <a:off x="2339975" y="2565400"/>
            <a:ext cx="2016125" cy="35877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5DFA206C-4318-4E19-A2CD-0223F1C046B3}"/>
              </a:ext>
            </a:extLst>
          </p:cNvPr>
          <p:cNvSpPr/>
          <p:nvPr/>
        </p:nvSpPr>
        <p:spPr>
          <a:xfrm>
            <a:off x="5076825" y="2492375"/>
            <a:ext cx="2590800" cy="5048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12FF0756-E506-48CD-BDC0-5D2877CA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2292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A5DD2016-31FA-4F2A-97C0-C025353D8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669088"/>
            <a:ext cx="1368425" cy="1889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Siver -Taiz a Zeiger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295" grpId="0"/>
      <p:bldP spid="28" grpId="0" animBg="1"/>
      <p:bldP spid="12297" grpId="0"/>
      <p:bldP spid="12299" grpId="0"/>
      <p:bldP spid="12301" grpId="0"/>
      <p:bldP spid="35" grpId="0" animBg="1"/>
      <p:bldP spid="16" grpId="0" animBg="1"/>
      <p:bldP spid="17" grpId="0" animBg="1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B5D9A44-5DAD-4ACC-8095-678170C27678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47107" name="Obdélník 4">
            <a:extLst>
              <a:ext uri="{FF2B5EF4-FFF2-40B4-BE49-F238E27FC236}">
                <a16:creationId xmlns:a16="http://schemas.microsoft.com/office/drawing/2014/main" id="{43F9107C-49E2-44C7-8EA6-BBC6DF6A8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88913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99"/>
              </a:buClr>
              <a:buFontTx/>
              <a:buNone/>
            </a:pPr>
            <a:r>
              <a:rPr lang="cs-CZ" altLang="cs-CZ" sz="2800" b="1">
                <a:solidFill>
                  <a:srgbClr val="FF0066"/>
                </a:solidFill>
                <a:latin typeface="Comic Sans MS" panose="030F0702030302020204" pitchFamily="66" charset="0"/>
              </a:rPr>
              <a:t>Symbiotická asimilace N</a:t>
            </a:r>
            <a:r>
              <a:rPr lang="cs-CZ" altLang="cs-CZ" sz="2800" b="1" baseline="-25000">
                <a:solidFill>
                  <a:srgbClr val="FF0066"/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2800" b="1">
                <a:solidFill>
                  <a:srgbClr val="FF0066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47108" name="Obrázek 22" descr="bakteriální mikrohlízky.jpg">
            <a:extLst>
              <a:ext uri="{FF2B5EF4-FFF2-40B4-BE49-F238E27FC236}">
                <a16:creationId xmlns:a16="http://schemas.microsoft.com/office/drawing/2014/main" id="{FA8B3CC6-011E-422B-8276-A1FCE170C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14625" cy="3643312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Obdélník 23">
            <a:extLst>
              <a:ext uri="{FF2B5EF4-FFF2-40B4-BE49-F238E27FC236}">
                <a16:creationId xmlns:a16="http://schemas.microsoft.com/office/drawing/2014/main" id="{7BC66A0C-72B6-4E8D-B7F0-8D3210E95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65175"/>
            <a:ext cx="8358188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Specifické struktury – </a:t>
            </a:r>
            <a:r>
              <a:rPr lang="cs-CZ" alt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kořenové hlízky 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(především bobovité)</a:t>
            </a:r>
          </a:p>
        </p:txBody>
      </p:sp>
      <p:sp>
        <p:nvSpPr>
          <p:cNvPr id="16390" name="Obdélník 23">
            <a:extLst>
              <a:ext uri="{FF2B5EF4-FFF2-40B4-BE49-F238E27FC236}">
                <a16:creationId xmlns:a16="http://schemas.microsoft.com/office/drawing/2014/main" id="{C40FB639-0CCD-4EA5-95F9-0F25F845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97425"/>
            <a:ext cx="2071687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Rhizobium a sója</a:t>
            </a:r>
          </a:p>
        </p:txBody>
      </p:sp>
      <p:sp>
        <p:nvSpPr>
          <p:cNvPr id="10" name="Obdélník 23">
            <a:extLst>
              <a:ext uri="{FF2B5EF4-FFF2-40B4-BE49-F238E27FC236}">
                <a16:creationId xmlns:a16="http://schemas.microsoft.com/office/drawing/2014/main" id="{27DBFCE3-196C-4B2F-8DBB-90F1A1725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125538"/>
            <a:ext cx="5500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Hlízky – </a:t>
            </a:r>
            <a:r>
              <a:rPr lang="cs-CZ" sz="1600" dirty="0" err="1">
                <a:solidFill>
                  <a:srgbClr val="FF0066"/>
                </a:solidFill>
                <a:latin typeface="Comic Sans MS" pitchFamily="66" charset="0"/>
                <a:cs typeface="Arial" charset="0"/>
              </a:rPr>
              <a:t>nitrogenáza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(asimilace N</a:t>
            </a:r>
            <a:r>
              <a:rPr lang="cs-CZ" sz="1600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2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)</a:t>
            </a:r>
          </a:p>
          <a:p>
            <a:pPr eaLnBrk="1" hangingPunct="1">
              <a:defRPr/>
            </a:pPr>
            <a:r>
              <a:rPr lang="cs-CZ" sz="1600" dirty="0">
                <a:solidFill>
                  <a:srgbClr val="FF0066"/>
                </a:solidFill>
                <a:latin typeface="Comic Sans MS" pitchFamily="66" charset="0"/>
                <a:cs typeface="Arial" charset="0"/>
              </a:rPr>
              <a:t>           - leg-hemoglobin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(vazba O</a:t>
            </a:r>
            <a:r>
              <a:rPr lang="cs-CZ" sz="1600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2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)</a:t>
            </a:r>
          </a:p>
          <a:p>
            <a:pPr eaLnBrk="1" hangingPunct="1"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392" name="Obdélník 14">
            <a:extLst>
              <a:ext uri="{FF2B5EF4-FFF2-40B4-BE49-F238E27FC236}">
                <a16:creationId xmlns:a16="http://schemas.microsoft.com/office/drawing/2014/main" id="{49962716-0498-475C-8153-5711C13AA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773238"/>
            <a:ext cx="5715000" cy="36830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+ 16ATP + 8H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+ 8e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2NH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+ 16ADP + 16Pi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bdélník 23">
            <a:extLst>
              <a:ext uri="{FF2B5EF4-FFF2-40B4-BE49-F238E27FC236}">
                <a16:creationId xmlns:a16="http://schemas.microsoft.com/office/drawing/2014/main" id="{EB8572A7-FCA7-41EE-96C9-5C51EF63E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2794000"/>
            <a:ext cx="565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NH</a:t>
            </a:r>
            <a:r>
              <a:rPr 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4</a:t>
            </a:r>
            <a:r>
              <a:rPr 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+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         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amidy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(asparagin,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glutamin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)</a:t>
            </a:r>
          </a:p>
          <a:p>
            <a:pPr indent="1160463"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ureidy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(v nadzemní části NH</a:t>
            </a:r>
            <a:r>
              <a:rPr 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4</a:t>
            </a:r>
            <a:r>
              <a:rPr 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+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do AMK)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9C50857A-734E-4628-AC49-D4FD42424417}"/>
              </a:ext>
            </a:extLst>
          </p:cNvPr>
          <p:cNvCxnSpPr/>
          <p:nvPr/>
        </p:nvCxnSpPr>
        <p:spPr>
          <a:xfrm>
            <a:off x="4125913" y="3009900"/>
            <a:ext cx="571500" cy="1588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341C1C3C-CA2D-4FCD-B955-84E817A626EC}"/>
              </a:ext>
            </a:extLst>
          </p:cNvPr>
          <p:cNvCxnSpPr/>
          <p:nvPr/>
        </p:nvCxnSpPr>
        <p:spPr>
          <a:xfrm>
            <a:off x="4125913" y="3009900"/>
            <a:ext cx="571500" cy="285750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Text Box 19">
            <a:extLst>
              <a:ext uri="{FF2B5EF4-FFF2-40B4-BE49-F238E27FC236}">
                <a16:creationId xmlns:a16="http://schemas.microsoft.com/office/drawing/2014/main" id="{AA887B80-2CD1-41B6-ACFF-13FE7CFF0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7974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pic>
        <p:nvPicPr>
          <p:cNvPr id="13327" name="Picture 15">
            <a:extLst>
              <a:ext uri="{FF2B5EF4-FFF2-40B4-BE49-F238E27FC236}">
                <a16:creationId xmlns:a16="http://schemas.microsoft.com/office/drawing/2014/main" id="{A2137D32-6B95-4749-930E-18E2F31E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3687" r="995" b="5531"/>
          <a:stretch>
            <a:fillRect/>
          </a:stretch>
        </p:blipFill>
        <p:spPr bwMode="auto">
          <a:xfrm>
            <a:off x="3179763" y="3660775"/>
            <a:ext cx="5903912" cy="147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9">
            <a:extLst>
              <a:ext uri="{FF2B5EF4-FFF2-40B4-BE49-F238E27FC236}">
                <a16:creationId xmlns:a16="http://schemas.microsoft.com/office/drawing/2014/main" id="{8405E40B-EBD3-4729-A6F7-717C7F2FD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50736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212F4D0-359A-4ADE-891D-8722F454D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42913"/>
            <a:ext cx="7794625" cy="525303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B45B341-5F11-401D-972E-AF3B15CD6304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51204" name="Obdélník 4">
            <a:extLst>
              <a:ext uri="{FF2B5EF4-FFF2-40B4-BE49-F238E27FC236}">
                <a16:creationId xmlns:a16="http://schemas.microsoft.com/office/drawing/2014/main" id="{EAF58BEE-366A-4688-AA37-39431B800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-44450"/>
            <a:ext cx="7866063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99"/>
              </a:buClr>
              <a:buFontTx/>
              <a:buNone/>
              <a:defRPr/>
            </a:pPr>
            <a:r>
              <a:rPr lang="cs-CZ" altLang="cs-CZ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Symbiotické soužití </a:t>
            </a:r>
            <a:r>
              <a:rPr lang="cs-CZ" altLang="cs-CZ" sz="2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kořen-</a:t>
            </a:r>
            <a:r>
              <a:rPr lang="cs-CZ" altLang="cs-CZ" sz="2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hlízk</a:t>
            </a:r>
            <a:r>
              <a:rPr lang="cs-CZ" altLang="cs-CZ" sz="2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bakterie  </a:t>
            </a:r>
          </a:p>
        </p:txBody>
      </p:sp>
      <p:sp>
        <p:nvSpPr>
          <p:cNvPr id="16399" name="Text Box 19">
            <a:extLst>
              <a:ext uri="{FF2B5EF4-FFF2-40B4-BE49-F238E27FC236}">
                <a16:creationId xmlns:a16="http://schemas.microsoft.com/office/drawing/2014/main" id="{C5280AB3-8F0F-4E0B-85CF-9E7474BF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4752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Smith et al. 2007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8B51515-A790-4201-AA52-722BF03C4AD0}"/>
              </a:ext>
            </a:extLst>
          </p:cNvPr>
          <p:cNvSpPr txBox="1"/>
          <p:nvPr/>
        </p:nvSpPr>
        <p:spPr>
          <a:xfrm>
            <a:off x="4919663" y="2011363"/>
            <a:ext cx="1557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acetosyringon</a:t>
            </a:r>
            <a:endParaRPr 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B11A1E9-3166-4147-8614-628AA7DBBA16}"/>
              </a:ext>
            </a:extLst>
          </p:cNvPr>
          <p:cNvSpPr txBox="1"/>
          <p:nvPr/>
        </p:nvSpPr>
        <p:spPr>
          <a:xfrm>
            <a:off x="7640638" y="2730500"/>
            <a:ext cx="15557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bakterie</a:t>
            </a:r>
          </a:p>
        </p:txBody>
      </p:sp>
      <p:pic>
        <p:nvPicPr>
          <p:cNvPr id="49160" name="Picture 14">
            <a:extLst>
              <a:ext uri="{FF2B5EF4-FFF2-40B4-BE49-F238E27FC236}">
                <a16:creationId xmlns:a16="http://schemas.microsoft.com/office/drawing/2014/main" id="{A1259E42-BA62-4739-8807-D9D4FCC6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 b="2370"/>
          <a:stretch>
            <a:fillRect/>
          </a:stretch>
        </p:blipFill>
        <p:spPr bwMode="auto">
          <a:xfrm>
            <a:off x="5175250" y="4797425"/>
            <a:ext cx="3141663" cy="2014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Obdélník 21">
            <a:extLst>
              <a:ext uri="{FF2B5EF4-FFF2-40B4-BE49-F238E27FC236}">
                <a16:creationId xmlns:a16="http://schemas.microsoft.com/office/drawing/2014/main" id="{5B41D871-E46B-4427-881E-195A864BF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5815013"/>
            <a:ext cx="1679575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kořenový vlásek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A1C9D6E8-766D-401A-9FC4-9F3870943DFF}"/>
              </a:ext>
            </a:extLst>
          </p:cNvPr>
          <p:cNvCxnSpPr/>
          <p:nvPr/>
        </p:nvCxnSpPr>
        <p:spPr>
          <a:xfrm flipH="1" flipV="1">
            <a:off x="4824413" y="4149725"/>
            <a:ext cx="530225" cy="792163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2" name="Text Box 19">
            <a:extLst>
              <a:ext uri="{FF2B5EF4-FFF2-40B4-BE49-F238E27FC236}">
                <a16:creationId xmlns:a16="http://schemas.microsoft.com/office/drawing/2014/main" id="{58C3030A-5FA8-4455-A957-AF81D0EC8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63" y="659447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B51515-A790-4201-AA52-722BF03C4AD0}"/>
              </a:ext>
            </a:extLst>
          </p:cNvPr>
          <p:cNvSpPr txBox="1"/>
          <p:nvPr/>
        </p:nvSpPr>
        <p:spPr>
          <a:xfrm>
            <a:off x="3879056" y="2160588"/>
            <a:ext cx="1557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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43" y="2164755"/>
            <a:ext cx="1706568" cy="113149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59632" y="3051402"/>
            <a:ext cx="1735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" dirty="0">
                <a:solidFill>
                  <a:schemeClr val="bg1"/>
                </a:solidFill>
              </a:rPr>
              <a:t>https://en.wikipedia.org/wiki/Root_nodule#/media/File:Medicago_italica_root_nodules_2.JPG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7" descr="česnek.jpg">
            <a:extLst>
              <a:ext uri="{FF2B5EF4-FFF2-40B4-BE49-F238E27FC236}">
                <a16:creationId xmlns:a16="http://schemas.microsoft.com/office/drawing/2014/main" id="{078278B9-4863-4E70-8631-29DC9C139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557338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1">
            <a:extLst>
              <a:ext uri="{FF2B5EF4-FFF2-40B4-BE49-F238E27FC236}">
                <a16:creationId xmlns:a16="http://schemas.microsoft.com/office/drawing/2014/main" id="{4D5CD148-9C4A-4145-AFC4-D47AB745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437063"/>
            <a:ext cx="1647825" cy="225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C4A97B2-956E-4299-A09F-8DF9A774E3DA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5E92278-0E9A-4651-A6BA-E122FEB255D8}"/>
              </a:ext>
            </a:extLst>
          </p:cNvPr>
          <p:cNvSpPr/>
          <p:nvPr/>
        </p:nvSpPr>
        <p:spPr>
          <a:xfrm>
            <a:off x="2517775" y="30163"/>
            <a:ext cx="1952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Síra (S) </a:t>
            </a:r>
          </a:p>
        </p:txBody>
      </p:sp>
      <p:sp>
        <p:nvSpPr>
          <p:cNvPr id="18437" name="TextovéPole 4">
            <a:extLst>
              <a:ext uri="{FF2B5EF4-FFF2-40B4-BE49-F238E27FC236}">
                <a16:creationId xmlns:a16="http://schemas.microsoft.com/office/drawing/2014/main" id="{1A2EF460-FA28-4848-8C16-D6D768EC0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696913"/>
            <a:ext cx="5011738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>
                <a:solidFill>
                  <a:srgbClr val="00CC00"/>
                </a:solidFill>
                <a:latin typeface="Comic Sans MS" panose="030F0702030302020204" pitchFamily="66" charset="0"/>
              </a:rPr>
              <a:t>Funkce:</a:t>
            </a:r>
            <a:r>
              <a:rPr lang="cs-CZ" altLang="cs-CZ" sz="2000" u="sng" dirty="0">
                <a:solidFill>
                  <a:srgbClr val="00CC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AMK, FE-S klastry, SH- skupiny koenzymů a 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sulfolipidů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sekundární metabolity (</a:t>
            </a:r>
            <a:r>
              <a:rPr lang="cs-CZ" altLang="cs-CZ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fytoalexiny</a:t>
            </a:r>
            <a:r>
              <a:rPr lang="cs-CZ" altLang="cs-CZ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hořčičné glykosidy)</a:t>
            </a:r>
          </a:p>
        </p:txBody>
      </p:sp>
      <p:sp>
        <p:nvSpPr>
          <p:cNvPr id="15366" name="TextovéPole 4">
            <a:extLst>
              <a:ext uri="{FF2B5EF4-FFF2-40B4-BE49-F238E27FC236}">
                <a16:creationId xmlns:a16="http://schemas.microsoft.com/office/drawing/2014/main" id="{5DD5BD27-0F66-4DD3-A035-2670CA913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08200"/>
            <a:ext cx="5221287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>
                <a:solidFill>
                  <a:srgbClr val="00CC00"/>
                </a:solidFill>
                <a:latin typeface="Comic Sans MS" panose="030F0702030302020204" pitchFamily="66" charset="0"/>
              </a:rPr>
              <a:t>Příjem: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</a:t>
            </a:r>
            <a:r>
              <a:rPr lang="cs-CZ" altLang="cs-CZ" sz="18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1800" b="1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2-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symport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 3H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367" name="TextovéPole 4">
            <a:extLst>
              <a:ext uri="{FF2B5EF4-FFF2-40B4-BE49-F238E27FC236}">
                <a16:creationId xmlns:a16="http://schemas.microsoft.com/office/drawing/2014/main" id="{DB06206D-6522-4F35-8A68-56B2A064E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3138488"/>
            <a:ext cx="4071938" cy="1138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Asimilace 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Chloroplasty – Aktivní S – </a:t>
            </a: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APS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Cystein, sulfáty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8" name="Obrázek 23" descr="asimilace S.jpg">
            <a:extLst>
              <a:ext uri="{FF2B5EF4-FFF2-40B4-BE49-F238E27FC236}">
                <a16:creationId xmlns:a16="http://schemas.microsoft.com/office/drawing/2014/main" id="{2FAFFEFE-E57B-455C-840D-62B743545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908300"/>
            <a:ext cx="5070475" cy="376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ovéPole 4">
            <a:extLst>
              <a:ext uri="{FF2B5EF4-FFF2-40B4-BE49-F238E27FC236}">
                <a16:creationId xmlns:a16="http://schemas.microsoft.com/office/drawing/2014/main" id="{740BEAD1-04BA-4483-815E-B2F3A7B8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148138"/>
            <a:ext cx="2428875" cy="1138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rgbClr val="FF0066"/>
                </a:solidFill>
                <a:latin typeface="Comic Sans MS" panose="030F0702030302020204" pitchFamily="66" charset="0"/>
              </a:rPr>
              <a:t>Transport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 formě </a:t>
            </a:r>
            <a:r>
              <a:rPr lang="cs-CZ" alt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glutathionu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(GSH) floémem (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glutathionreduktáza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1211" name="Picture 2">
            <a:extLst>
              <a:ext uri="{FF2B5EF4-FFF2-40B4-BE49-F238E27FC236}">
                <a16:creationId xmlns:a16="http://schemas.microsoft.com/office/drawing/2014/main" id="{BEF93876-EF05-425B-A075-8F37452C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739900"/>
            <a:ext cx="172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Obdélník 14">
            <a:extLst>
              <a:ext uri="{FF2B5EF4-FFF2-40B4-BE49-F238E27FC236}">
                <a16:creationId xmlns:a16="http://schemas.microsoft.com/office/drawing/2014/main" id="{F8862556-9F45-4862-8D62-A9D036296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088" y="1557338"/>
            <a:ext cx="17970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(R)-1-isothiokyano-4-metyl-sulfonyl butan</a:t>
            </a:r>
          </a:p>
        </p:txBody>
      </p:sp>
      <p:pic>
        <p:nvPicPr>
          <p:cNvPr id="51213" name="Obrázek 15" descr="sulforafan.png">
            <a:extLst>
              <a:ext uri="{FF2B5EF4-FFF2-40B4-BE49-F238E27FC236}">
                <a16:creationId xmlns:a16="http://schemas.microsoft.com/office/drawing/2014/main" id="{576F6FAE-3830-4B27-B358-668A56F2A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b="31250"/>
          <a:stretch>
            <a:fillRect/>
          </a:stretch>
        </p:blipFill>
        <p:spPr bwMode="auto">
          <a:xfrm>
            <a:off x="5527675" y="1906588"/>
            <a:ext cx="14811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DF6FED26-F19F-45C3-B290-A64825043E6D}"/>
              </a:ext>
            </a:extLst>
          </p:cNvPr>
          <p:cNvCxnSpPr/>
          <p:nvPr/>
        </p:nvCxnSpPr>
        <p:spPr>
          <a:xfrm>
            <a:off x="1835150" y="4797425"/>
            <a:ext cx="865188" cy="503238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25EF76C2-1E2D-4E4A-9871-855008115872}"/>
              </a:ext>
            </a:extLst>
          </p:cNvPr>
          <p:cNvSpPr/>
          <p:nvPr/>
        </p:nvSpPr>
        <p:spPr>
          <a:xfrm>
            <a:off x="4787900" y="5157788"/>
            <a:ext cx="1655763" cy="4318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16" name="Obrázek 18" descr="brokolice.jpg">
            <a:extLst>
              <a:ext uri="{FF2B5EF4-FFF2-40B4-BE49-F238E27FC236}">
                <a16:creationId xmlns:a16="http://schemas.microsoft.com/office/drawing/2014/main" id="{AA6F9C73-48B8-4F73-B316-629C79F22F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528763"/>
            <a:ext cx="157003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TextovéPole 18">
            <a:extLst>
              <a:ext uri="{FF2B5EF4-FFF2-40B4-BE49-F238E27FC236}">
                <a16:creationId xmlns:a16="http://schemas.microsoft.com/office/drawing/2014/main" id="{29890ECF-CA27-4A3D-AB81-146960E59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2365375"/>
            <a:ext cx="11144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Vodrážka- Biochemie</a:t>
            </a:r>
          </a:p>
        </p:txBody>
      </p:sp>
      <p:sp>
        <p:nvSpPr>
          <p:cNvPr id="18452" name="TextovéPole 20">
            <a:extLst>
              <a:ext uri="{FF2B5EF4-FFF2-40B4-BE49-F238E27FC236}">
                <a16:creationId xmlns:a16="http://schemas.microsoft.com/office/drawing/2014/main" id="{39B94FFC-1608-4F85-B76F-180AC203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2205038"/>
            <a:ext cx="11144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 Biochemie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991C3D38-A014-4D59-980F-972341CB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63817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2006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7CB45EDB-C616-4274-A4DA-AF797C735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pic>
        <p:nvPicPr>
          <p:cNvPr id="51221" name="Obrázek 1">
            <a:extLst>
              <a:ext uri="{FF2B5EF4-FFF2-40B4-BE49-F238E27FC236}">
                <a16:creationId xmlns:a16="http://schemas.microsoft.com/office/drawing/2014/main" id="{6DD300BB-903A-47E7-848E-E27F01EE1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214313"/>
            <a:ext cx="2736850" cy="1046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9">
            <a:extLst>
              <a:ext uri="{FF2B5EF4-FFF2-40B4-BE49-F238E27FC236}">
                <a16:creationId xmlns:a16="http://schemas.microsoft.com/office/drawing/2014/main" id="{23408783-C150-4927-B77A-03B67139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12239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Smith et al 2007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  <p:bldP spid="15369" grpId="0"/>
      <p:bldP spid="20" grpId="0" animBg="1"/>
      <p:bldP spid="24" grpId="0"/>
      <p:bldP spid="27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60D5FF3-EF36-4AF2-B2C2-CEC12E8A22B6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EE67786-4C05-4ABF-8BCE-7DC706CFDD60}"/>
              </a:ext>
            </a:extLst>
          </p:cNvPr>
          <p:cNvSpPr/>
          <p:nvPr/>
        </p:nvSpPr>
        <p:spPr>
          <a:xfrm>
            <a:off x="3500438" y="214313"/>
            <a:ext cx="22606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Fosfor (P)</a:t>
            </a:r>
            <a:r>
              <a:rPr lang="cs-CZ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</a:p>
        </p:txBody>
      </p:sp>
      <p:sp>
        <p:nvSpPr>
          <p:cNvPr id="19460" name="TextovéPole 4">
            <a:extLst>
              <a:ext uri="{FF2B5EF4-FFF2-40B4-BE49-F238E27FC236}">
                <a16:creationId xmlns:a16="http://schemas.microsoft.com/office/drawing/2014/main" id="{A820268F-9142-4C96-AFF0-11D056ED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785813"/>
            <a:ext cx="8786812" cy="6778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</a:t>
            </a:r>
            <a:r>
              <a:rPr lang="cs-CZ" altLang="cs-CZ" sz="2000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fosfolipidy,fosforylované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bílkoviny a sacharidy, nukleové kyseliny, ATP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přenos signálů –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cAMP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IP</a:t>
            </a:r>
            <a:r>
              <a:rPr lang="cs-CZ" altLang="cs-CZ" sz="18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zásobní látka -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fytát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461" name="TextovéPole 4">
            <a:extLst>
              <a:ext uri="{FF2B5EF4-FFF2-40B4-BE49-F238E27FC236}">
                <a16:creationId xmlns:a16="http://schemas.microsoft.com/office/drawing/2014/main" id="{2561DBDB-99A8-4775-8549-1262D19B1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500188"/>
            <a:ext cx="3500438" cy="1231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Příjem a asimilace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HPO</a:t>
            </a:r>
            <a:r>
              <a:rPr lang="cs-CZ" altLang="cs-CZ" sz="18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1800" b="1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2-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symport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 2-4H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ATP, </a:t>
            </a:r>
            <a:r>
              <a:rPr lang="cs-CZ" alt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fytát</a:t>
            </a:r>
            <a:endParaRPr lang="cs-CZ" altLang="cs-CZ" sz="18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B929031-9736-425E-A78A-A7C236961069}"/>
              </a:ext>
            </a:extLst>
          </p:cNvPr>
          <p:cNvSpPr/>
          <p:nvPr/>
        </p:nvSpPr>
        <p:spPr>
          <a:xfrm>
            <a:off x="3779838" y="3429000"/>
            <a:ext cx="18240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Kationty</a:t>
            </a:r>
          </a:p>
        </p:txBody>
      </p:sp>
      <p:sp>
        <p:nvSpPr>
          <p:cNvPr id="16392" name="TextovéPole 4">
            <a:extLst>
              <a:ext uri="{FF2B5EF4-FFF2-40B4-BE49-F238E27FC236}">
                <a16:creationId xmlns:a16="http://schemas.microsoft.com/office/drawing/2014/main" id="{22F52272-6AAD-47A1-A249-5DFA3CB91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4071938"/>
            <a:ext cx="82153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iontová forma, komplexy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 organickými sloučeninami</a:t>
            </a:r>
          </a:p>
        </p:txBody>
      </p:sp>
      <p:pic>
        <p:nvPicPr>
          <p:cNvPr id="53256" name="Picture 2">
            <a:extLst>
              <a:ext uri="{FF2B5EF4-FFF2-40B4-BE49-F238E27FC236}">
                <a16:creationId xmlns:a16="http://schemas.microsoft.com/office/drawing/2014/main" id="{C6D46B09-1AA3-4911-A505-00BBE77E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030413"/>
            <a:ext cx="13922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3">
            <a:extLst>
              <a:ext uri="{FF2B5EF4-FFF2-40B4-BE49-F238E27FC236}">
                <a16:creationId xmlns:a16="http://schemas.microsoft.com/office/drawing/2014/main" id="{FDFE61D5-FE17-467A-BF15-105F288D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985963"/>
            <a:ext cx="14319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ovéPole 4">
            <a:extLst>
              <a:ext uri="{FF2B5EF4-FFF2-40B4-BE49-F238E27FC236}">
                <a16:creationId xmlns:a16="http://schemas.microsoft.com/office/drawing/2014/main" id="{55CF875C-7896-4D46-9E18-EC38A445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86025"/>
            <a:ext cx="500063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53259" name="Picture 4">
            <a:extLst>
              <a:ext uri="{FF2B5EF4-FFF2-40B4-BE49-F238E27FC236}">
                <a16:creationId xmlns:a16="http://schemas.microsoft.com/office/drawing/2014/main" id="{1FCCC161-A535-41FE-A0ED-CD06A05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41438"/>
            <a:ext cx="1214438" cy="1306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D9FDEAA6-31DD-4907-982C-C87B472AA65C}"/>
              </a:ext>
            </a:extLst>
          </p:cNvPr>
          <p:cNvSpPr/>
          <p:nvPr/>
        </p:nvSpPr>
        <p:spPr>
          <a:xfrm>
            <a:off x="357188" y="4429125"/>
            <a:ext cx="121443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Draslík</a:t>
            </a:r>
          </a:p>
        </p:txBody>
      </p:sp>
      <p:pic>
        <p:nvPicPr>
          <p:cNvPr id="16398" name="Picture 5">
            <a:extLst>
              <a:ext uri="{FF2B5EF4-FFF2-40B4-BE49-F238E27FC236}">
                <a16:creationId xmlns:a16="http://schemas.microsoft.com/office/drawing/2014/main" id="{D5CFC96C-680B-4EFE-93A1-32C9835C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57813"/>
            <a:ext cx="20859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ovéPole 4">
            <a:extLst>
              <a:ext uri="{FF2B5EF4-FFF2-40B4-BE49-F238E27FC236}">
                <a16:creationId xmlns:a16="http://schemas.microsoft.com/office/drawing/2014/main" id="{11407B0D-4B20-41A8-A281-99FCC5BB6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929188"/>
            <a:ext cx="65897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</a:t>
            </a:r>
            <a:r>
              <a:rPr lang="cs-CZ" alt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osmotikum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aktivace enzymů, komplexy</a:t>
            </a:r>
          </a:p>
        </p:txBody>
      </p:sp>
      <p:sp>
        <p:nvSpPr>
          <p:cNvPr id="19471" name="TextovéPole 4">
            <a:extLst>
              <a:ext uri="{FF2B5EF4-FFF2-40B4-BE49-F238E27FC236}">
                <a16:creationId xmlns:a16="http://schemas.microsoft.com/office/drawing/2014/main" id="{7A91BDDC-3908-475A-ACC2-FC37578B2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1700213"/>
            <a:ext cx="571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-P</a:t>
            </a:r>
          </a:p>
        </p:txBody>
      </p:sp>
      <p:sp>
        <p:nvSpPr>
          <p:cNvPr id="19" name="TextovéPole 4">
            <a:extLst>
              <a:ext uri="{FF2B5EF4-FFF2-40B4-BE49-F238E27FC236}">
                <a16:creationId xmlns:a16="http://schemas.microsoft.com/office/drawing/2014/main" id="{1F8BBF99-9717-46F8-81A8-B24A72205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092825"/>
            <a:ext cx="5715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-K</a:t>
            </a:r>
          </a:p>
        </p:txBody>
      </p:sp>
      <p:pic>
        <p:nvPicPr>
          <p:cNvPr id="16402" name="Picture 18">
            <a:extLst>
              <a:ext uri="{FF2B5EF4-FFF2-40B4-BE49-F238E27FC236}">
                <a16:creationId xmlns:a16="http://schemas.microsoft.com/office/drawing/2014/main" id="{8A51DE3A-8816-4555-9284-96911DD6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5300663"/>
            <a:ext cx="4464050" cy="1414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9">
            <a:extLst>
              <a:ext uri="{FF2B5EF4-FFF2-40B4-BE49-F238E27FC236}">
                <a16:creationId xmlns:a16="http://schemas.microsoft.com/office/drawing/2014/main" id="{2A1ED41B-018D-4DB8-A185-E64DA681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392" grpId="0"/>
      <p:bldP spid="23" grpId="0"/>
      <p:bldP spid="16400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0ACD8DC8-0158-4940-BD2B-BECFD0081174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F0022282-75C3-4B8A-9ADA-5593C3849FA6}"/>
              </a:ext>
            </a:extLst>
          </p:cNvPr>
          <p:cNvSpPr/>
          <p:nvPr/>
        </p:nvSpPr>
        <p:spPr>
          <a:xfrm>
            <a:off x="250825" y="188913"/>
            <a:ext cx="11461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Vápník</a:t>
            </a:r>
          </a:p>
        </p:txBody>
      </p:sp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7379403A-5701-4532-9242-E1AD0F262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821531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</a:t>
            </a:r>
            <a:r>
              <a:rPr lang="cs-CZ" altLang="cs-CZ" sz="1800" u="sng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stavební složka – propojení pektinů v BS, přenos signálů (druhý posel, vazba na kalmodulin), kofaktor enzymů</a:t>
            </a:r>
          </a:p>
        </p:txBody>
      </p:sp>
      <p:cxnSp>
        <p:nvCxnSpPr>
          <p:cNvPr id="25" name="Přímá spojovací šipka 24">
            <a:extLst>
              <a:ext uri="{FF2B5EF4-FFF2-40B4-BE49-F238E27FC236}">
                <a16:creationId xmlns:a16="http://schemas.microsoft.com/office/drawing/2014/main" id="{41C73488-5270-40F4-89D3-37A558599FFC}"/>
              </a:ext>
            </a:extLst>
          </p:cNvPr>
          <p:cNvCxnSpPr/>
          <p:nvPr/>
        </p:nvCxnSpPr>
        <p:spPr>
          <a:xfrm>
            <a:off x="5148263" y="1052513"/>
            <a:ext cx="1439862" cy="720725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délník 29">
            <a:extLst>
              <a:ext uri="{FF2B5EF4-FFF2-40B4-BE49-F238E27FC236}">
                <a16:creationId xmlns:a16="http://schemas.microsoft.com/office/drawing/2014/main" id="{F9D7128D-FB81-4F4C-8CEB-80C548343461}"/>
              </a:ext>
            </a:extLst>
          </p:cNvPr>
          <p:cNvSpPr/>
          <p:nvPr/>
        </p:nvSpPr>
        <p:spPr>
          <a:xfrm>
            <a:off x="331788" y="3714750"/>
            <a:ext cx="11684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Hořčík</a:t>
            </a:r>
          </a:p>
        </p:txBody>
      </p:sp>
      <p:sp>
        <p:nvSpPr>
          <p:cNvPr id="20487" name="TextovéPole 4">
            <a:extLst>
              <a:ext uri="{FF2B5EF4-FFF2-40B4-BE49-F238E27FC236}">
                <a16:creationId xmlns:a16="http://schemas.microsoft.com/office/drawing/2014/main" id="{B055382A-466C-47CD-8355-C960AC91F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12875"/>
            <a:ext cx="35004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Imobilita!</a:t>
            </a:r>
          </a:p>
        </p:txBody>
      </p:sp>
      <p:pic>
        <p:nvPicPr>
          <p:cNvPr id="17420" name="Picture 2">
            <a:extLst>
              <a:ext uri="{FF2B5EF4-FFF2-40B4-BE49-F238E27FC236}">
                <a16:creationId xmlns:a16="http://schemas.microsoft.com/office/drawing/2014/main" id="{2529CE45-91CF-4A82-97E5-B30054DB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/>
          <a:stretch>
            <a:fillRect/>
          </a:stretch>
        </p:blipFill>
        <p:spPr bwMode="auto">
          <a:xfrm>
            <a:off x="3635375" y="4581525"/>
            <a:ext cx="13684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ovéPole 4">
            <a:extLst>
              <a:ext uri="{FF2B5EF4-FFF2-40B4-BE49-F238E27FC236}">
                <a16:creationId xmlns:a16="http://schemas.microsoft.com/office/drawing/2014/main" id="{82CA0273-964C-4700-9FD0-77656A618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214813"/>
            <a:ext cx="65182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součást chlorofylu, aktivace enzymů –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Rubisco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DNA-polymerázy</a:t>
            </a:r>
          </a:p>
        </p:txBody>
      </p:sp>
      <p:pic>
        <p:nvPicPr>
          <p:cNvPr id="55306" name="Picture 30" descr="D:\Edita\praktika\obrazky\deficience\foceno ve skleníku\upravene\deficienceCa_detail1.jpg">
            <a:extLst>
              <a:ext uri="{FF2B5EF4-FFF2-40B4-BE49-F238E27FC236}">
                <a16:creationId xmlns:a16="http://schemas.microsoft.com/office/drawing/2014/main" id="{D70BF0C9-53B5-4E40-9AD1-C7A7ADBA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25146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ovéPole 4">
            <a:extLst>
              <a:ext uri="{FF2B5EF4-FFF2-40B4-BE49-F238E27FC236}">
                <a16:creationId xmlns:a16="http://schemas.microsoft.com/office/drawing/2014/main" id="{12AC1457-731A-4900-84DF-100A3B25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420938"/>
            <a:ext cx="571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-Ca</a:t>
            </a:r>
          </a:p>
        </p:txBody>
      </p:sp>
      <p:sp>
        <p:nvSpPr>
          <p:cNvPr id="21" name="TextovéPole 4">
            <a:extLst>
              <a:ext uri="{FF2B5EF4-FFF2-40B4-BE49-F238E27FC236}">
                <a16:creationId xmlns:a16="http://schemas.microsoft.com/office/drawing/2014/main" id="{952F1FE9-CAA0-43F7-B3F2-E76EAFB9B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300663"/>
            <a:ext cx="571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-Mg</a:t>
            </a:r>
          </a:p>
        </p:txBody>
      </p:sp>
      <p:pic>
        <p:nvPicPr>
          <p:cNvPr id="55309" name="Picture 16">
            <a:extLst>
              <a:ext uri="{FF2B5EF4-FFF2-40B4-BE49-F238E27FC236}">
                <a16:creationId xmlns:a16="http://schemas.microsoft.com/office/drawing/2014/main" id="{31EB3EF7-5E5F-48FA-A0A2-DA840C23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1730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10" name="Skupina 21">
            <a:extLst>
              <a:ext uri="{FF2B5EF4-FFF2-40B4-BE49-F238E27FC236}">
                <a16:creationId xmlns:a16="http://schemas.microsoft.com/office/drawing/2014/main" id="{DCECCC35-518F-4A12-A057-DB8B837A1605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1916113"/>
            <a:ext cx="3636963" cy="1368425"/>
            <a:chOff x="1395413" y="2395538"/>
            <a:chExt cx="6317175" cy="2066925"/>
          </a:xfrm>
        </p:grpSpPr>
        <p:pic>
          <p:nvPicPr>
            <p:cNvPr id="55315" name="Picture 19">
              <a:extLst>
                <a:ext uri="{FF2B5EF4-FFF2-40B4-BE49-F238E27FC236}">
                  <a16:creationId xmlns:a16="http://schemas.microsoft.com/office/drawing/2014/main" id="{F80A5C70-AE18-4A8B-B6AB-B112C332A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8"/>
            <a:stretch>
              <a:fillRect/>
            </a:stretch>
          </p:blipFill>
          <p:spPr bwMode="auto">
            <a:xfrm>
              <a:off x="1395413" y="2395538"/>
              <a:ext cx="6317175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0A6FECAD-5765-4B33-86D1-B967059F30A2}"/>
                </a:ext>
              </a:extLst>
            </p:cNvPr>
            <p:cNvSpPr/>
            <p:nvPr/>
          </p:nvSpPr>
          <p:spPr>
            <a:xfrm>
              <a:off x="6314592" y="2407526"/>
              <a:ext cx="1367664" cy="32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0495" name="Text Box 19">
            <a:extLst>
              <a:ext uri="{FF2B5EF4-FFF2-40B4-BE49-F238E27FC236}">
                <a16:creationId xmlns:a16="http://schemas.microsoft.com/office/drawing/2014/main" id="{6995B1FE-FE49-49CC-B99E-94A9ED40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2845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21697122-2F15-4876-AA03-AAD72460F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4531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pic>
        <p:nvPicPr>
          <p:cNvPr id="17428" name="Picture 20">
            <a:extLst>
              <a:ext uri="{FF2B5EF4-FFF2-40B4-BE49-F238E27FC236}">
                <a16:creationId xmlns:a16="http://schemas.microsoft.com/office/drawing/2014/main" id="{A06A1DF6-7443-4729-8122-A441ACDD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860800"/>
            <a:ext cx="216058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8" name="Text Box 19">
            <a:extLst>
              <a:ext uri="{FF2B5EF4-FFF2-40B4-BE49-F238E27FC236}">
                <a16:creationId xmlns:a16="http://schemas.microsoft.com/office/drawing/2014/main" id="{F6646946-74E9-4AD1-9998-8C77A5BBB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6449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Převzato od Dr. Tylové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422" grpId="0"/>
      <p:bldP spid="21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FDD7AB36-DAC0-4393-B09F-BA3C9FD83135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3AEB4627-76FE-4B59-B5C3-6365C8214D97}"/>
              </a:ext>
            </a:extLst>
          </p:cNvPr>
          <p:cNvSpPr/>
          <p:nvPr/>
        </p:nvSpPr>
        <p:spPr>
          <a:xfrm>
            <a:off x="250825" y="404813"/>
            <a:ext cx="12874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Mangan</a:t>
            </a:r>
          </a:p>
        </p:txBody>
      </p:sp>
      <p:sp>
        <p:nvSpPr>
          <p:cNvPr id="21508" name="TextovéPole 4">
            <a:extLst>
              <a:ext uri="{FF2B5EF4-FFF2-40B4-BE49-F238E27FC236}">
                <a16:creationId xmlns:a16="http://schemas.microsoft.com/office/drawing/2014/main" id="{3E86164E-01B6-46B3-9019-84962F0B3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4465638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složka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fotosystému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II, aktivace enzymů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4A1D9DE1-7C3D-4212-B884-810E18376D7C}"/>
              </a:ext>
            </a:extLst>
          </p:cNvPr>
          <p:cNvSpPr/>
          <p:nvPr/>
        </p:nvSpPr>
        <p:spPr>
          <a:xfrm>
            <a:off x="250825" y="1628775"/>
            <a:ext cx="11461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Železo</a:t>
            </a:r>
          </a:p>
        </p:txBody>
      </p:sp>
      <p:sp>
        <p:nvSpPr>
          <p:cNvPr id="18440" name="TextovéPole 4">
            <a:extLst>
              <a:ext uri="{FF2B5EF4-FFF2-40B4-BE49-F238E27FC236}">
                <a16:creationId xmlns:a16="http://schemas.microsoft.com/office/drawing/2014/main" id="{73C12D08-413F-42F4-8C27-615EE412C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33600"/>
            <a:ext cx="85693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Funkce: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součást enzymů - NR,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NiR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cytochromy,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feredoxin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FE-S klastry,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fytoferritin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445" name="Obrázek 21" descr="ferochelatáza.jpg">
            <a:extLst>
              <a:ext uri="{FF2B5EF4-FFF2-40B4-BE49-F238E27FC236}">
                <a16:creationId xmlns:a16="http://schemas.microsoft.com/office/drawing/2014/main" id="{BD1A280B-31C9-474C-AFD3-ABDCC9AE4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6" y="2511134"/>
            <a:ext cx="2992438" cy="11435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Resize of IMG_0303">
            <a:extLst>
              <a:ext uri="{FF2B5EF4-FFF2-40B4-BE49-F238E27FC236}">
                <a16:creationId xmlns:a16="http://schemas.microsoft.com/office/drawing/2014/main" id="{8DAB61DA-B3A6-4815-92D9-07864455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996952"/>
            <a:ext cx="2286000" cy="1703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4">
            <a:extLst>
              <a:ext uri="{FF2B5EF4-FFF2-40B4-BE49-F238E27FC236}">
                <a16:creationId xmlns:a16="http://schemas.microsoft.com/office/drawing/2014/main" id="{97F041EE-DBBF-40B1-8789-DC6E9A2E8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357315"/>
            <a:ext cx="5715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-Fe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F5720F3A-92F9-4C8A-85CE-A113298F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724152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Převzato od Dr. Tylové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E81FF2EC-F449-472C-A5DD-C639469DD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893" y="3477467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2006</a:t>
            </a:r>
          </a:p>
        </p:txBody>
      </p:sp>
      <p:pic>
        <p:nvPicPr>
          <p:cNvPr id="57361" name="Picture 18">
            <a:extLst>
              <a:ext uri="{FF2B5EF4-FFF2-40B4-BE49-F238E27FC236}">
                <a16:creationId xmlns:a16="http://schemas.microsoft.com/office/drawing/2014/main" id="{DE04A3FD-7FA6-46BD-8C0B-D13C06D8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6383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Obdélník 19">
            <a:extLst>
              <a:ext uri="{FF2B5EF4-FFF2-40B4-BE49-F238E27FC236}">
                <a16:creationId xmlns:a16="http://schemas.microsoft.com/office/drawing/2014/main" id="{C0F10B74-DD96-4B34-8848-42C799E2A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00213"/>
            <a:ext cx="71755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physorg.com</a:t>
            </a:r>
          </a:p>
        </p:txBody>
      </p:sp>
      <p:pic>
        <p:nvPicPr>
          <p:cNvPr id="57363" name="Picture 19">
            <a:extLst>
              <a:ext uri="{FF2B5EF4-FFF2-40B4-BE49-F238E27FC236}">
                <a16:creationId xmlns:a16="http://schemas.microsoft.com/office/drawing/2014/main" id="{C253E558-CB2E-4BB5-8F54-3B0EB27B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2608263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Obdélník 20">
            <a:extLst>
              <a:ext uri="{FF2B5EF4-FFF2-40B4-BE49-F238E27FC236}">
                <a16:creationId xmlns:a16="http://schemas.microsoft.com/office/drawing/2014/main" id="{E12E87FF-A6AE-4212-893C-67CA7F7A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1700213"/>
            <a:ext cx="465137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rsc.org</a:t>
            </a:r>
          </a:p>
        </p:txBody>
      </p: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2674B998-27B5-4244-9A72-D0796924D3F3}"/>
              </a:ext>
            </a:extLst>
          </p:cNvPr>
          <p:cNvCxnSpPr>
            <a:stCxn id="25" idx="6"/>
          </p:cNvCxnSpPr>
          <p:nvPr/>
        </p:nvCxnSpPr>
        <p:spPr>
          <a:xfrm flipV="1">
            <a:off x="6948488" y="1268413"/>
            <a:ext cx="1223962" cy="288925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a 24">
            <a:extLst>
              <a:ext uri="{FF2B5EF4-FFF2-40B4-BE49-F238E27FC236}">
                <a16:creationId xmlns:a16="http://schemas.microsoft.com/office/drawing/2014/main" id="{1347732E-11EC-42DD-9626-3F0DBD4DA2A0}"/>
              </a:ext>
            </a:extLst>
          </p:cNvPr>
          <p:cNvSpPr/>
          <p:nvPr/>
        </p:nvSpPr>
        <p:spPr>
          <a:xfrm>
            <a:off x="5292725" y="1125538"/>
            <a:ext cx="1655763" cy="8636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441" name="TextovéPole 4">
            <a:extLst>
              <a:ext uri="{FF2B5EF4-FFF2-40B4-BE49-F238E27FC236}">
                <a16:creationId xmlns:a16="http://schemas.microsoft.com/office/drawing/2014/main" id="{6AB56EFB-FB9F-4F8F-9B34-3E5159715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650" y="3803048"/>
            <a:ext cx="17145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dvouděložné</a:t>
            </a:r>
          </a:p>
        </p:txBody>
      </p:sp>
      <p:sp>
        <p:nvSpPr>
          <p:cNvPr id="18444" name="TextovéPole 4">
            <a:extLst>
              <a:ext uri="{FF2B5EF4-FFF2-40B4-BE49-F238E27FC236}">
                <a16:creationId xmlns:a16="http://schemas.microsoft.com/office/drawing/2014/main" id="{0E7A9D52-9685-49A9-ACF6-73AED671B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4" y="3808356"/>
            <a:ext cx="222250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jednoděložné (trávy)</a:t>
            </a:r>
          </a:p>
        </p:txBody>
      </p:sp>
      <p:sp>
        <p:nvSpPr>
          <p:cNvPr id="18442" name="TextovéPole 4">
            <a:extLst>
              <a:ext uri="{FF2B5EF4-FFF2-40B4-BE49-F238E27FC236}">
                <a16:creationId xmlns:a16="http://schemas.microsoft.com/office/drawing/2014/main" id="{D06ECF3F-5836-4FCB-95D7-80512B16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27" y="5178226"/>
            <a:ext cx="332148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Příjem!</a:t>
            </a:r>
            <a:r>
              <a:rPr lang="cs-CZ" alt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tvorba komplexů s   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cheláty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(Fe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2+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siderofory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(Fe</a:t>
            </a:r>
            <a:r>
              <a:rPr lang="cs-CZ" altLang="cs-CZ" sz="1800" baseline="30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3+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cs-CZ" altLang="cs-CZ" sz="1800" baseline="30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3031" name="Obrázek 1">
            <a:extLst>
              <a:ext uri="{FF2B5EF4-FFF2-40B4-BE49-F238E27FC236}">
                <a16:creationId xmlns:a16="http://schemas.microsoft.com/office/drawing/2014/main" id="{106346C3-4A64-487C-BB88-E7FFF9A2CF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2425074"/>
            <a:ext cx="15478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8F887079-7E59-4AEA-B065-0B0349DA356A}"/>
              </a:ext>
            </a:extLst>
          </p:cNvPr>
          <p:cNvSpPr/>
          <p:nvPr/>
        </p:nvSpPr>
        <p:spPr>
          <a:xfrm>
            <a:off x="7978775" y="2918787"/>
            <a:ext cx="215900" cy="4032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3033" name="Obrázek 3">
            <a:extLst>
              <a:ext uri="{FF2B5EF4-FFF2-40B4-BE49-F238E27FC236}">
                <a16:creationId xmlns:a16="http://schemas.microsoft.com/office/drawing/2014/main" id="{65A1C916-0508-44CA-919C-F358E6A5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2439362"/>
            <a:ext cx="485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4" name="Obdélník 4">
            <a:extLst>
              <a:ext uri="{FF2B5EF4-FFF2-40B4-BE49-F238E27FC236}">
                <a16:creationId xmlns:a16="http://schemas.microsoft.com/office/drawing/2014/main" id="{8598B779-E3C7-4043-A162-81627387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279149"/>
            <a:ext cx="104457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fytoferritin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67E87D52-BEFA-4708-9811-ADD81063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412" y="3466474"/>
            <a:ext cx="1570038" cy="2746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www.pharmacologicalsciences.us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50" y="4086081"/>
            <a:ext cx="4926984" cy="2653968"/>
          </a:xfrm>
          <a:prstGeom prst="rect">
            <a:avLst/>
          </a:prstGeom>
        </p:spPr>
      </p:pic>
      <p:sp>
        <p:nvSpPr>
          <p:cNvPr id="33" name="Text Box 19">
            <a:extLst>
              <a:ext uri="{FF2B5EF4-FFF2-40B4-BE49-F238E27FC236}">
                <a16:creationId xmlns:a16="http://schemas.microsoft.com/office/drawing/2014/main" id="{F5720F3A-92F9-4C8A-85CE-A113298F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459" y="65341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http://2014.igem.org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440" grpId="0"/>
      <p:bldP spid="16" grpId="0"/>
      <p:bldP spid="18" grpId="0"/>
      <p:bldP spid="19" grpId="0"/>
      <p:bldP spid="18441" grpId="0"/>
      <p:bldP spid="18444" grpId="0"/>
      <p:bldP spid="18442" grpId="0"/>
      <p:bldP spid="3" grpId="0" animBg="1"/>
      <p:bldP spid="43034" grpId="0"/>
      <p:bldP spid="27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004A740-D405-4470-B281-1FCD68BCF1FD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44788209-989D-4AD5-906F-B51D0F848731}"/>
              </a:ext>
            </a:extLst>
          </p:cNvPr>
          <p:cNvSpPr/>
          <p:nvPr/>
        </p:nvSpPr>
        <p:spPr>
          <a:xfrm>
            <a:off x="214313" y="255588"/>
            <a:ext cx="45704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Měď, Molybden, Nikl, Zinek </a:t>
            </a:r>
          </a:p>
        </p:txBody>
      </p:sp>
      <p:sp>
        <p:nvSpPr>
          <p:cNvPr id="22532" name="TextovéPole 4">
            <a:extLst>
              <a:ext uri="{FF2B5EF4-FFF2-40B4-BE49-F238E27FC236}">
                <a16:creationId xmlns:a16="http://schemas.microsoft.com/office/drawing/2014/main" id="{9991C2AF-DA38-4229-B589-AA7D74271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700088"/>
            <a:ext cx="44672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kofaktory enzymů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226A7259-00E5-4306-9326-191832A19EAF}"/>
              </a:ext>
            </a:extLst>
          </p:cNvPr>
          <p:cNvSpPr/>
          <p:nvPr/>
        </p:nvSpPr>
        <p:spPr>
          <a:xfrm>
            <a:off x="365125" y="1244600"/>
            <a:ext cx="11826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Křemík</a:t>
            </a:r>
          </a:p>
        </p:txBody>
      </p:sp>
      <p:sp>
        <p:nvSpPr>
          <p:cNvPr id="22534" name="TextovéPole 4">
            <a:extLst>
              <a:ext uri="{FF2B5EF4-FFF2-40B4-BE49-F238E27FC236}">
                <a16:creationId xmlns:a16="http://schemas.microsoft.com/office/drawing/2014/main" id="{1BC28E61-A130-4156-AAEF-6C33065A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08100"/>
            <a:ext cx="185737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stavební složka</a:t>
            </a:r>
          </a:p>
        </p:txBody>
      </p:sp>
      <p:pic>
        <p:nvPicPr>
          <p:cNvPr id="59399" name="Obrázek 14" descr="přeslička.jpg">
            <a:extLst>
              <a:ext uri="{FF2B5EF4-FFF2-40B4-BE49-F238E27FC236}">
                <a16:creationId xmlns:a16="http://schemas.microsoft.com/office/drawing/2014/main" id="{FAE53797-C50F-42C3-B7FA-975B7CA3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2088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Obrázek 16" descr="metlice proti hrabošům.jpg">
            <a:extLst>
              <a:ext uri="{FF2B5EF4-FFF2-40B4-BE49-F238E27FC236}">
                <a16:creationId xmlns:a16="http://schemas.microsoft.com/office/drawing/2014/main" id="{9B72F957-86F8-43EA-BC0C-3E15AFDF6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267910"/>
            <a:ext cx="15716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ovéPole 4">
            <a:extLst>
              <a:ext uri="{FF2B5EF4-FFF2-40B4-BE49-F238E27FC236}">
                <a16:creationId xmlns:a16="http://schemas.microsoft.com/office/drawing/2014/main" id="{B8A05C0F-4C46-491A-B248-0771D6E24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3954463"/>
            <a:ext cx="185737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přeslička</a:t>
            </a:r>
          </a:p>
        </p:txBody>
      </p:sp>
      <p:sp>
        <p:nvSpPr>
          <p:cNvPr id="22538" name="TextovéPole 4">
            <a:extLst>
              <a:ext uri="{FF2B5EF4-FFF2-40B4-BE49-F238E27FC236}">
                <a16:creationId xmlns:a16="http://schemas.microsoft.com/office/drawing/2014/main" id="{1AC5B6CB-57F2-4796-8B0C-DF3BDAF5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6553200"/>
            <a:ext cx="185737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metlice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56C4E2-E64C-4407-B237-5D5E2D966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5763"/>
            <a:ext cx="5556250" cy="3762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EB2F42F-88A0-4A53-87EF-101D51087373}"/>
              </a:ext>
            </a:extLst>
          </p:cNvPr>
          <p:cNvSpPr/>
          <p:nvPr/>
        </p:nvSpPr>
        <p:spPr>
          <a:xfrm>
            <a:off x="3557588" y="2849563"/>
            <a:ext cx="31638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Projevy deficience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E0CC63A-7EF7-44CD-AD9B-7DE446C8C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13" y="49213"/>
            <a:ext cx="3487737" cy="28194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5" name="Obdélník 19">
            <a:extLst>
              <a:ext uri="{FF2B5EF4-FFF2-40B4-BE49-F238E27FC236}">
                <a16:creationId xmlns:a16="http://schemas.microsoft.com/office/drawing/2014/main" id="{15916A44-E327-487A-A134-274C708B6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538" y="0"/>
            <a:ext cx="885825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Smith et al. 2007</a:t>
            </a:r>
          </a:p>
        </p:txBody>
      </p:sp>
      <p:sp>
        <p:nvSpPr>
          <p:cNvPr id="16" name="Obdélník 19">
            <a:extLst>
              <a:ext uri="{FF2B5EF4-FFF2-40B4-BE49-F238E27FC236}">
                <a16:creationId xmlns:a16="http://schemas.microsoft.com/office/drawing/2014/main" id="{63A81FFD-F09B-4A8D-8A36-E023686B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379538"/>
            <a:ext cx="796925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nitrátreduktáza</a:t>
            </a:r>
            <a:endParaRPr lang="cs-CZ" altLang="cs-CZ" sz="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BC028BD6-9C35-4B2B-B00C-A3B6C7F96E37}"/>
              </a:ext>
            </a:extLst>
          </p:cNvPr>
          <p:cNvSpPr/>
          <p:nvPr/>
        </p:nvSpPr>
        <p:spPr>
          <a:xfrm>
            <a:off x="3643313" y="0"/>
            <a:ext cx="21351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Těžké kovy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98F4863-D674-4DD8-A015-25AEFB475400}"/>
              </a:ext>
            </a:extLst>
          </p:cNvPr>
          <p:cNvSpPr/>
          <p:nvPr/>
        </p:nvSpPr>
        <p:spPr>
          <a:xfrm>
            <a:off x="4400550" y="4303713"/>
            <a:ext cx="47910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1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Hliník 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- toxický na kyselých půdách – Al</a:t>
            </a:r>
            <a:r>
              <a:rPr lang="cs-CZ" sz="1800" u="sng" baseline="30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3+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ALE čajovník vyžaduje k růstu</a:t>
            </a:r>
          </a:p>
        </p:txBody>
      </p:sp>
      <p:sp>
        <p:nvSpPr>
          <p:cNvPr id="23556" name="TextovéPole 4">
            <a:extLst>
              <a:ext uri="{FF2B5EF4-FFF2-40B4-BE49-F238E27FC236}">
                <a16:creationId xmlns:a16="http://schemas.microsoft.com/office/drawing/2014/main" id="{CAF47EDD-80D9-40F4-8B7E-04C6ABC9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0063"/>
            <a:ext cx="842962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Obrana  - </a:t>
            </a:r>
            <a:r>
              <a:rPr lang="cs-CZ" alt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fytochelatiny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metalothioneiny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Hyperakumulace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( příp. využití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fytoremediace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Brassicaceae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Euphorbiaceae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Scrophulariaceae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45" name="Obrázek 16" descr="armeria trávnička.jpg">
            <a:extLst>
              <a:ext uri="{FF2B5EF4-FFF2-40B4-BE49-F238E27FC236}">
                <a16:creationId xmlns:a16="http://schemas.microsoft.com/office/drawing/2014/main" id="{FA2ED7E4-16F7-4F29-8114-F1AC93B95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785938"/>
            <a:ext cx="22002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17" descr="čajovník.jpg">
            <a:extLst>
              <a:ext uri="{FF2B5EF4-FFF2-40B4-BE49-F238E27FC236}">
                <a16:creationId xmlns:a16="http://schemas.microsoft.com/office/drawing/2014/main" id="{7CF9CAE5-5943-467E-9741-3C98F1B4F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022850"/>
            <a:ext cx="245268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Obrázek 18" descr="thlaspi arvense.jpg">
            <a:extLst>
              <a:ext uri="{FF2B5EF4-FFF2-40B4-BE49-F238E27FC236}">
                <a16:creationId xmlns:a16="http://schemas.microsoft.com/office/drawing/2014/main" id="{298D5A49-8E12-4F22-A4B6-5F10FB37D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7" y="1500188"/>
            <a:ext cx="16605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ovéPole 4">
            <a:extLst>
              <a:ext uri="{FF2B5EF4-FFF2-40B4-BE49-F238E27FC236}">
                <a16:creationId xmlns:a16="http://schemas.microsoft.com/office/drawing/2014/main" id="{59615725-51BC-4AAE-812F-4306C5E5C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3429000"/>
            <a:ext cx="307181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Armeria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maritima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akum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Cu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561" name="TextovéPole 4">
            <a:extLst>
              <a:ext uri="{FF2B5EF4-FFF2-40B4-BE49-F238E27FC236}">
                <a16:creationId xmlns:a16="http://schemas.microsoft.com/office/drawing/2014/main" id="{64437C76-A488-449A-AFD8-700EF8EDA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714750"/>
            <a:ext cx="34290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Thlaspi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arvense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akum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Zn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Cd,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Pb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50" name="Picture 2">
            <a:extLst>
              <a:ext uri="{FF2B5EF4-FFF2-40B4-BE49-F238E27FC236}">
                <a16:creationId xmlns:a16="http://schemas.microsoft.com/office/drawing/2014/main" id="{CBA0F431-0FAF-4F48-8D58-D323941C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76" y="1204913"/>
            <a:ext cx="164306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ovéPole 4">
            <a:extLst>
              <a:ext uri="{FF2B5EF4-FFF2-40B4-BE49-F238E27FC236}">
                <a16:creationId xmlns:a16="http://schemas.microsoft.com/office/drawing/2014/main" id="{A1767445-739F-4A84-9A38-78CC4A9AA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654" y="3813969"/>
            <a:ext cx="30718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Salsola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kali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akum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Cr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564" name="TextovéPole 4">
            <a:extLst>
              <a:ext uri="{FF2B5EF4-FFF2-40B4-BE49-F238E27FC236}">
                <a16:creationId xmlns:a16="http://schemas.microsoft.com/office/drawing/2014/main" id="{89090189-21EA-43BA-B974-BE3814E3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0" y="6154837"/>
            <a:ext cx="40719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16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thaliana-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akum</a:t>
            </a:r>
            <a:r>
              <a:rPr lang="cs-CZ" altLang="cs-CZ" sz="1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Hg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53" name="Obrázek 26" descr="arabidopsis.jpg">
            <a:extLst>
              <a:ext uri="{FF2B5EF4-FFF2-40B4-BE49-F238E27FC236}">
                <a16:creationId xmlns:a16="http://schemas.microsoft.com/office/drawing/2014/main" id="{505819B3-FF45-4FF6-82BF-8AE4C84906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86" y="4122787"/>
            <a:ext cx="15113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délník 4">
            <a:extLst>
              <a:ext uri="{FF2B5EF4-FFF2-40B4-BE49-F238E27FC236}">
                <a16:creationId xmlns:a16="http://schemas.microsoft.com/office/drawing/2014/main" id="{04A90F76-E629-4128-9FBE-80F42436B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742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olidFill>
                  <a:srgbClr val="FF0066"/>
                </a:solidFill>
                <a:latin typeface="Comic Sans MS" panose="030F0702030302020204" pitchFamily="66" charset="0"/>
              </a:rPr>
              <a:t>Minerální výživa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DE0746D-0F97-4E5F-AB28-167468DAD7E7}"/>
              </a:ext>
            </a:extLst>
          </p:cNvPr>
          <p:cNvSpPr/>
          <p:nvPr/>
        </p:nvSpPr>
        <p:spPr>
          <a:xfrm>
            <a:off x="0" y="928688"/>
            <a:ext cx="8358188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2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Obsah minerálních látek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kvalitativně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-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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složení půdy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kvantitativně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-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druhová a ontogenetická </a:t>
            </a: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závislost</a:t>
            </a:r>
            <a:r>
              <a:rPr lang="cs-CZ" sz="1600" dirty="0" err="1">
                <a:solidFill>
                  <a:srgbClr val="FFFFE1"/>
                </a:solidFill>
                <a:latin typeface="Comic Sans MS" pitchFamily="66" charset="0"/>
                <a:cs typeface="Arial" charset="0"/>
              </a:rPr>
              <a:t>závislost</a:t>
            </a:r>
            <a:endParaRPr lang="cs-CZ" sz="1600" dirty="0">
              <a:solidFill>
                <a:srgbClr val="FFFFE1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rgbClr val="FFFF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stanovení – chemická a listová analýza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2E29CA5C-E632-4775-862A-6EF09A6F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500313"/>
            <a:ext cx="4800600" cy="33289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D4E3C418-5F91-4E99-94FD-199F2D76011B}"/>
              </a:ext>
            </a:extLst>
          </p:cNvPr>
          <p:cNvSpPr/>
          <p:nvPr/>
        </p:nvSpPr>
        <p:spPr>
          <a:xfrm>
            <a:off x="4000500" y="5214938"/>
            <a:ext cx="571500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5A3BEB5-2F03-4804-9232-A5106631CFF6}"/>
              </a:ext>
            </a:extLst>
          </p:cNvPr>
          <p:cNvSpPr/>
          <p:nvPr/>
        </p:nvSpPr>
        <p:spPr>
          <a:xfrm>
            <a:off x="2786063" y="5286375"/>
            <a:ext cx="8382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deficit</a:t>
            </a:r>
            <a:endParaRPr lang="cs-CZ" sz="1600" dirty="0">
              <a:solidFill>
                <a:srgbClr val="FF3399"/>
              </a:solidFill>
              <a:cs typeface="Arial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8FAEEB5-9228-400B-ABA6-8DD0EFADEC66}"/>
              </a:ext>
            </a:extLst>
          </p:cNvPr>
          <p:cNvSpPr/>
          <p:nvPr/>
        </p:nvSpPr>
        <p:spPr>
          <a:xfrm>
            <a:off x="4857750" y="5286375"/>
            <a:ext cx="10668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nadbytek</a:t>
            </a:r>
            <a:endParaRPr lang="cs-CZ" sz="1600" dirty="0">
              <a:solidFill>
                <a:srgbClr val="FF3399"/>
              </a:solidFill>
              <a:cs typeface="Arial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230D027-ED20-4C8B-A8BE-FB4E7B6B596A}"/>
              </a:ext>
            </a:extLst>
          </p:cNvPr>
          <p:cNvSpPr/>
          <p:nvPr/>
        </p:nvSpPr>
        <p:spPr>
          <a:xfrm>
            <a:off x="5929313" y="5286375"/>
            <a:ext cx="9334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toxicita</a:t>
            </a:r>
          </a:p>
        </p:txBody>
      </p:sp>
      <p:pic>
        <p:nvPicPr>
          <p:cNvPr id="10" name="Obrázek 9" descr="tox_n_okurka_2.jpg">
            <a:extLst>
              <a:ext uri="{FF2B5EF4-FFF2-40B4-BE49-F238E27FC236}">
                <a16:creationId xmlns:a16="http://schemas.microsoft.com/office/drawing/2014/main" id="{CC6AD275-6112-4724-AFA6-82368F88B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5924550"/>
            <a:ext cx="13954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def_n_broskev.jpg">
            <a:extLst>
              <a:ext uri="{FF2B5EF4-FFF2-40B4-BE49-F238E27FC236}">
                <a16:creationId xmlns:a16="http://schemas.microsoft.com/office/drawing/2014/main" id="{C5C015FA-B06C-41E1-8085-A1BC58585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840413"/>
            <a:ext cx="1285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IMG_0684">
            <a:extLst>
              <a:ext uri="{FF2B5EF4-FFF2-40B4-BE49-F238E27FC236}">
                <a16:creationId xmlns:a16="http://schemas.microsoft.com/office/drawing/2014/main" id="{33558177-0D06-4481-9B78-6A9BFB7E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13138"/>
            <a:ext cx="1000125" cy="106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D0EF08DE-24CC-438F-B7A0-0A95C225406E}"/>
              </a:ext>
            </a:extLst>
          </p:cNvPr>
          <p:cNvSpPr/>
          <p:nvPr/>
        </p:nvSpPr>
        <p:spPr>
          <a:xfrm>
            <a:off x="3857625" y="2928938"/>
            <a:ext cx="571500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661" name="Obdélník 13">
            <a:extLst>
              <a:ext uri="{FF2B5EF4-FFF2-40B4-BE49-F238E27FC236}">
                <a16:creationId xmlns:a16="http://schemas.microsoft.com/office/drawing/2014/main" id="{4B955729-B289-4F3B-B40D-BD87BCF06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5805488"/>
            <a:ext cx="11382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rgbClr val="FFFFE1"/>
                </a:solidFill>
              </a:rPr>
              <a:t>převzato od Dr. Tylové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3" grpId="0" animBg="1"/>
      <p:bldP spid="13" grpId="1" animBg="1"/>
      <p:bldP spid="276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F67155F3-DC39-4196-B75C-E70F844CEF3C}"/>
              </a:ext>
            </a:extLst>
          </p:cNvPr>
          <p:cNvSpPr txBox="1"/>
          <p:nvPr/>
        </p:nvSpPr>
        <p:spPr>
          <a:xfrm>
            <a:off x="1331913" y="188913"/>
            <a:ext cx="67865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Sekundární metabolismus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266B228-69DA-4296-8F39-D7DEE01A9927}"/>
              </a:ext>
            </a:extLst>
          </p:cNvPr>
          <p:cNvSpPr/>
          <p:nvPr/>
        </p:nvSpPr>
        <p:spPr>
          <a:xfrm>
            <a:off x="468313" y="836613"/>
            <a:ext cx="5688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není primární metabolit </a:t>
            </a:r>
          </a:p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není ve všech druzích/orgánech/podmínkách…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9F9FF0F-284D-448A-A6EE-1D7368DBBAB1}"/>
              </a:ext>
            </a:extLst>
          </p:cNvPr>
          <p:cNvSpPr/>
          <p:nvPr/>
        </p:nvSpPr>
        <p:spPr>
          <a:xfrm>
            <a:off x="468313" y="1844675"/>
            <a:ext cx="7429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Odpad metabolismu? NE!!!</a:t>
            </a:r>
            <a:endParaRPr lang="cs-CZ" sz="20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74780D1-BB15-4AED-81EB-515526DE55D6}"/>
              </a:ext>
            </a:extLst>
          </p:cNvPr>
          <p:cNvSpPr/>
          <p:nvPr/>
        </p:nvSpPr>
        <p:spPr>
          <a:xfrm>
            <a:off x="109538" y="2493963"/>
            <a:ext cx="7993062" cy="3632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Význam</a:t>
            </a:r>
          </a:p>
          <a:p>
            <a:pPr eaLnBrk="1" hangingPunct="1">
              <a:defRPr/>
            </a:pPr>
            <a:endParaRPr lang="cs-CZ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– </a:t>
            </a: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ochrana</a:t>
            </a:r>
          </a:p>
          <a:p>
            <a:pPr eaLnBrk="1" hangingPunct="1">
              <a:defRPr/>
            </a:pP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- </a:t>
            </a:r>
            <a:r>
              <a:rPr lang="cs-CZ" sz="1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atraktans</a:t>
            </a:r>
            <a:endParaRPr lang="cs-CZ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- komunikační prostředek</a:t>
            </a:r>
          </a:p>
          <a:p>
            <a:pPr eaLnBrk="1" hangingPunct="1">
              <a:defRPr/>
            </a:pPr>
            <a:endParaRPr lang="cs-CZ" sz="20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léčiva, jedy, aromatické látky, průmyslově využitelné materiály</a:t>
            </a:r>
          </a:p>
          <a:p>
            <a:pPr marL="1350963" indent="-190500" eaLnBrk="1" hangingPunct="1">
              <a:buFontTx/>
              <a:buChar char="-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63494" name="Obrázek 7" descr="HEMNEK~1.JPG">
            <a:extLst>
              <a:ext uri="{FF2B5EF4-FFF2-40B4-BE49-F238E27FC236}">
                <a16:creationId xmlns:a16="http://schemas.microsoft.com/office/drawing/2014/main" id="{E13ACB50-31A1-44AA-89B1-D60ECF1E1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54188"/>
            <a:ext cx="29368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Obdélník 9">
            <a:extLst>
              <a:ext uri="{FF2B5EF4-FFF2-40B4-BE49-F238E27FC236}">
                <a16:creationId xmlns:a16="http://schemas.microsoft.com/office/drawing/2014/main" id="{993C5C0A-9C4C-414C-AF0D-6E457D0AA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1700213"/>
            <a:ext cx="1314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heřmánek pravý</a:t>
            </a:r>
            <a:endParaRPr lang="cs-CZ" altLang="cs-CZ" sz="1200">
              <a:solidFill>
                <a:srgbClr val="FFFF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EB61EC-1438-4FAA-93BD-D835A8869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4108450"/>
            <a:ext cx="1492250" cy="59213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DE1A2A35-7470-4203-86EC-CAEA3CE681AD}"/>
              </a:ext>
            </a:extLst>
          </p:cNvPr>
          <p:cNvSpPr/>
          <p:nvPr/>
        </p:nvSpPr>
        <p:spPr>
          <a:xfrm>
            <a:off x="4802188" y="4684713"/>
            <a:ext cx="104457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umbeliferon</a:t>
            </a:r>
            <a:endParaRPr lang="cs-CZ" sz="1200" dirty="0"/>
          </a:p>
        </p:txBody>
      </p:sp>
      <p:pic>
        <p:nvPicPr>
          <p:cNvPr id="67592" name="Picture 8" descr="Výsledek obrázku pro bisabolol">
            <a:extLst>
              <a:ext uri="{FF2B5EF4-FFF2-40B4-BE49-F238E27FC236}">
                <a16:creationId xmlns:a16="http://schemas.microsoft.com/office/drawing/2014/main" id="{D5684F35-1F49-418D-81DA-B044AC86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4841875"/>
            <a:ext cx="1560513" cy="63023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B9B7BE1-1129-4D1C-A2B5-078C1FF71B70}"/>
              </a:ext>
            </a:extLst>
          </p:cNvPr>
          <p:cNvSpPr/>
          <p:nvPr/>
        </p:nvSpPr>
        <p:spPr>
          <a:xfrm>
            <a:off x="7375525" y="5448300"/>
            <a:ext cx="8080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bisabolol</a:t>
            </a:r>
            <a:endParaRPr lang="cs-CZ" sz="1200" dirty="0"/>
          </a:p>
        </p:txBody>
      </p:sp>
      <p:pic>
        <p:nvPicPr>
          <p:cNvPr id="67594" name="Picture 10" descr="Výsledek obrázku pro apigenin">
            <a:extLst>
              <a:ext uri="{FF2B5EF4-FFF2-40B4-BE49-F238E27FC236}">
                <a16:creationId xmlns:a16="http://schemas.microsoft.com/office/drawing/2014/main" id="{AF63A3C2-E9BF-4625-9987-954FD970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892425"/>
            <a:ext cx="1522412" cy="83185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4E6313D-F350-4822-9923-476353F52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3" y="1535113"/>
            <a:ext cx="1239837" cy="8540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EA9F7EE9-1808-4846-B6CE-DF583F448FBE}"/>
              </a:ext>
            </a:extLst>
          </p:cNvPr>
          <p:cNvSpPr/>
          <p:nvPr/>
        </p:nvSpPr>
        <p:spPr>
          <a:xfrm>
            <a:off x="4832350" y="3671888"/>
            <a:ext cx="757238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apigenin</a:t>
            </a:r>
            <a:endParaRPr lang="cs-CZ" sz="12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C118DB3-CB49-4DC3-A30B-43E879A0EF38}"/>
              </a:ext>
            </a:extLst>
          </p:cNvPr>
          <p:cNvSpPr/>
          <p:nvPr/>
        </p:nvSpPr>
        <p:spPr>
          <a:xfrm>
            <a:off x="4832350" y="2330450"/>
            <a:ext cx="9985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chamazulen</a:t>
            </a:r>
            <a:endParaRPr lang="cs-CZ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51" y="922537"/>
            <a:ext cx="6731383" cy="565856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9A9E9AA-80E1-499A-BAB8-B8555B578238}"/>
              </a:ext>
            </a:extLst>
          </p:cNvPr>
          <p:cNvSpPr/>
          <p:nvPr/>
        </p:nvSpPr>
        <p:spPr>
          <a:xfrm>
            <a:off x="25946" y="0"/>
            <a:ext cx="74295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Hlavní skupiny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Terpeny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Fenolické látky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Dusíkaté deriváty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Oxylipiny</a:t>
            </a:r>
            <a:endParaRPr lang="cs-CZ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5793A16C-4D6C-40B5-8AB2-23B9C49B1D19}"/>
              </a:ext>
            </a:extLst>
          </p:cNvPr>
          <p:cNvSpPr/>
          <p:nvPr/>
        </p:nvSpPr>
        <p:spPr>
          <a:xfrm>
            <a:off x="6336271" y="5048810"/>
            <a:ext cx="1016918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3D12FF51-6BAC-4939-823B-61DAB2868E7D}"/>
              </a:ext>
            </a:extLst>
          </p:cNvPr>
          <p:cNvSpPr/>
          <p:nvPr/>
        </p:nvSpPr>
        <p:spPr>
          <a:xfrm>
            <a:off x="4036592" y="5711715"/>
            <a:ext cx="1338227" cy="576064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152582EF-704F-4B6E-8806-5DE222EA43B7}"/>
              </a:ext>
            </a:extLst>
          </p:cNvPr>
          <p:cNvSpPr/>
          <p:nvPr/>
        </p:nvSpPr>
        <p:spPr>
          <a:xfrm>
            <a:off x="2422492" y="4636854"/>
            <a:ext cx="1944215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ovéPole 4">
            <a:extLst>
              <a:ext uri="{FF2B5EF4-FFF2-40B4-BE49-F238E27FC236}">
                <a16:creationId xmlns:a16="http://schemas.microsoft.com/office/drawing/2014/main" id="{BAA1C10E-DCD7-4DF0-8F36-92FB0E9A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55" y="2569568"/>
            <a:ext cx="1214437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primární</a:t>
            </a:r>
          </a:p>
        </p:txBody>
      </p:sp>
      <p:sp>
        <p:nvSpPr>
          <p:cNvPr id="18" name="TextovéPole 4">
            <a:extLst>
              <a:ext uri="{FF2B5EF4-FFF2-40B4-BE49-F238E27FC236}">
                <a16:creationId xmlns:a16="http://schemas.microsoft.com/office/drawing/2014/main" id="{6857611A-63CD-47D0-8AAE-4ECC6BDDC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47" y="4538469"/>
            <a:ext cx="1214438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sekundární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B265EA-2717-4EBA-B142-7058527AF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67" y="5624513"/>
            <a:ext cx="857250" cy="93503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F4F42C28-B60A-4DB2-8BA8-D51E910C218F}"/>
              </a:ext>
            </a:extLst>
          </p:cNvPr>
          <p:cNvSpPr/>
          <p:nvPr/>
        </p:nvSpPr>
        <p:spPr>
          <a:xfrm>
            <a:off x="8034542" y="6545263"/>
            <a:ext cx="1181100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. </a:t>
            </a: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salycilová</a:t>
            </a:r>
            <a:endParaRPr lang="cs-CZ" sz="1200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149006E-07FE-47DF-A596-058D7C078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5" y="5857875"/>
            <a:ext cx="2054225" cy="95091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91A09D16-51F2-4610-ADBD-DD06B52DDFDD}"/>
              </a:ext>
            </a:extLst>
          </p:cNvPr>
          <p:cNvSpPr/>
          <p:nvPr/>
        </p:nvSpPr>
        <p:spPr>
          <a:xfrm>
            <a:off x="2410755" y="5844380"/>
            <a:ext cx="69373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atropin</a:t>
            </a:r>
            <a:endParaRPr lang="cs-CZ" sz="12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8829B73B-9335-4F51-864E-458242F58ECE}"/>
              </a:ext>
            </a:extLst>
          </p:cNvPr>
          <p:cNvSpPr/>
          <p:nvPr/>
        </p:nvSpPr>
        <p:spPr>
          <a:xfrm>
            <a:off x="8082854" y="2480866"/>
            <a:ext cx="4524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1.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25DC7432-C8B5-4DAF-B1C8-22549A011931}"/>
              </a:ext>
            </a:extLst>
          </p:cNvPr>
          <p:cNvSpPr/>
          <p:nvPr/>
        </p:nvSpPr>
        <p:spPr>
          <a:xfrm>
            <a:off x="8138182" y="5268117"/>
            <a:ext cx="45243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2.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220C2FF7-EAE4-4ED2-8287-FF8E86F30A98}"/>
              </a:ext>
            </a:extLst>
          </p:cNvPr>
          <p:cNvSpPr/>
          <p:nvPr/>
        </p:nvSpPr>
        <p:spPr>
          <a:xfrm>
            <a:off x="592555" y="5782467"/>
            <a:ext cx="4524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3.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220C2FF7-EAE4-4ED2-8287-FF8E86F30A98}"/>
              </a:ext>
            </a:extLst>
          </p:cNvPr>
          <p:cNvSpPr/>
          <p:nvPr/>
        </p:nvSpPr>
        <p:spPr>
          <a:xfrm>
            <a:off x="4438778" y="4269888"/>
            <a:ext cx="45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4.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16" descr="D:\gymnas obr\7-6 pigmenty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2686" y="2861866"/>
            <a:ext cx="1059370" cy="247269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26" name="Elipsa 13">
            <a:extLst>
              <a:ext uri="{FF2B5EF4-FFF2-40B4-BE49-F238E27FC236}">
                <a16:creationId xmlns:a16="http://schemas.microsoft.com/office/drawing/2014/main" id="{5793A16C-4D6C-40B5-8AB2-23B9C49B1D19}"/>
              </a:ext>
            </a:extLst>
          </p:cNvPr>
          <p:cNvSpPr/>
          <p:nvPr/>
        </p:nvSpPr>
        <p:spPr>
          <a:xfrm>
            <a:off x="4830439" y="4184193"/>
            <a:ext cx="1016918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animBg="1"/>
      <p:bldP spid="15" grpId="0" uiExpand="1" animBg="1"/>
      <p:bldP spid="16" grpId="0" animBg="1"/>
      <p:bldP spid="17" grpId="0"/>
      <p:bldP spid="17" grpId="1"/>
      <p:bldP spid="18" grpId="0"/>
      <p:bldP spid="20" grpId="0" uiExpand="1"/>
      <p:bldP spid="25" grpId="0"/>
      <p:bldP spid="27" grpId="0"/>
      <p:bldP spid="28" grpId="0" uiExpand="1"/>
      <p:bldP spid="29" grpId="0"/>
      <p:bldP spid="23" grpId="0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EEB420D2-F311-4A02-B29E-2AC1FEFB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2303983"/>
            <a:ext cx="5994400" cy="44958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ECE442E-C7BB-4F77-970B-7E0C3BA0EBA4}"/>
              </a:ext>
            </a:extLst>
          </p:cNvPr>
          <p:cNvSpPr/>
          <p:nvPr/>
        </p:nvSpPr>
        <p:spPr>
          <a:xfrm>
            <a:off x="179388" y="44624"/>
            <a:ext cx="74295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Hlavní skupiny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Terpeny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Fenolické látky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Dusíkaté deriváty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Oxylipiny</a:t>
            </a:r>
            <a:endParaRPr lang="cs-CZ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05235EF0-FA07-46B3-B9BB-22D06A597279}"/>
              </a:ext>
            </a:extLst>
          </p:cNvPr>
          <p:cNvSpPr/>
          <p:nvPr/>
        </p:nvSpPr>
        <p:spPr>
          <a:xfrm>
            <a:off x="1619250" y="4104208"/>
            <a:ext cx="936625" cy="876300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CB94A627-4444-4013-80F5-F8B430125C3A}"/>
              </a:ext>
            </a:extLst>
          </p:cNvPr>
          <p:cNvSpPr/>
          <p:nvPr/>
        </p:nvSpPr>
        <p:spPr>
          <a:xfrm>
            <a:off x="5292725" y="5975871"/>
            <a:ext cx="935038" cy="390525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BA0A1B9E-6F3C-4754-8E3B-037C7DEAE52A}"/>
              </a:ext>
            </a:extLst>
          </p:cNvPr>
          <p:cNvSpPr/>
          <p:nvPr/>
        </p:nvSpPr>
        <p:spPr>
          <a:xfrm>
            <a:off x="6300788" y="4751908"/>
            <a:ext cx="1366837" cy="876300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5A230C31-CDEE-4075-8A8C-67EF6CC47898}"/>
              </a:ext>
            </a:extLst>
          </p:cNvPr>
          <p:cNvSpPr/>
          <p:nvPr/>
        </p:nvSpPr>
        <p:spPr>
          <a:xfrm>
            <a:off x="1547813" y="3385071"/>
            <a:ext cx="1008062" cy="290512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7B06954D-AE5A-4A33-8476-CFFC7958F2DE}"/>
              </a:ext>
            </a:extLst>
          </p:cNvPr>
          <p:cNvSpPr/>
          <p:nvPr/>
        </p:nvSpPr>
        <p:spPr>
          <a:xfrm>
            <a:off x="2484438" y="3385071"/>
            <a:ext cx="1079500" cy="431800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633" name="Obdélník 10">
            <a:extLst>
              <a:ext uri="{FF2B5EF4-FFF2-40B4-BE49-F238E27FC236}">
                <a16:creationId xmlns:a16="http://schemas.microsoft.com/office/drawing/2014/main" id="{45464305-502F-4C17-9B93-F440BB941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758" y="6632575"/>
            <a:ext cx="77470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plantphys.info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B6537C6-8998-4968-A70B-362AC04EA928}"/>
              </a:ext>
            </a:extLst>
          </p:cNvPr>
          <p:cNvSpPr/>
          <p:nvPr/>
        </p:nvSpPr>
        <p:spPr>
          <a:xfrm>
            <a:off x="3825875" y="549275"/>
            <a:ext cx="4956175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Definice: 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primární X sekundární metabolit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32B1C680-E6EA-4FA6-AA12-35C6930F86CD}"/>
              </a:ext>
            </a:extLst>
          </p:cNvPr>
          <p:cNvSpPr txBox="1"/>
          <p:nvPr/>
        </p:nvSpPr>
        <p:spPr>
          <a:xfrm>
            <a:off x="714375" y="142875"/>
            <a:ext cx="61928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1. Terpeny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D12EBB8-657B-438C-B042-E268B1FD2784}"/>
              </a:ext>
            </a:extLst>
          </p:cNvPr>
          <p:cNvSpPr/>
          <p:nvPr/>
        </p:nvSpPr>
        <p:spPr>
          <a:xfrm>
            <a:off x="285750" y="714375"/>
            <a:ext cx="792956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Základní jednotka – </a:t>
            </a:r>
            <a:r>
              <a:rPr lang="cs-CZ" sz="1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isopren (5C)</a:t>
            </a:r>
            <a:endParaRPr lang="cs-CZ" sz="18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69636" name="Obrázek 16" descr="isoprenoidy.jpg">
            <a:extLst>
              <a:ext uri="{FF2B5EF4-FFF2-40B4-BE49-F238E27FC236}">
                <a16:creationId xmlns:a16="http://schemas.microsoft.com/office/drawing/2014/main" id="{3585744C-5F40-4025-8428-302E2C75B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31" y="623888"/>
            <a:ext cx="187166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93CD36DA-E8FB-4EBE-98B9-678C7FF4001D}"/>
              </a:ext>
            </a:extLst>
          </p:cNvPr>
          <p:cNvSpPr/>
          <p:nvPr/>
        </p:nvSpPr>
        <p:spPr>
          <a:xfrm>
            <a:off x="214313" y="2000250"/>
            <a:ext cx="4357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biosyntéza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–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mevalonátová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dráha </a:t>
            </a: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indent="1706563" eaLnBrk="1" hangingPunct="1">
              <a:defRPr/>
            </a:pPr>
            <a:r>
              <a:rPr lang="cs-CZ" sz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metylerytritolfosfátová</a:t>
            </a:r>
            <a:endParaRPr lang="cs-CZ" sz="12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29703" name="Obrázek 25" descr="syntéza isoprenoidů.jpg">
            <a:extLst>
              <a:ext uri="{FF2B5EF4-FFF2-40B4-BE49-F238E27FC236}">
                <a16:creationId xmlns:a16="http://schemas.microsoft.com/office/drawing/2014/main" id="{89C6C180-A3BA-4610-A120-77632654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1913"/>
            <a:ext cx="4214813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54183BF7-C742-4DC0-8EF1-A5B451DCD337}"/>
              </a:ext>
            </a:extLst>
          </p:cNvPr>
          <p:cNvSpPr/>
          <p:nvPr/>
        </p:nvSpPr>
        <p:spPr>
          <a:xfrm>
            <a:off x="142875" y="2857500"/>
            <a:ext cx="4929188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Klasifikace</a:t>
            </a:r>
            <a:endParaRPr lang="cs-CZ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endParaRPr lang="cs-CZ" sz="18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defRPr/>
            </a:pPr>
            <a:r>
              <a:rPr lang="cs-CZ" sz="1800" b="1" u="sng" dirty="0" err="1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Mono</a:t>
            </a:r>
            <a:r>
              <a:rPr lang="cs-CZ" sz="18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10C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42900" indent="-342900" eaLnBrk="1" hangingPunct="1">
              <a:defRPr/>
            </a:pP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Seskvi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15C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42900" indent="-342900" eaLnBrk="1" hangingPunct="1">
              <a:defRPr/>
            </a:pPr>
            <a:r>
              <a:rPr lang="cs-CZ" sz="1800" b="1" u="sng" dirty="0" err="1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Di</a:t>
            </a:r>
            <a:r>
              <a:rPr lang="cs-CZ" sz="18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20C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42900" indent="-342900" eaLnBrk="1" hangingPunct="1">
              <a:defRPr/>
            </a:pPr>
            <a:r>
              <a:rPr lang="cs-CZ" sz="1800" b="1" u="sng" dirty="0" err="1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Tri</a:t>
            </a:r>
            <a:r>
              <a:rPr lang="cs-CZ" sz="18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30C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42900" indent="-342900" eaLnBrk="1" hangingPunct="1">
              <a:defRPr/>
            </a:pPr>
            <a:r>
              <a:rPr lang="cs-CZ" sz="1800" b="1" u="sng" dirty="0" err="1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Tetra</a:t>
            </a:r>
            <a:r>
              <a:rPr lang="cs-CZ" sz="18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40C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42900" indent="-342900" eaLnBrk="1" hangingPunct="1">
              <a:defRPr/>
            </a:pP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Poly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terpeny (</a:t>
            </a:r>
            <a:r>
              <a:rPr lang="cs-CZ" sz="18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40C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  <a:endParaRPr lang="cs-CZ" sz="18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C33C9C9C-3FF8-4171-94A0-CD6FB64A4F1E}"/>
              </a:ext>
            </a:extLst>
          </p:cNvPr>
          <p:cNvSpPr/>
          <p:nvPr/>
        </p:nvSpPr>
        <p:spPr>
          <a:xfrm>
            <a:off x="4500563" y="1214438"/>
            <a:ext cx="2143125" cy="357187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EA320DEC-48CE-47E2-9539-2E8AF94722BD}"/>
              </a:ext>
            </a:extLst>
          </p:cNvPr>
          <p:cNvSpPr/>
          <p:nvPr/>
        </p:nvSpPr>
        <p:spPr>
          <a:xfrm>
            <a:off x="6500813" y="3857625"/>
            <a:ext cx="1311547" cy="785813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4CDD5309-0C67-4881-8999-B8599528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64531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E5D77A7-9EBC-40FC-AC36-24A04E8904A4}"/>
              </a:ext>
            </a:extLst>
          </p:cNvPr>
          <p:cNvSpPr/>
          <p:nvPr/>
        </p:nvSpPr>
        <p:spPr>
          <a:xfrm>
            <a:off x="106363" y="5668963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syntéza až 2% fixovaného C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9" grpId="0" animBg="1"/>
      <p:bldP spid="10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4404613B-3F65-4293-937E-F478727EA7C8}"/>
              </a:ext>
            </a:extLst>
          </p:cNvPr>
          <p:cNvSpPr/>
          <p:nvPr/>
        </p:nvSpPr>
        <p:spPr>
          <a:xfrm>
            <a:off x="214313" y="857250"/>
            <a:ext cx="2786062" cy="6778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Fytohormony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Gibereliny</a:t>
            </a:r>
          </a:p>
        </p:txBody>
      </p:sp>
      <p:pic>
        <p:nvPicPr>
          <p:cNvPr id="71683" name="Obrázek 9" descr="struktura GA.jpg">
            <a:extLst>
              <a:ext uri="{FF2B5EF4-FFF2-40B4-BE49-F238E27FC236}">
                <a16:creationId xmlns:a16="http://schemas.microsoft.com/office/drawing/2014/main" id="{8E552951-2F56-406F-9C89-314BAAD3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17684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42101C31-AF9A-433B-953E-41E4028473AD}"/>
              </a:ext>
            </a:extLst>
          </p:cNvPr>
          <p:cNvSpPr/>
          <p:nvPr/>
        </p:nvSpPr>
        <p:spPr>
          <a:xfrm>
            <a:off x="2786063" y="928688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Brasinosteroidy</a:t>
            </a: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71685" name="Obrázek 13" descr="struktura.jpg">
            <a:extLst>
              <a:ext uri="{FF2B5EF4-FFF2-40B4-BE49-F238E27FC236}">
                <a16:creationId xmlns:a16="http://schemas.microsoft.com/office/drawing/2014/main" id="{D3280FDB-BD49-44D1-BD80-50F62B976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85875"/>
            <a:ext cx="18891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83087600-A768-450C-AEFF-22F628B259A1}"/>
              </a:ext>
            </a:extLst>
          </p:cNvPr>
          <p:cNvSpPr/>
          <p:nvPr/>
        </p:nvSpPr>
        <p:spPr>
          <a:xfrm>
            <a:off x="5429250" y="1357313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Kyselina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abscisová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(ABA)</a:t>
            </a:r>
          </a:p>
        </p:txBody>
      </p:sp>
      <p:pic>
        <p:nvPicPr>
          <p:cNvPr id="71687" name="Obrázek 15" descr="struktura.jpg">
            <a:extLst>
              <a:ext uri="{FF2B5EF4-FFF2-40B4-BE49-F238E27FC236}">
                <a16:creationId xmlns:a16="http://schemas.microsoft.com/office/drawing/2014/main" id="{40907C49-999B-445B-A788-94C4799D3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000250"/>
            <a:ext cx="1543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344B31DC-8672-4316-B035-52A173334AE4}"/>
              </a:ext>
            </a:extLst>
          </p:cNvPr>
          <p:cNvSpPr/>
          <p:nvPr/>
        </p:nvSpPr>
        <p:spPr>
          <a:xfrm>
            <a:off x="285750" y="2857500"/>
            <a:ext cx="5143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Karotenoidy </a:t>
            </a:r>
          </a:p>
        </p:txBody>
      </p:sp>
      <p:pic>
        <p:nvPicPr>
          <p:cNvPr id="30730" name="Obrázek 21" descr="4pigmentykaroteny.jpg">
            <a:extLst>
              <a:ext uri="{FF2B5EF4-FFF2-40B4-BE49-F238E27FC236}">
                <a16:creationId xmlns:a16="http://schemas.microsoft.com/office/drawing/2014/main" id="{FFE1B096-DF2B-45F4-85CA-E999B2C86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6125"/>
            <a:ext cx="408463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B9EC57D1-EF47-40A5-91E8-2F5BC07DED6E}"/>
              </a:ext>
            </a:extLst>
          </p:cNvPr>
          <p:cNvSpPr/>
          <p:nvPr/>
        </p:nvSpPr>
        <p:spPr>
          <a:xfrm>
            <a:off x="4572000" y="3000375"/>
            <a:ext cx="33575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Fytol</a:t>
            </a: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</a:p>
        </p:txBody>
      </p:sp>
      <p:pic>
        <p:nvPicPr>
          <p:cNvPr id="30732" name="Obrázek 23" descr="4pigmentychlorofyl.jpg">
            <a:extLst>
              <a:ext uri="{FF2B5EF4-FFF2-40B4-BE49-F238E27FC236}">
                <a16:creationId xmlns:a16="http://schemas.microsoft.com/office/drawing/2014/main" id="{3BA83670-8E47-48C5-9B6E-433DEB753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286125"/>
            <a:ext cx="17272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 descr="0011-listy_v_protisvetle.jpg">
            <a:extLst>
              <a:ext uri="{FF2B5EF4-FFF2-40B4-BE49-F238E27FC236}">
                <a16:creationId xmlns:a16="http://schemas.microsoft.com/office/drawing/2014/main" id="{2A2F295D-FE96-45FD-A144-7F412B7FCE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18462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 descr="mrkev-mrkvove-recepty.jpg">
            <a:extLst>
              <a:ext uri="{FF2B5EF4-FFF2-40B4-BE49-F238E27FC236}">
                <a16:creationId xmlns:a16="http://schemas.microsoft.com/office/drawing/2014/main" id="{0B53E905-1029-46AA-B371-E79AD8E3E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71938"/>
            <a:ext cx="15001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70AB9AE3-CA85-48AF-97F6-3E90E476A993}"/>
              </a:ext>
            </a:extLst>
          </p:cNvPr>
          <p:cNvSpPr txBox="1"/>
          <p:nvPr/>
        </p:nvSpPr>
        <p:spPr>
          <a:xfrm>
            <a:off x="1428750" y="214313"/>
            <a:ext cx="61928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Terpeny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E5FCF53-894C-4F00-B968-9FB4F2D34786}"/>
              </a:ext>
            </a:extLst>
          </p:cNvPr>
          <p:cNvSpPr/>
          <p:nvPr/>
        </p:nvSpPr>
        <p:spPr>
          <a:xfrm>
            <a:off x="0" y="5072063"/>
            <a:ext cx="2786063" cy="6778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Steroly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deriváty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triterpenů</a:t>
            </a: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grpSp>
        <p:nvGrpSpPr>
          <p:cNvPr id="2" name="Skupina 21">
            <a:extLst>
              <a:ext uri="{FF2B5EF4-FFF2-40B4-BE49-F238E27FC236}">
                <a16:creationId xmlns:a16="http://schemas.microsoft.com/office/drawing/2014/main" id="{AB3FD6FF-C49D-4819-88A0-9E3EC257D49B}"/>
              </a:ext>
            </a:extLst>
          </p:cNvPr>
          <p:cNvGrpSpPr>
            <a:grpSpLocks/>
          </p:cNvGrpSpPr>
          <p:nvPr/>
        </p:nvGrpSpPr>
        <p:grpSpPr bwMode="auto">
          <a:xfrm>
            <a:off x="857250" y="5715000"/>
            <a:ext cx="1643063" cy="1000125"/>
            <a:chOff x="1857356" y="5357826"/>
            <a:chExt cx="2198687" cy="1500174"/>
          </a:xfrm>
        </p:grpSpPr>
        <p:pic>
          <p:nvPicPr>
            <p:cNvPr id="71704" name="Obrázek 15" descr="800px-Campesterol_svg.png">
              <a:extLst>
                <a:ext uri="{FF2B5EF4-FFF2-40B4-BE49-F238E27FC236}">
                  <a16:creationId xmlns:a16="http://schemas.microsoft.com/office/drawing/2014/main" id="{6FFF5961-D51D-459D-B401-91BDFDCB2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56" y="5395912"/>
              <a:ext cx="2198687" cy="1462088"/>
            </a:xfrm>
            <a:prstGeom prst="rect">
              <a:avLst/>
            </a:pr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7" name="Obdélník 19">
              <a:extLst>
                <a:ext uri="{FF2B5EF4-FFF2-40B4-BE49-F238E27FC236}">
                  <a16:creationId xmlns:a16="http://schemas.microsoft.com/office/drawing/2014/main" id="{B670DE3F-001F-4D7D-A70C-0A8DD594D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356" y="5357826"/>
              <a:ext cx="1414807" cy="4143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cs-CZ" altLang="cs-CZ" sz="120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campesterol</a:t>
              </a:r>
              <a:endParaRPr lang="cs-CZ" altLang="cs-CZ" sz="12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Obdélník 23">
            <a:extLst>
              <a:ext uri="{FF2B5EF4-FFF2-40B4-BE49-F238E27FC236}">
                <a16:creationId xmlns:a16="http://schemas.microsoft.com/office/drawing/2014/main" id="{51EC0FE5-D388-40FF-A3F9-503F53E3664C}"/>
              </a:ext>
            </a:extLst>
          </p:cNvPr>
          <p:cNvSpPr/>
          <p:nvPr/>
        </p:nvSpPr>
        <p:spPr>
          <a:xfrm>
            <a:off x="3214688" y="5143500"/>
            <a:ext cx="3643312" cy="6778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Kaučuk</a:t>
            </a:r>
          </a:p>
          <a:p>
            <a:pPr eaLnBrk="1" hangingPunct="1">
              <a:defRPr/>
            </a:pP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hydroxyderivát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polyterpenu</a:t>
            </a: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25" name="Obrázek 14" descr="Doichol.png">
            <a:extLst>
              <a:ext uri="{FF2B5EF4-FFF2-40B4-BE49-F238E27FC236}">
                <a16:creationId xmlns:a16="http://schemas.microsoft.com/office/drawing/2014/main" id="{1F420112-A7AE-4C22-BC26-A00D49A05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929313"/>
            <a:ext cx="37782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 descr="kaučukovník.jpg">
            <a:extLst>
              <a:ext uri="{FF2B5EF4-FFF2-40B4-BE49-F238E27FC236}">
                <a16:creationId xmlns:a16="http://schemas.microsoft.com/office/drawing/2014/main" id="{6DF5AD75-FDE5-4700-9480-EF3E9E53B0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429250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id="{74CBBADA-E69C-4FC4-BEED-D232873D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2292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A0310E0E-A679-4A63-A2AD-3CD52978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3656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E639EB41-2B22-4F96-B3A8-5FFEBAAD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E61F8FCE-8A2B-466A-AC28-33172EBA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8" grpId="0"/>
      <p:bldP spid="24" grpId="0"/>
      <p:bldP spid="22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22052454-EFC6-4714-A6E5-AB0BB7F3FCA3}"/>
              </a:ext>
            </a:extLst>
          </p:cNvPr>
          <p:cNvSpPr/>
          <p:nvPr/>
        </p:nvSpPr>
        <p:spPr>
          <a:xfrm>
            <a:off x="395288" y="1125538"/>
            <a:ext cx="6715125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Těkavé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monoterpeny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(seskviterpeny) a jejich estery – insekticidy, repelenty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indent="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(esenciální oleje, parfémy, potravinářské využití)</a:t>
            </a:r>
          </a:p>
        </p:txBody>
      </p:sp>
      <p:pic>
        <p:nvPicPr>
          <p:cNvPr id="31752" name="Obrázek 29" descr="monoterpny.jpg">
            <a:extLst>
              <a:ext uri="{FF2B5EF4-FFF2-40B4-BE49-F238E27FC236}">
                <a16:creationId xmlns:a16="http://schemas.microsoft.com/office/drawing/2014/main" id="{7FEC2700-1258-45AC-A42B-D421EC8C7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10050"/>
            <a:ext cx="30019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6AEF2340-FB06-4558-B1D1-8A93289E3BC8}"/>
              </a:ext>
            </a:extLst>
          </p:cNvPr>
          <p:cNvSpPr/>
          <p:nvPr/>
        </p:nvSpPr>
        <p:spPr>
          <a:xfrm>
            <a:off x="7143750" y="3714750"/>
            <a:ext cx="15875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žláznatý </a:t>
            </a:r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trichóm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1758" name="Obrázek 18" descr="lykozrout-smrkovy-1635.jpg">
            <a:extLst>
              <a:ext uri="{FF2B5EF4-FFF2-40B4-BE49-F238E27FC236}">
                <a16:creationId xmlns:a16="http://schemas.microsoft.com/office/drawing/2014/main" id="{C38B2538-A99B-4E40-A59F-2E43262BB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86" y="1903227"/>
            <a:ext cx="1985864" cy="1323909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Obrázek 19" descr="chrysanthemum_4309.jpg">
            <a:extLst>
              <a:ext uri="{FF2B5EF4-FFF2-40B4-BE49-F238E27FC236}">
                <a16:creationId xmlns:a16="http://schemas.microsoft.com/office/drawing/2014/main" id="{E334AFDE-C1C8-41F6-A250-CEFE2C16A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331912"/>
            <a:ext cx="2228254" cy="1671191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E1A25DAE-1ED6-45F8-B8A2-11B911F15C4E}"/>
              </a:ext>
            </a:extLst>
          </p:cNvPr>
          <p:cNvSpPr/>
          <p:nvPr/>
        </p:nvSpPr>
        <p:spPr>
          <a:xfrm>
            <a:off x="6675439" y="1029494"/>
            <a:ext cx="12588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chryzantémy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4866343-015C-40B0-AE68-FBE0AE3972EF}"/>
              </a:ext>
            </a:extLst>
          </p:cNvPr>
          <p:cNvSpPr/>
          <p:nvPr/>
        </p:nvSpPr>
        <p:spPr>
          <a:xfrm>
            <a:off x="4802336" y="1854015"/>
            <a:ext cx="1229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lýkožrout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F991049-1357-4FEB-BBC6-853F99782DBA}"/>
              </a:ext>
            </a:extLst>
          </p:cNvPr>
          <p:cNvSpPr txBox="1"/>
          <p:nvPr/>
        </p:nvSpPr>
        <p:spPr>
          <a:xfrm>
            <a:off x="1428750" y="214313"/>
            <a:ext cx="61928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Monoterpeny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F4611960-DC46-473F-BF72-C70293FE3AD7}"/>
              </a:ext>
            </a:extLst>
          </p:cNvPr>
          <p:cNvSpPr/>
          <p:nvPr/>
        </p:nvSpPr>
        <p:spPr>
          <a:xfrm>
            <a:off x="928688" y="6000750"/>
            <a:ext cx="774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b="1" u="sng" dirty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</a:t>
            </a:r>
            <a:r>
              <a:rPr lang="cs-CZ" b="1" u="sng" dirty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většinou toxické pro </a:t>
            </a:r>
            <a:r>
              <a:rPr lang="cs-CZ" b="1" u="sng" dirty="0" err="1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herbivorní</a:t>
            </a:r>
            <a:r>
              <a:rPr lang="cs-CZ" b="1" u="sng" dirty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 hmyz a savce</a:t>
            </a:r>
            <a:endParaRPr lang="cs-CZ" b="1" dirty="0">
              <a:solidFill>
                <a:srgbClr val="00CC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7662" name="Picture 14">
            <a:extLst>
              <a:ext uri="{FF2B5EF4-FFF2-40B4-BE49-F238E27FC236}">
                <a16:creationId xmlns:a16="http://schemas.microsoft.com/office/drawing/2014/main" id="{D804AD9F-65E6-4D97-90B5-FA9CBE00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16400"/>
            <a:ext cx="30829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>
            <a:extLst>
              <a:ext uri="{FF2B5EF4-FFF2-40B4-BE49-F238E27FC236}">
                <a16:creationId xmlns:a16="http://schemas.microsoft.com/office/drawing/2014/main" id="{DBD60793-88A0-41E1-AD2B-A595CBEE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6610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B23072A6-F4A0-4C31-85E7-160A7548C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6610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pic>
        <p:nvPicPr>
          <p:cNvPr id="27664" name="Picture 16">
            <a:extLst>
              <a:ext uri="{FF2B5EF4-FFF2-40B4-BE49-F238E27FC236}">
                <a16:creationId xmlns:a16="http://schemas.microsoft.com/office/drawing/2014/main" id="{1114EF9F-03F6-404B-89FE-35417CD6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100513"/>
            <a:ext cx="21050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9">
            <a:extLst>
              <a:ext uri="{FF2B5EF4-FFF2-40B4-BE49-F238E27FC236}">
                <a16:creationId xmlns:a16="http://schemas.microsoft.com/office/drawing/2014/main" id="{8AC8AC79-8DA6-4319-9B4E-50D3DB43A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6610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2C58D6C1-A13B-40BC-92DB-81137A58B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3736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šalvěj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2" grpId="0"/>
      <p:bldP spid="21" grpId="0" uiExpand="1"/>
      <p:bldP spid="22" grpId="0" uiExpand="1"/>
      <p:bldP spid="23" grpId="0"/>
      <p:bldP spid="16" grpId="0"/>
      <p:bldP spid="17" grpId="0"/>
      <p:bldP spid="20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4" descr="Panax.jpg">
            <a:extLst>
              <a:ext uri="{FF2B5EF4-FFF2-40B4-BE49-F238E27FC236}">
                <a16:creationId xmlns:a16="http://schemas.microsoft.com/office/drawing/2014/main" id="{B87FFFFD-9221-4C8D-8E27-ECFBEC12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42925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3C5CAF1B-5B20-49D1-87E4-460DDCE29C67}"/>
              </a:ext>
            </a:extLst>
          </p:cNvPr>
          <p:cNvSpPr/>
          <p:nvPr/>
        </p:nvSpPr>
        <p:spPr>
          <a:xfrm>
            <a:off x="214313" y="814388"/>
            <a:ext cx="4500562" cy="5908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netěkavé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– </a:t>
            </a:r>
            <a:r>
              <a:rPr 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limonoidy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(ochrana proti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herbivorům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Steroidy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–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fytoekdyzony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(insekticid)</a:t>
            </a: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r>
              <a:rPr lang="cs-CZ" sz="18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Kardenolidy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– digitalin,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digoxin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(ochrana proti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herbivorům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 léčivo),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oleandrigenin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konvalatoxin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adonitoxin</a:t>
            </a: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Saponiny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(ochrana proti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herbivorům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 </a:t>
            </a:r>
          </a:p>
          <a:p>
            <a:pPr marL="273050"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ginsenosidy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273050" indent="-273050" eaLnBrk="1" hangingPunct="1">
              <a:buClr>
                <a:srgbClr val="FF3399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32775" name="Obrázek 7" descr="náprstník.jpg">
            <a:extLst>
              <a:ext uri="{FF2B5EF4-FFF2-40B4-BE49-F238E27FC236}">
                <a16:creationId xmlns:a16="http://schemas.microsoft.com/office/drawing/2014/main" id="{C927EAA1-71C6-46FB-B947-6E818A997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4184650"/>
            <a:ext cx="1393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Obrázek 9" descr="Saponaria%20ocymoides%20%20mydlice.jpg">
            <a:extLst>
              <a:ext uri="{FF2B5EF4-FFF2-40B4-BE49-F238E27FC236}">
                <a16:creationId xmlns:a16="http://schemas.microsoft.com/office/drawing/2014/main" id="{B66ED549-66E9-41A0-B01D-8C30A6507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5429250"/>
            <a:ext cx="1617663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E92FF2B-E554-4E6C-AFA2-C983A24C9F1A}"/>
              </a:ext>
            </a:extLst>
          </p:cNvPr>
          <p:cNvSpPr/>
          <p:nvPr/>
        </p:nvSpPr>
        <p:spPr>
          <a:xfrm>
            <a:off x="5929313" y="5121275"/>
            <a:ext cx="8128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mydlice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2779" name="Obrázek 12" descr="800px-Digoxin_structure.png">
            <a:extLst>
              <a:ext uri="{FF2B5EF4-FFF2-40B4-BE49-F238E27FC236}">
                <a16:creationId xmlns:a16="http://schemas.microsoft.com/office/drawing/2014/main" id="{8C0DC88F-D9AF-4B95-B939-092A3AFDC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357688"/>
            <a:ext cx="1511300" cy="657225"/>
          </a:xfrm>
          <a:prstGeom prst="rect">
            <a:avLst/>
          </a:prstGeom>
          <a:solidFill>
            <a:srgbClr val="FFF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7189065-ADB4-4B9D-8B74-EB1BF529AB4E}"/>
              </a:ext>
            </a:extLst>
          </p:cNvPr>
          <p:cNvSpPr/>
          <p:nvPr/>
        </p:nvSpPr>
        <p:spPr>
          <a:xfrm>
            <a:off x="5829300" y="4273550"/>
            <a:ext cx="7794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digoxin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2781" name="Obrázek 12" descr="xzensen.jpg">
            <a:extLst>
              <a:ext uri="{FF2B5EF4-FFF2-40B4-BE49-F238E27FC236}">
                <a16:creationId xmlns:a16="http://schemas.microsoft.com/office/drawing/2014/main" id="{8DAE52A3-05CF-4CA4-8FC6-237BC48E3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5857875"/>
            <a:ext cx="355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F4B3CCF-1C2B-4C86-9300-0817AB61CFFF}"/>
              </a:ext>
            </a:extLst>
          </p:cNvPr>
          <p:cNvSpPr/>
          <p:nvPr/>
        </p:nvSpPr>
        <p:spPr>
          <a:xfrm>
            <a:off x="7643813" y="5143500"/>
            <a:ext cx="754062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ženšen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B479061C-6392-4A67-B053-1FDF158021E6}"/>
              </a:ext>
            </a:extLst>
          </p:cNvPr>
          <p:cNvSpPr txBox="1"/>
          <p:nvPr/>
        </p:nvSpPr>
        <p:spPr>
          <a:xfrm>
            <a:off x="26988" y="88900"/>
            <a:ext cx="6192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Triterpeny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28688" name="Picture 16">
            <a:extLst>
              <a:ext uri="{FF2B5EF4-FFF2-40B4-BE49-F238E27FC236}">
                <a16:creationId xmlns:a16="http://schemas.microsoft.com/office/drawing/2014/main" id="{D63E7C8E-146D-4809-83F6-03B25B7C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76712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9">
            <a:extLst>
              <a:ext uri="{FF2B5EF4-FFF2-40B4-BE49-F238E27FC236}">
                <a16:creationId xmlns:a16="http://schemas.microsoft.com/office/drawing/2014/main" id="{3B8724AF-380F-4481-A3BA-D9618178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0767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FB6A8674-2C7E-4000-A9A2-8C21C777C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9418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pic>
        <p:nvPicPr>
          <p:cNvPr id="75791" name="Obrázek 2">
            <a:extLst>
              <a:ext uri="{FF2B5EF4-FFF2-40B4-BE49-F238E27FC236}">
                <a16:creationId xmlns:a16="http://schemas.microsoft.com/office/drawing/2014/main" id="{8886FB37-F35C-4158-9B36-AE3EA9E4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46075"/>
            <a:ext cx="20955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2E8024D1-8863-4EA4-9107-DF533A1EB0DB}"/>
              </a:ext>
            </a:extLst>
          </p:cNvPr>
          <p:cNvSpPr/>
          <p:nvPr/>
        </p:nvSpPr>
        <p:spPr>
          <a:xfrm>
            <a:off x="8218488" y="2003425"/>
            <a:ext cx="7572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limonin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75793" name="Obrázek 5">
            <a:extLst>
              <a:ext uri="{FF2B5EF4-FFF2-40B4-BE49-F238E27FC236}">
                <a16:creationId xmlns:a16="http://schemas.microsoft.com/office/drawing/2014/main" id="{C88C9F00-276E-48B8-B416-207E074A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784225"/>
            <a:ext cx="19431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EDB137BF-C03F-489B-816B-3F75599A33DD}"/>
              </a:ext>
            </a:extLst>
          </p:cNvPr>
          <p:cNvSpPr/>
          <p:nvPr/>
        </p:nvSpPr>
        <p:spPr>
          <a:xfrm>
            <a:off x="177800" y="6361113"/>
            <a:ext cx="7747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b="1" u="sng" dirty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</a:t>
            </a:r>
            <a:r>
              <a:rPr lang="cs-CZ" b="1" u="sng" dirty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toxické pro </a:t>
            </a:r>
            <a:r>
              <a:rPr lang="cs-CZ" b="1" u="sng" dirty="0" err="1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 charset="0"/>
              </a:rPr>
              <a:t>herbivory</a:t>
            </a:r>
            <a:endParaRPr lang="cs-CZ" b="1" dirty="0">
              <a:solidFill>
                <a:srgbClr val="00CC00"/>
              </a:solidFill>
              <a:latin typeface="Comic Sans MS" pitchFamily="66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12" grpId="0"/>
      <p:bldP spid="14" grpId="0"/>
      <p:bldP spid="16" grpId="0"/>
      <p:bldP spid="17" grpId="0"/>
      <p:bldP spid="19" grpId="0"/>
      <p:bldP spid="20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F0A13E2A-04FD-4DAE-BC55-3B3EC30ECEDE}"/>
              </a:ext>
            </a:extLst>
          </p:cNvPr>
          <p:cNvSpPr/>
          <p:nvPr/>
        </p:nvSpPr>
        <p:spPr>
          <a:xfrm>
            <a:off x="285750" y="714375"/>
            <a:ext cx="6215063" cy="2524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Symbol" pitchFamily="18" charset="2"/>
              <a:buChar char="Þ"/>
              <a:defRPr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 </a:t>
            </a: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OH skupina na funkčním aromatickém kruhu</a:t>
            </a: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Biosyntéza: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= </a:t>
            </a:r>
            <a:r>
              <a:rPr lang="cs-CZ" sz="18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šikimátová</a:t>
            </a:r>
            <a:r>
              <a:rPr lang="cs-CZ" sz="18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cesta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z AMK fenylalaninu</a:t>
            </a: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klíčový enzym - </a:t>
            </a:r>
            <a:r>
              <a:rPr lang="cs-CZ" sz="1800" b="1" dirty="0" err="1">
                <a:solidFill>
                  <a:srgbClr val="FF0066"/>
                </a:solidFill>
                <a:latin typeface="Comic Sans MS" pitchFamily="66" charset="0"/>
                <a:cs typeface="Arial" charset="0"/>
                <a:sym typeface="Symbol"/>
              </a:rPr>
              <a:t>fenylalaninamoniaklyáza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(PAL)</a:t>
            </a:r>
          </a:p>
        </p:txBody>
      </p:sp>
      <p:pic>
        <p:nvPicPr>
          <p:cNvPr id="77827" name="Obrázek 9" descr="šikimátová cesta.jpg">
            <a:extLst>
              <a:ext uri="{FF2B5EF4-FFF2-40B4-BE49-F238E27FC236}">
                <a16:creationId xmlns:a16="http://schemas.microsoft.com/office/drawing/2014/main" id="{551673FD-9D98-4D2E-A1AC-AEFCE03FE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38500"/>
            <a:ext cx="6067425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id="{DA0D07B8-5EAF-44A4-AC30-872EDB399F00}"/>
              </a:ext>
            </a:extLst>
          </p:cNvPr>
          <p:cNvCxnSpPr/>
          <p:nvPr/>
        </p:nvCxnSpPr>
        <p:spPr>
          <a:xfrm>
            <a:off x="2500313" y="4786313"/>
            <a:ext cx="901700" cy="1587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TextovéPole 17">
            <a:extLst>
              <a:ext uri="{FF2B5EF4-FFF2-40B4-BE49-F238E27FC236}">
                <a16:creationId xmlns:a16="http://schemas.microsoft.com/office/drawing/2014/main" id="{8A9B7927-184A-4413-82E1-145FBA87C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714875"/>
            <a:ext cx="9842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PAL</a:t>
            </a:r>
          </a:p>
        </p:txBody>
      </p: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id="{3ABFE793-DB62-4973-94B9-BFCE04FB774B}"/>
              </a:ext>
            </a:extLst>
          </p:cNvPr>
          <p:cNvCxnSpPr/>
          <p:nvPr/>
        </p:nvCxnSpPr>
        <p:spPr>
          <a:xfrm>
            <a:off x="2500313" y="4929188"/>
            <a:ext cx="328612" cy="1587"/>
          </a:xfrm>
          <a:prstGeom prst="straightConnector1">
            <a:avLst/>
          </a:prstGeom>
          <a:ln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7">
            <a:extLst>
              <a:ext uri="{FF2B5EF4-FFF2-40B4-BE49-F238E27FC236}">
                <a16:creationId xmlns:a16="http://schemas.microsoft.com/office/drawing/2014/main" id="{8FB9B2DC-24A9-4EA0-9E2F-9902979CFF9A}"/>
              </a:ext>
            </a:extLst>
          </p:cNvPr>
          <p:cNvGrpSpPr>
            <a:grpSpLocks/>
          </p:cNvGrpSpPr>
          <p:nvPr/>
        </p:nvGrpSpPr>
        <p:grpSpPr bwMode="auto">
          <a:xfrm>
            <a:off x="6715125" y="785813"/>
            <a:ext cx="2357438" cy="5857875"/>
            <a:chOff x="3042685" y="0"/>
            <a:chExt cx="3058629" cy="6858000"/>
          </a:xfrm>
        </p:grpSpPr>
        <p:pic>
          <p:nvPicPr>
            <p:cNvPr id="77838" name="Obrázek 28" descr="flavonoidy.jpg">
              <a:extLst>
                <a:ext uri="{FF2B5EF4-FFF2-40B4-BE49-F238E27FC236}">
                  <a16:creationId xmlns:a16="http://schemas.microsoft.com/office/drawing/2014/main" id="{4FC5B387-98E7-4256-83D9-4F2A28AB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642918"/>
              <a:ext cx="3058629" cy="621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9" name="Obrázek 29" descr="flavonoidy.jpg">
              <a:extLst>
                <a:ext uri="{FF2B5EF4-FFF2-40B4-BE49-F238E27FC236}">
                  <a16:creationId xmlns:a16="http://schemas.microsoft.com/office/drawing/2014/main" id="{D7D353FF-4148-4377-9FD8-9B1BCE14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0"/>
              <a:ext cx="1529315" cy="71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FC0EE19D-1AD8-4784-BD9C-29CCD180FA3C}"/>
              </a:ext>
            </a:extLst>
          </p:cNvPr>
          <p:cNvSpPr txBox="1"/>
          <p:nvPr/>
        </p:nvSpPr>
        <p:spPr>
          <a:xfrm>
            <a:off x="938213" y="60325"/>
            <a:ext cx="6192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2.Fenolické látky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90863CB7-F619-41FF-87B4-85813D4BADFB}"/>
              </a:ext>
            </a:extLst>
          </p:cNvPr>
          <p:cNvSpPr/>
          <p:nvPr/>
        </p:nvSpPr>
        <p:spPr>
          <a:xfrm>
            <a:off x="7786688" y="1571625"/>
            <a:ext cx="1285875" cy="1428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754" name="Text Box 19">
            <a:extLst>
              <a:ext uri="{FF2B5EF4-FFF2-40B4-BE49-F238E27FC236}">
                <a16:creationId xmlns:a16="http://schemas.microsoft.com/office/drawing/2014/main" id="{DCF051A1-6695-47C1-88BF-C478E28C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49FA5097-121E-45A1-AE4C-F2BC8B973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pic>
        <p:nvPicPr>
          <p:cNvPr id="77836" name="Picture 14">
            <a:extLst>
              <a:ext uri="{FF2B5EF4-FFF2-40B4-BE49-F238E27FC236}">
                <a16:creationId xmlns:a16="http://schemas.microsoft.com/office/drawing/2014/main" id="{0FE2BDF0-8A80-4DDE-8269-258D2BA7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090988"/>
            <a:ext cx="1228725" cy="71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D98FF32D-7A1A-4B56-88D3-93C5471099B2}"/>
              </a:ext>
            </a:extLst>
          </p:cNvPr>
          <p:cNvSpPr/>
          <p:nvPr/>
        </p:nvSpPr>
        <p:spPr>
          <a:xfrm>
            <a:off x="2286000" y="3714750"/>
            <a:ext cx="1228725" cy="7239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Obrázek 11" descr="vanilka2.jpg">
            <a:extLst>
              <a:ext uri="{FF2B5EF4-FFF2-40B4-BE49-F238E27FC236}">
                <a16:creationId xmlns:a16="http://schemas.microsoft.com/office/drawing/2014/main" id="{6C528071-F0DF-4A82-9E2E-9FFE58157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4076700"/>
            <a:ext cx="12509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2E613B96-D245-47AA-A630-3FBEDE2B01E9}"/>
              </a:ext>
            </a:extLst>
          </p:cNvPr>
          <p:cNvSpPr/>
          <p:nvPr/>
        </p:nvSpPr>
        <p:spPr>
          <a:xfrm>
            <a:off x="285750" y="1071563"/>
            <a:ext cx="5572125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jednoduché fenylpropanoidy </a:t>
            </a:r>
          </a:p>
          <a:p>
            <a:pPr marL="177800" indent="-1778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 (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. skořicová,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kumarová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, kávová)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fenylpropanoidy s laktonovým kruhem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</a:p>
          <a:p>
            <a:pPr marL="1778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(kumariny-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umbeliferon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, </a:t>
            </a:r>
          </a:p>
          <a:p>
            <a:pPr marL="177800" eaLnBrk="1" hangingPunct="1">
              <a:buClr>
                <a:srgbClr val="FF0066"/>
              </a:buClr>
              <a:defRPr/>
            </a:pP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eskuletin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dafnetin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skopoletin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deriváty </a:t>
            </a:r>
            <a:r>
              <a:rPr lang="cs-CZ" sz="2000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. benzoové </a:t>
            </a:r>
          </a:p>
          <a:p>
            <a:pPr marL="1778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(vanilin,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. salicylová - fytohormon)</a:t>
            </a: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34820" name="Obrázek 16" descr="fenol. látky.jpg">
            <a:extLst>
              <a:ext uri="{FF2B5EF4-FFF2-40B4-BE49-F238E27FC236}">
                <a16:creationId xmlns:a16="http://schemas.microsoft.com/office/drawing/2014/main" id="{AB8C3ED7-0964-4218-A466-F3002DA6E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642938"/>
            <a:ext cx="246856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18" descr="fenol. látky.jpg">
            <a:extLst>
              <a:ext uri="{FF2B5EF4-FFF2-40B4-BE49-F238E27FC236}">
                <a16:creationId xmlns:a16="http://schemas.microsoft.com/office/drawing/2014/main" id="{D10C2457-FEE0-4D84-8168-4AC4F08C7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214563"/>
            <a:ext cx="24685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20" descr="fenol. látky.jpg">
            <a:extLst>
              <a:ext uri="{FF2B5EF4-FFF2-40B4-BE49-F238E27FC236}">
                <a16:creationId xmlns:a16="http://schemas.microsoft.com/office/drawing/2014/main" id="{986093B8-6C63-4E7A-BF4C-F5FA3C828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071938"/>
            <a:ext cx="2468562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D7A7307B-13FC-42CE-A294-C0713B9F07B0}"/>
              </a:ext>
            </a:extLst>
          </p:cNvPr>
          <p:cNvSpPr/>
          <p:nvPr/>
        </p:nvSpPr>
        <p:spPr>
          <a:xfrm>
            <a:off x="428625" y="5773738"/>
            <a:ext cx="63500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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obrana proti </a:t>
            </a:r>
            <a:r>
              <a:rPr lang="cs-CZ" sz="2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herbivorům</a:t>
            </a: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a patogenním houbám</a:t>
            </a:r>
            <a:endParaRPr lang="cs-CZ" sz="2000" b="1" dirty="0">
              <a:solidFill>
                <a:srgbClr val="00CC00"/>
              </a:solidFill>
              <a:cs typeface="Arial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FB4DBC4-0F7B-492F-8D2C-04CE5181A151}"/>
              </a:ext>
            </a:extLst>
          </p:cNvPr>
          <p:cNvSpPr/>
          <p:nvPr/>
        </p:nvSpPr>
        <p:spPr>
          <a:xfrm>
            <a:off x="428625" y="6202363"/>
            <a:ext cx="37147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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alelopatie</a:t>
            </a:r>
          </a:p>
        </p:txBody>
      </p:sp>
      <p:pic>
        <p:nvPicPr>
          <p:cNvPr id="34826" name="Obrázek 12" descr="vrba.jpg">
            <a:extLst>
              <a:ext uri="{FF2B5EF4-FFF2-40B4-BE49-F238E27FC236}">
                <a16:creationId xmlns:a16="http://schemas.microsoft.com/office/drawing/2014/main" id="{E7B200E0-491A-4D38-8CAE-0024E2844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0767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DBA85D36-D00C-4242-863A-FCAD4D8C7B65}"/>
              </a:ext>
            </a:extLst>
          </p:cNvPr>
          <p:cNvSpPr/>
          <p:nvPr/>
        </p:nvSpPr>
        <p:spPr>
          <a:xfrm>
            <a:off x="8316913" y="5589588"/>
            <a:ext cx="5556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vrba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1F868C6-4241-42DA-A2C2-8FB292389180}"/>
              </a:ext>
            </a:extLst>
          </p:cNvPr>
          <p:cNvSpPr/>
          <p:nvPr/>
        </p:nvSpPr>
        <p:spPr>
          <a:xfrm>
            <a:off x="4899025" y="5005388"/>
            <a:ext cx="7445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vanilka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4829" name="Obrázek 15" descr="skořicovník.jpg">
            <a:extLst>
              <a:ext uri="{FF2B5EF4-FFF2-40B4-BE49-F238E27FC236}">
                <a16:creationId xmlns:a16="http://schemas.microsoft.com/office/drawing/2014/main" id="{DB858FBD-A9AD-4DC0-84DF-DAC148A945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313"/>
            <a:ext cx="11255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6CA1CA3-A893-454E-AB79-5669D792E757}"/>
              </a:ext>
            </a:extLst>
          </p:cNvPr>
          <p:cNvSpPr/>
          <p:nvPr/>
        </p:nvSpPr>
        <p:spPr>
          <a:xfrm>
            <a:off x="4643438" y="1628775"/>
            <a:ext cx="11144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skořicovník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4831" name="Obrázek 7" descr="HEMNEK~1.JPG">
            <a:extLst>
              <a:ext uri="{FF2B5EF4-FFF2-40B4-BE49-F238E27FC236}">
                <a16:creationId xmlns:a16="http://schemas.microsoft.com/office/drawing/2014/main" id="{4FB9A6A6-D3B4-4EFA-BF63-A03B588B8F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214563"/>
            <a:ext cx="131603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F0337309-09B8-46FB-BEC8-333C2BBC8E29}"/>
              </a:ext>
            </a:extLst>
          </p:cNvPr>
          <p:cNvSpPr/>
          <p:nvPr/>
        </p:nvSpPr>
        <p:spPr>
          <a:xfrm>
            <a:off x="5364163" y="3644900"/>
            <a:ext cx="9921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heřmánek</a:t>
            </a:r>
            <a:endParaRPr lang="cs-CZ" sz="14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98CE5C95-B40C-4867-96E1-5BC33B5D2F18}"/>
              </a:ext>
            </a:extLst>
          </p:cNvPr>
          <p:cNvSpPr txBox="1"/>
          <p:nvPr/>
        </p:nvSpPr>
        <p:spPr>
          <a:xfrm>
            <a:off x="285750" y="142875"/>
            <a:ext cx="39290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Jednoduché fenoly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FA1C601B-BF37-4FEE-B25D-C66F956E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7893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831A5477-B53B-4F64-B17D-E59DF24D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5165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2006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2" grpId="0"/>
      <p:bldP spid="8" grpId="0"/>
      <p:bldP spid="14" grpId="0"/>
      <p:bldP spid="15" grpId="0"/>
      <p:bldP spid="17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F2C64AF7-3434-477A-8C47-E1C088DBFC82}"/>
              </a:ext>
            </a:extLst>
          </p:cNvPr>
          <p:cNvSpPr/>
          <p:nvPr/>
        </p:nvSpPr>
        <p:spPr>
          <a:xfrm>
            <a:off x="285750" y="785813"/>
            <a:ext cx="5500688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3. nejhojnější biopolymer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3D větvený polymer fenylpropanoidů </a:t>
            </a:r>
          </a:p>
          <a:p>
            <a:pPr marL="1778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1778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syntéza – skořicové alkoholy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Ochrana a opora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– nestravitelné, mechanická bariéra</a:t>
            </a:r>
          </a:p>
        </p:txBody>
      </p:sp>
      <p:pic>
        <p:nvPicPr>
          <p:cNvPr id="81923" name="Obrázek 9" descr="šikimátová cesta.jpg">
            <a:extLst>
              <a:ext uri="{FF2B5EF4-FFF2-40B4-BE49-F238E27FC236}">
                <a16:creationId xmlns:a16="http://schemas.microsoft.com/office/drawing/2014/main" id="{3596252C-8D5A-4DED-864C-4C13A535B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0500"/>
            <a:ext cx="37369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F8805F46-83D8-42D8-A0A9-158652D45B26}"/>
              </a:ext>
            </a:extLst>
          </p:cNvPr>
          <p:cNvSpPr/>
          <p:nvPr/>
        </p:nvSpPr>
        <p:spPr>
          <a:xfrm>
            <a:off x="3192463" y="6215063"/>
            <a:ext cx="928687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1925" name="Skupina 27">
            <a:extLst>
              <a:ext uri="{FF2B5EF4-FFF2-40B4-BE49-F238E27FC236}">
                <a16:creationId xmlns:a16="http://schemas.microsoft.com/office/drawing/2014/main" id="{6F4FD587-5C35-41F6-A463-E232F26026E9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714375"/>
            <a:ext cx="2357437" cy="5857875"/>
            <a:chOff x="3042685" y="0"/>
            <a:chExt cx="3058629" cy="6858000"/>
          </a:xfrm>
        </p:grpSpPr>
        <p:pic>
          <p:nvPicPr>
            <p:cNvPr id="81929" name="Obrázek 28" descr="flavonoidy.jpg">
              <a:extLst>
                <a:ext uri="{FF2B5EF4-FFF2-40B4-BE49-F238E27FC236}">
                  <a16:creationId xmlns:a16="http://schemas.microsoft.com/office/drawing/2014/main" id="{36C70CE0-D92F-42C6-9785-0A178CE9D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642918"/>
              <a:ext cx="3058629" cy="621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0" name="Obrázek 29" descr="flavonoidy.jpg">
              <a:extLst>
                <a:ext uri="{FF2B5EF4-FFF2-40B4-BE49-F238E27FC236}">
                  <a16:creationId xmlns:a16="http://schemas.microsoft.com/office/drawing/2014/main" id="{CD3E242A-D7E9-4E7A-A994-2A714B03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0"/>
              <a:ext cx="1529315" cy="71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Elipsa 17">
            <a:extLst>
              <a:ext uri="{FF2B5EF4-FFF2-40B4-BE49-F238E27FC236}">
                <a16:creationId xmlns:a16="http://schemas.microsoft.com/office/drawing/2014/main" id="{AE3877CA-21B5-425B-9E16-1BA6EFFDD4DE}"/>
              </a:ext>
            </a:extLst>
          </p:cNvPr>
          <p:cNvSpPr/>
          <p:nvPr/>
        </p:nvSpPr>
        <p:spPr>
          <a:xfrm>
            <a:off x="7072313" y="2786063"/>
            <a:ext cx="928687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D89D9E6-FA31-465B-A9CE-ABB9B81DC979}"/>
              </a:ext>
            </a:extLst>
          </p:cNvPr>
          <p:cNvSpPr txBox="1"/>
          <p:nvPr/>
        </p:nvSpPr>
        <p:spPr>
          <a:xfrm>
            <a:off x="1500188" y="285750"/>
            <a:ext cx="3929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Lignin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81928" name="Obrázek 14" descr="xylém.jpeg">
            <a:extLst>
              <a:ext uri="{FF2B5EF4-FFF2-40B4-BE49-F238E27FC236}">
                <a16:creationId xmlns:a16="http://schemas.microsoft.com/office/drawing/2014/main" id="{ED1E12F3-3AC5-48EE-BDC6-1296694F1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84638"/>
            <a:ext cx="1533525" cy="2081212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4">
            <a:extLst>
              <a:ext uri="{FF2B5EF4-FFF2-40B4-BE49-F238E27FC236}">
                <a16:creationId xmlns:a16="http://schemas.microsoft.com/office/drawing/2014/main" id="{6DF456A7-2633-433B-91CC-124013F8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7429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Příjem a transport minerálních živin</a:t>
            </a:r>
            <a:endParaRPr lang="cs-CZ" b="1" u="sng" dirty="0">
              <a:solidFill>
                <a:srgbClr val="FF0066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FA3C4D8-67C1-4BBE-BA61-DA81726D5277}"/>
              </a:ext>
            </a:extLst>
          </p:cNvPr>
          <p:cNvSpPr/>
          <p:nvPr/>
        </p:nvSpPr>
        <p:spPr>
          <a:xfrm>
            <a:off x="0" y="928688"/>
            <a:ext cx="8994775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Minerální živiny</a:t>
            </a:r>
            <a:r>
              <a:rPr lang="cs-CZ" sz="16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: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osmoticky aktivní látky, nabité molekuly či ionty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Kořen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–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příjem - zóna kořenového vlášení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 </a:t>
            </a: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apoplastem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či symplastem 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transmembránovým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přenosem - ale většinou </a:t>
            </a:r>
            <a:r>
              <a:rPr lang="cs-CZ" sz="16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proti koncentračnímu gradientu!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 </a:t>
            </a:r>
            <a:r>
              <a:rPr lang="cs-CZ" sz="16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</a:rPr>
              <a:t>transportéry</a:t>
            </a:r>
            <a:r>
              <a:rPr lang="cs-CZ" sz="1600" b="1" dirty="0">
                <a:solidFill>
                  <a:srgbClr val="00CC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aktivně do xylému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0493E30-25FF-4C4A-B4C7-85DB395C3082}"/>
              </a:ext>
            </a:extLst>
          </p:cNvPr>
          <p:cNvSpPr/>
          <p:nvPr/>
        </p:nvSpPr>
        <p:spPr>
          <a:xfrm>
            <a:off x="142875" y="5072063"/>
            <a:ext cx="7286625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na dlouhou vzdálenost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–</a:t>
            </a:r>
            <a:r>
              <a:rPr lang="cs-CZ" sz="1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transpirační proud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asimilační)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hromadný tok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Listy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- aktivní vykládání z xylému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12124C75-FE08-4F3A-AFB5-B3BC3D82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357438"/>
            <a:ext cx="132715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8" descr="průřez kořenem.jpg">
            <a:extLst>
              <a:ext uri="{FF2B5EF4-FFF2-40B4-BE49-F238E27FC236}">
                <a16:creationId xmlns:a16="http://schemas.microsoft.com/office/drawing/2014/main" id="{CCC4B1F8-3243-429E-883D-0FDA9635F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571750"/>
            <a:ext cx="4645025" cy="2176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Obrázek 1" descr="dicot-root-cress-section.jpg">
            <a:extLst>
              <a:ext uri="{FF2B5EF4-FFF2-40B4-BE49-F238E27FC236}">
                <a16:creationId xmlns:a16="http://schemas.microsoft.com/office/drawing/2014/main" id="{B2E6C304-B586-487C-8BCD-A68BAF6C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714625"/>
            <a:ext cx="2351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19">
            <a:extLst>
              <a:ext uri="{FF2B5EF4-FFF2-40B4-BE49-F238E27FC236}">
                <a16:creationId xmlns:a16="http://schemas.microsoft.com/office/drawing/2014/main" id="{23D0D035-FDB2-4B2F-8CB1-04893755B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47259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6633" name="Obdélník 10">
            <a:extLst>
              <a:ext uri="{FF2B5EF4-FFF2-40B4-BE49-F238E27FC236}">
                <a16:creationId xmlns:a16="http://schemas.microsoft.com/office/drawing/2014/main" id="{E9D30265-CBEE-4422-9870-684DB6823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4581525"/>
            <a:ext cx="774700" cy="2143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tutorvista.com</a:t>
            </a:r>
          </a:p>
        </p:txBody>
      </p:sp>
      <p:pic>
        <p:nvPicPr>
          <p:cNvPr id="10250" name="Picture 8">
            <a:extLst>
              <a:ext uri="{FF2B5EF4-FFF2-40B4-BE49-F238E27FC236}">
                <a16:creationId xmlns:a16="http://schemas.microsoft.com/office/drawing/2014/main" id="{C5852850-D8E8-4788-8412-E155A8A9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868863"/>
            <a:ext cx="23622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07F93A6F-D5F8-4271-8AA9-8A2ED6C81A3D}"/>
              </a:ext>
            </a:extLst>
          </p:cNvPr>
          <p:cNvCxnSpPr/>
          <p:nvPr/>
        </p:nvCxnSpPr>
        <p:spPr>
          <a:xfrm>
            <a:off x="4716463" y="4292600"/>
            <a:ext cx="2578100" cy="1541463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Obdélník 15">
            <a:extLst>
              <a:ext uri="{FF2B5EF4-FFF2-40B4-BE49-F238E27FC236}">
                <a16:creationId xmlns:a16="http://schemas.microsoft.com/office/drawing/2014/main" id="{D8D965D4-DF63-44E6-BC9A-EBC962F20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6642100"/>
            <a:ext cx="77470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plantphys.info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A60615A-997A-463F-83F7-11B2B318AEB2}"/>
              </a:ext>
            </a:extLst>
          </p:cNvPr>
          <p:cNvSpPr/>
          <p:nvPr/>
        </p:nvSpPr>
        <p:spPr>
          <a:xfrm>
            <a:off x="285750" y="928688"/>
            <a:ext cx="4929188" cy="27384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20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2 aromatická jádra s 3C můstkem</a:t>
            </a:r>
          </a:p>
          <a:p>
            <a:pPr marL="177800" indent="-1778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Klíčový enzym - </a:t>
            </a:r>
            <a:r>
              <a:rPr lang="cs-CZ" sz="2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chalkonsyntáza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177800" indent="-1778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4 základní skupiny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podle stupně oxidace</a:t>
            </a:r>
          </a:p>
          <a:p>
            <a:pPr marL="177800" indent="-177800" eaLnBrk="1" hangingPunct="1">
              <a:buClr>
                <a:srgbClr val="FF0066"/>
              </a:buClr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podle substituentů</a:t>
            </a:r>
          </a:p>
          <a:p>
            <a:pPr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83971" name="Obrázek 9" descr="šikimátová cesta.jpg">
            <a:extLst>
              <a:ext uri="{FF2B5EF4-FFF2-40B4-BE49-F238E27FC236}">
                <a16:creationId xmlns:a16="http://schemas.microsoft.com/office/drawing/2014/main" id="{17EF3E7D-A267-4009-8D88-56484ECE5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71875"/>
            <a:ext cx="37369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A0905B96-12D0-4E23-8C10-3C395A8BA387}"/>
              </a:ext>
            </a:extLst>
          </p:cNvPr>
          <p:cNvSpPr/>
          <p:nvPr/>
        </p:nvSpPr>
        <p:spPr>
          <a:xfrm>
            <a:off x="3429000" y="5357813"/>
            <a:ext cx="1285875" cy="50006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3973" name="Skupina 27">
            <a:extLst>
              <a:ext uri="{FF2B5EF4-FFF2-40B4-BE49-F238E27FC236}">
                <a16:creationId xmlns:a16="http://schemas.microsoft.com/office/drawing/2014/main" id="{08F96CE5-637A-496F-B493-ECA0F093649F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714375"/>
            <a:ext cx="2357437" cy="5857875"/>
            <a:chOff x="3042685" y="0"/>
            <a:chExt cx="3058629" cy="6858000"/>
          </a:xfrm>
        </p:grpSpPr>
        <p:pic>
          <p:nvPicPr>
            <p:cNvPr id="83978" name="Obrázek 28" descr="flavonoidy.jpg">
              <a:extLst>
                <a:ext uri="{FF2B5EF4-FFF2-40B4-BE49-F238E27FC236}">
                  <a16:creationId xmlns:a16="http://schemas.microsoft.com/office/drawing/2014/main" id="{A21DB509-0D7A-4F79-8DBE-FE144D25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642918"/>
              <a:ext cx="3058629" cy="621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9" name="Obrázek 29" descr="flavonoidy.jpg">
              <a:extLst>
                <a:ext uri="{FF2B5EF4-FFF2-40B4-BE49-F238E27FC236}">
                  <a16:creationId xmlns:a16="http://schemas.microsoft.com/office/drawing/2014/main" id="{D5577361-8717-4FE8-A6CF-EB1AB9F8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685" y="0"/>
              <a:ext cx="1529315" cy="71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Elipsa 17">
            <a:extLst>
              <a:ext uri="{FF2B5EF4-FFF2-40B4-BE49-F238E27FC236}">
                <a16:creationId xmlns:a16="http://schemas.microsoft.com/office/drawing/2014/main" id="{9528981C-34FF-44F5-98F2-BAC3F551B386}"/>
              </a:ext>
            </a:extLst>
          </p:cNvPr>
          <p:cNvSpPr/>
          <p:nvPr/>
        </p:nvSpPr>
        <p:spPr>
          <a:xfrm>
            <a:off x="7072313" y="3643313"/>
            <a:ext cx="1285875" cy="292893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87454EFF-A2D6-41F3-AE47-070E88A1DDB1}"/>
              </a:ext>
            </a:extLst>
          </p:cNvPr>
          <p:cNvSpPr/>
          <p:nvPr/>
        </p:nvSpPr>
        <p:spPr>
          <a:xfrm>
            <a:off x="5857875" y="6215063"/>
            <a:ext cx="928688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A95A1C50-FA07-4333-8C1E-AB38C0517417}"/>
              </a:ext>
            </a:extLst>
          </p:cNvPr>
          <p:cNvSpPr/>
          <p:nvPr/>
        </p:nvSpPr>
        <p:spPr>
          <a:xfrm>
            <a:off x="6215063" y="3429000"/>
            <a:ext cx="928687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2C615DF-26E2-4276-B20A-85E8B529D0D5}"/>
              </a:ext>
            </a:extLst>
          </p:cNvPr>
          <p:cNvSpPr txBox="1"/>
          <p:nvPr/>
        </p:nvSpPr>
        <p:spPr>
          <a:xfrm>
            <a:off x="1500188" y="285750"/>
            <a:ext cx="3929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Flavonoidy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Obrázek 1">
            <a:extLst>
              <a:ext uri="{FF2B5EF4-FFF2-40B4-BE49-F238E27FC236}">
                <a16:creationId xmlns:a16="http://schemas.microsoft.com/office/drawing/2014/main" id="{9B412963-160D-42C3-BBE7-298C55EBD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08375"/>
            <a:ext cx="5616575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988526B-4397-4FC4-B157-8A408C1C547F}"/>
              </a:ext>
            </a:extLst>
          </p:cNvPr>
          <p:cNvSpPr/>
          <p:nvPr/>
        </p:nvSpPr>
        <p:spPr>
          <a:xfrm>
            <a:off x="66675" y="862013"/>
            <a:ext cx="571500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20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barevné sloučeniny </a:t>
            </a: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vizuální </a:t>
            </a:r>
            <a:r>
              <a:rPr lang="cs-CZ" sz="2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atraktans</a:t>
            </a:r>
            <a:endParaRPr 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37895" name="Obrázek 8" descr="1618_paeonia_3.jpg">
            <a:extLst>
              <a:ext uri="{FF2B5EF4-FFF2-40B4-BE49-F238E27FC236}">
                <a16:creationId xmlns:a16="http://schemas.microsoft.com/office/drawing/2014/main" id="{497BEB1E-94CA-46DE-AE73-B52879812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-26988"/>
            <a:ext cx="1587500" cy="11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9" descr="pelargonie.jpg">
            <a:extLst>
              <a:ext uri="{FF2B5EF4-FFF2-40B4-BE49-F238E27FC236}">
                <a16:creationId xmlns:a16="http://schemas.microsoft.com/office/drawing/2014/main" id="{BAD10D6B-E654-495B-8257-3932F337F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946650"/>
            <a:ext cx="115093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Obrázek 11" descr="violka.jpg">
            <a:extLst>
              <a:ext uri="{FF2B5EF4-FFF2-40B4-BE49-F238E27FC236}">
                <a16:creationId xmlns:a16="http://schemas.microsoft.com/office/drawing/2014/main" id="{6FB85B45-94EA-40A5-BED1-C1373706F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098800"/>
            <a:ext cx="15716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26EA5F65-C4FB-42BD-B71C-3E9B421F4971}"/>
              </a:ext>
            </a:extLst>
          </p:cNvPr>
          <p:cNvSpPr txBox="1"/>
          <p:nvPr/>
        </p:nvSpPr>
        <p:spPr>
          <a:xfrm>
            <a:off x="2114550" y="168275"/>
            <a:ext cx="3929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Antokyany</a:t>
            </a:r>
            <a:endParaRPr lang="cs-CZ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2439B3D-4322-45B3-B0C1-C49AEFFD8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616585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pic>
        <p:nvPicPr>
          <p:cNvPr id="33806" name="Picture 14">
            <a:extLst>
              <a:ext uri="{FF2B5EF4-FFF2-40B4-BE49-F238E27FC236}">
                <a16:creationId xmlns:a16="http://schemas.microsoft.com/office/drawing/2014/main" id="{0811FE41-7E45-4DC8-A87C-E2C6220B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999038"/>
            <a:ext cx="307498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15">
            <a:extLst>
              <a:ext uri="{FF2B5EF4-FFF2-40B4-BE49-F238E27FC236}">
                <a16:creationId xmlns:a16="http://schemas.microsoft.com/office/drawing/2014/main" id="{42B28F91-DFAB-4D76-840A-07012812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175"/>
            <a:ext cx="2073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5" name="Text Box 19">
            <a:extLst>
              <a:ext uri="{FF2B5EF4-FFF2-40B4-BE49-F238E27FC236}">
                <a16:creationId xmlns:a16="http://schemas.microsoft.com/office/drawing/2014/main" id="{F85E2124-90A8-4AA0-BC35-3251A2022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26463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2010</a:t>
            </a:r>
          </a:p>
        </p:txBody>
      </p:sp>
      <p:pic>
        <p:nvPicPr>
          <p:cNvPr id="86028" name="Obrázek 2">
            <a:extLst>
              <a:ext uri="{FF2B5EF4-FFF2-40B4-BE49-F238E27FC236}">
                <a16:creationId xmlns:a16="http://schemas.microsoft.com/office/drawing/2014/main" id="{158270C9-2621-4458-A393-B71B7D839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265113"/>
            <a:ext cx="18510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9">
            <a:extLst>
              <a:ext uri="{FF2B5EF4-FFF2-40B4-BE49-F238E27FC236}">
                <a16:creationId xmlns:a16="http://schemas.microsoft.com/office/drawing/2014/main" id="{66F2128A-3F8F-4AE1-9520-6FB83D25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20589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Milan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Havlis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(havlis.cz)</a:t>
            </a:r>
          </a:p>
        </p:txBody>
      </p:sp>
      <p:pic>
        <p:nvPicPr>
          <p:cNvPr id="86030" name="Obrázek 3">
            <a:extLst>
              <a:ext uri="{FF2B5EF4-FFF2-40B4-BE49-F238E27FC236}">
                <a16:creationId xmlns:a16="http://schemas.microsoft.com/office/drawing/2014/main" id="{F30F128D-217B-47E6-85C3-4BCBD87A1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4965700"/>
            <a:ext cx="170021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Obrázek 4">
            <a:extLst>
              <a:ext uri="{FF2B5EF4-FFF2-40B4-BE49-F238E27FC236}">
                <a16:creationId xmlns:a16="http://schemas.microsoft.com/office/drawing/2014/main" id="{5AB0A8D3-EC2C-4176-B84C-C22574EE07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86338"/>
            <a:ext cx="190658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id="{6338725C-318D-48F8-9A38-4B3FE459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008438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FF00"/>
                </a:solidFill>
                <a:latin typeface="Comic Sans MS" panose="030F0702030302020204" pitchFamily="66" charset="0"/>
              </a:rPr>
              <a:t>violanin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A2BEFCE8-425F-4817-BF68-AA88D9EEB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-104775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FF00"/>
                </a:solidFill>
                <a:latin typeface="Comic Sans MS" panose="030F0702030302020204" pitchFamily="66" charset="0"/>
              </a:rPr>
              <a:t>peonidin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6F8AFA6-ED91-4445-8D0B-BD3B421B4FAA}"/>
              </a:ext>
            </a:extLst>
          </p:cNvPr>
          <p:cNvSpPr/>
          <p:nvPr/>
        </p:nvSpPr>
        <p:spPr>
          <a:xfrm>
            <a:off x="8345488" y="454025"/>
            <a:ext cx="6254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79613" indent="-1979613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pH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E9D7A4C-E9FE-4687-A193-B74D87DA676C}"/>
              </a:ext>
            </a:extLst>
          </p:cNvPr>
          <p:cNvSpPr/>
          <p:nvPr/>
        </p:nvSpPr>
        <p:spPr>
          <a:xfrm>
            <a:off x="7680325" y="1454150"/>
            <a:ext cx="6254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79613" indent="-1979613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pH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CF748B1-3B42-4543-A576-4E9E6F708084}"/>
              </a:ext>
            </a:extLst>
          </p:cNvPr>
          <p:cNvSpPr/>
          <p:nvPr/>
        </p:nvSpPr>
        <p:spPr>
          <a:xfrm>
            <a:off x="-42863" y="1668463"/>
            <a:ext cx="4975226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79613" indent="-1979613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Barva závislá na  </a:t>
            </a:r>
          </a:p>
          <a:p>
            <a:pPr marL="342900" indent="-342900" eaLnBrk="1" hangingPunct="1">
              <a:buClr>
                <a:srgbClr val="FF0066"/>
              </a:buClr>
              <a:buFontTx/>
              <a:buChar char="-"/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počtu a poloze substituentů</a:t>
            </a:r>
          </a:p>
          <a:p>
            <a:pPr marL="342900" indent="-342900" eaLnBrk="1" hangingPunct="1">
              <a:buClr>
                <a:srgbClr val="FF0066"/>
              </a:buClr>
              <a:buFontTx/>
              <a:buChar char="-"/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esterifikaci aromat. kyselinami</a:t>
            </a:r>
          </a:p>
          <a:p>
            <a:pPr marL="342900" indent="-342900" eaLnBrk="1" hangingPunct="1">
              <a:buClr>
                <a:srgbClr val="FF0066"/>
              </a:buClr>
              <a:buFontTx/>
              <a:buChar char="-"/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pH vakuoly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EAB7F212-EF80-4E57-8F1F-A1ECB6F62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138" y="33496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Smith et al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15" grpId="0"/>
      <p:bldP spid="14" grpId="0"/>
      <p:bldP spid="17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8BD58666-9071-4B5F-9C9E-D5319D6DF81D}"/>
              </a:ext>
            </a:extLst>
          </p:cNvPr>
          <p:cNvSpPr/>
          <p:nvPr/>
        </p:nvSpPr>
        <p:spPr>
          <a:xfrm>
            <a:off x="182563" y="598488"/>
            <a:ext cx="4175125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2000" u="sng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Barviva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- absorpce v UV oblasti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flavon(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ol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),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luteolin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 kvercetin,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primetin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glykosid - rutin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Význam: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„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nectar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guides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“ pro opylovače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ochrana před UV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symbióza (hlízkové bakterie -N</a:t>
            </a:r>
            <a:r>
              <a:rPr lang="cs-CZ" sz="2000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2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7CA64DF-5BBE-476F-84BA-0330F314ADA6}"/>
              </a:ext>
            </a:extLst>
          </p:cNvPr>
          <p:cNvSpPr/>
          <p:nvPr/>
        </p:nvSpPr>
        <p:spPr>
          <a:xfrm>
            <a:off x="285750" y="4491038"/>
            <a:ext cx="3998913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20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3D struktura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Význam: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insekticidy 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		  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antiestrogeny</a:t>
            </a: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735013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antikarcinogeny</a:t>
            </a: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735013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fytoalexiny</a:t>
            </a:r>
            <a:endParaRPr lang="cs-CZ" sz="2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38917" name="Obrázek 6" descr="trifolium-repens-61.jpg">
            <a:extLst>
              <a:ext uri="{FF2B5EF4-FFF2-40B4-BE49-F238E27FC236}">
                <a16:creationId xmlns:a16="http://schemas.microsoft.com/office/drawing/2014/main" id="{95846F85-FE97-4DBD-A797-0CDD5EEC5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714750"/>
            <a:ext cx="19827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Obrázek 8" descr="ovce.jpg">
            <a:extLst>
              <a:ext uri="{FF2B5EF4-FFF2-40B4-BE49-F238E27FC236}">
                <a16:creationId xmlns:a16="http://schemas.microsoft.com/office/drawing/2014/main" id="{15C912C6-0313-400B-A3BC-FAD73F74B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857750"/>
            <a:ext cx="12192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FB6854D-2E8D-4137-BA28-91359DE080F0}"/>
              </a:ext>
            </a:extLst>
          </p:cNvPr>
          <p:cNvSpPr/>
          <p:nvPr/>
        </p:nvSpPr>
        <p:spPr>
          <a:xfrm>
            <a:off x="6732588" y="333375"/>
            <a:ext cx="1333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UV světlo</a:t>
            </a:r>
            <a:endParaRPr lang="cs-CZ" sz="20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88071" name="Obrázek 28" descr="flavonoidy.jpg">
            <a:extLst>
              <a:ext uri="{FF2B5EF4-FFF2-40B4-BE49-F238E27FC236}">
                <a16:creationId xmlns:a16="http://schemas.microsoft.com/office/drawing/2014/main" id="{960DA4C1-3C89-4759-824B-EDA73C845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0938"/>
            <a:ext cx="1357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Obrázek 28" descr="flavonoidy.jpg">
            <a:extLst>
              <a:ext uri="{FF2B5EF4-FFF2-40B4-BE49-F238E27FC236}">
                <a16:creationId xmlns:a16="http://schemas.microsoft.com/office/drawing/2014/main" id="{6154DD27-BDB5-4C12-A2F1-F7AA32B2E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0938"/>
            <a:ext cx="135731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Obrázek 28" descr="flavonoidy.jpg">
            <a:extLst>
              <a:ext uri="{FF2B5EF4-FFF2-40B4-BE49-F238E27FC236}">
                <a16:creationId xmlns:a16="http://schemas.microsoft.com/office/drawing/2014/main" id="{68DA5C27-5C49-4529-8745-34896D8C4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643438"/>
            <a:ext cx="1500187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8A8231C-56F3-49F6-9704-CDCF50004BA2}"/>
              </a:ext>
            </a:extLst>
          </p:cNvPr>
          <p:cNvSpPr txBox="1"/>
          <p:nvPr/>
        </p:nvSpPr>
        <p:spPr>
          <a:xfrm>
            <a:off x="357188" y="285750"/>
            <a:ext cx="39290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Flavonoly</a:t>
            </a:r>
            <a:r>
              <a:rPr lang="cs-CZ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a flavony</a:t>
            </a:r>
            <a:endParaRPr lang="cs-CZ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DD1C3102-A5CE-4254-890A-ED41FD2529AB}"/>
              </a:ext>
            </a:extLst>
          </p:cNvPr>
          <p:cNvSpPr txBox="1"/>
          <p:nvPr/>
        </p:nvSpPr>
        <p:spPr>
          <a:xfrm>
            <a:off x="428625" y="4143375"/>
            <a:ext cx="3929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Izoflavonoidy</a:t>
            </a:r>
            <a:endParaRPr lang="cs-CZ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88076" name="Picture 13">
            <a:extLst>
              <a:ext uri="{FF2B5EF4-FFF2-40B4-BE49-F238E27FC236}">
                <a16:creationId xmlns:a16="http://schemas.microsoft.com/office/drawing/2014/main" id="{EF196CA2-F2C4-4B7C-A254-DC34C2877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65175"/>
            <a:ext cx="4240212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Text Box 19">
            <a:extLst>
              <a:ext uri="{FF2B5EF4-FFF2-40B4-BE49-F238E27FC236}">
                <a16:creationId xmlns:a16="http://schemas.microsoft.com/office/drawing/2014/main" id="{96319468-B4C9-42B7-A76F-6BA532CEF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2050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2010</a:t>
            </a:r>
          </a:p>
        </p:txBody>
      </p:sp>
      <p:sp>
        <p:nvSpPr>
          <p:cNvPr id="36878" name="Text Box 19">
            <a:extLst>
              <a:ext uri="{FF2B5EF4-FFF2-40B4-BE49-F238E27FC236}">
                <a16:creationId xmlns:a16="http://schemas.microsoft.com/office/drawing/2014/main" id="{3C05518A-BE88-4839-89C6-212C6114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5734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A3EC7C3C-0310-4363-9F53-7697C4FA4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7324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2">
            <a:extLst>
              <a:ext uri="{FF2B5EF4-FFF2-40B4-BE49-F238E27FC236}">
                <a16:creationId xmlns:a16="http://schemas.microsoft.com/office/drawing/2014/main" id="{A1768DCC-5C7E-4BBC-ACD5-DAE1462C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4719638"/>
            <a:ext cx="155733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B1B6AAE-AD05-46E2-8F51-BE1C1DCE94C4}"/>
              </a:ext>
            </a:extLst>
          </p:cNvPr>
          <p:cNvSpPr/>
          <p:nvPr/>
        </p:nvSpPr>
        <p:spPr>
          <a:xfrm>
            <a:off x="34925" y="333375"/>
            <a:ext cx="521493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16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1) </a:t>
            </a: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Kondenzované třísloviny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polymer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flavonoid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. jednotek</a:t>
            </a:r>
          </a:p>
        </p:txBody>
      </p:sp>
      <p:grpSp>
        <p:nvGrpSpPr>
          <p:cNvPr id="90116" name="Skupina 12">
            <a:extLst>
              <a:ext uri="{FF2B5EF4-FFF2-40B4-BE49-F238E27FC236}">
                <a16:creationId xmlns:a16="http://schemas.microsoft.com/office/drawing/2014/main" id="{780DA4EB-EFAE-4572-BD19-1830AA19F2FD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260350"/>
            <a:ext cx="4143375" cy="5195888"/>
            <a:chOff x="4500562" y="857232"/>
            <a:chExt cx="4143404" cy="5195506"/>
          </a:xfrm>
        </p:grpSpPr>
        <p:pic>
          <p:nvPicPr>
            <p:cNvPr id="90129" name="Obrázek 8" descr="taniny.jpg">
              <a:extLst>
                <a:ext uri="{FF2B5EF4-FFF2-40B4-BE49-F238E27FC236}">
                  <a16:creationId xmlns:a16="http://schemas.microsoft.com/office/drawing/2014/main" id="{83BE1A41-52B5-4D9C-8D53-5DF5BA620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857232"/>
              <a:ext cx="2714644" cy="2428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30" name="Obrázek 9" descr="taniny.jpg">
              <a:extLst>
                <a:ext uri="{FF2B5EF4-FFF2-40B4-BE49-F238E27FC236}">
                  <a16:creationId xmlns:a16="http://schemas.microsoft.com/office/drawing/2014/main" id="{38B2A733-5AA4-4F92-8349-9BB8DB40B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3286124"/>
              <a:ext cx="2786082" cy="276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31" name="Obrázek 11" descr="taniny.jpg">
              <a:extLst>
                <a:ext uri="{FF2B5EF4-FFF2-40B4-BE49-F238E27FC236}">
                  <a16:creationId xmlns:a16="http://schemas.microsoft.com/office/drawing/2014/main" id="{C6CBE6DC-86A6-4D14-B588-D5BBC4086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336" y="3286124"/>
              <a:ext cx="1386630" cy="135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4B2A1FC2-AD61-4020-8980-45C857F4AEDF}"/>
              </a:ext>
            </a:extLst>
          </p:cNvPr>
          <p:cNvSpPr/>
          <p:nvPr/>
        </p:nvSpPr>
        <p:spPr>
          <a:xfrm>
            <a:off x="-180975" y="1268413"/>
            <a:ext cx="5214938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165100" eaLnBrk="1" hangingPunct="1">
              <a:buClr>
                <a:srgbClr val="FF0066"/>
              </a:buClr>
              <a:defRPr/>
            </a:pPr>
            <a:r>
              <a:rPr lang="cs-CZ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2) </a:t>
            </a:r>
            <a:r>
              <a:rPr lang="cs-CZ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Hydrolyzovatelné</a:t>
            </a:r>
            <a:r>
              <a:rPr lang="cs-CZ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taniny</a:t>
            </a:r>
          </a:p>
          <a:p>
            <a:pPr marL="342900" indent="-1651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heterogenní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deriváty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.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galové</a:t>
            </a: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1651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glukogalin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3D52026-B6B4-40FD-8498-DF3B1B46D20D}"/>
              </a:ext>
            </a:extLst>
          </p:cNvPr>
          <p:cNvSpPr/>
          <p:nvPr/>
        </p:nvSpPr>
        <p:spPr>
          <a:xfrm>
            <a:off x="0" y="3441700"/>
            <a:ext cx="5003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Význam: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ochrana - toxické pro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herbivory</a:t>
            </a:r>
            <a:endParaRPr lang="cs-CZ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557213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třísloviny v potravinách </a:t>
            </a:r>
          </a:p>
        </p:txBody>
      </p:sp>
      <p:pic>
        <p:nvPicPr>
          <p:cNvPr id="90119" name="Obrázek 11" descr="kontryhel.jpg">
            <a:extLst>
              <a:ext uri="{FF2B5EF4-FFF2-40B4-BE49-F238E27FC236}">
                <a16:creationId xmlns:a16="http://schemas.microsoft.com/office/drawing/2014/main" id="{C55EAEAF-CBE2-4E74-AB08-F7688C3E3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143375"/>
            <a:ext cx="18573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8AA23306-CD8B-4B67-9CB2-F797AC91C861}"/>
              </a:ext>
            </a:extLst>
          </p:cNvPr>
          <p:cNvSpPr txBox="1"/>
          <p:nvPr/>
        </p:nvSpPr>
        <p:spPr>
          <a:xfrm>
            <a:off x="928688" y="142875"/>
            <a:ext cx="39290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Taniny</a:t>
            </a:r>
            <a:endParaRPr lang="cs-CZ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7897" name="Text Box 19">
            <a:extLst>
              <a:ext uri="{FF2B5EF4-FFF2-40B4-BE49-F238E27FC236}">
                <a16:creationId xmlns:a16="http://schemas.microsoft.com/office/drawing/2014/main" id="{CB0129FE-7B16-4AF0-8658-E31F2A3B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4209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90BFDEA-F35D-4DB7-8D69-142C4CFD33A2}"/>
              </a:ext>
            </a:extLst>
          </p:cNvPr>
          <p:cNvSpPr/>
          <p:nvPr/>
        </p:nvSpPr>
        <p:spPr>
          <a:xfrm>
            <a:off x="3543300" y="6546850"/>
            <a:ext cx="110013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kontryhel</a:t>
            </a:r>
            <a:endParaRPr lang="cs-CZ" sz="1600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0123" name="Picture 12">
            <a:extLst>
              <a:ext uri="{FF2B5EF4-FFF2-40B4-BE49-F238E27FC236}">
                <a16:creationId xmlns:a16="http://schemas.microsoft.com/office/drawing/2014/main" id="{F1BF3F47-3F3D-4183-B273-68849019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24438"/>
            <a:ext cx="22891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6EEFB5C9-CEEF-453B-A20B-795E0B8DD91E}"/>
              </a:ext>
            </a:extLst>
          </p:cNvPr>
          <p:cNvSpPr/>
          <p:nvPr/>
        </p:nvSpPr>
        <p:spPr>
          <a:xfrm>
            <a:off x="6732588" y="6453188"/>
            <a:ext cx="115728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rebarbora</a:t>
            </a:r>
            <a:endParaRPr lang="cs-CZ" sz="1600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90125" name="Obrázek 9" descr="šikimátová cesta.jpg">
            <a:extLst>
              <a:ext uri="{FF2B5EF4-FFF2-40B4-BE49-F238E27FC236}">
                <a16:creationId xmlns:a16="http://schemas.microsoft.com/office/drawing/2014/main" id="{476869CC-370E-4750-9AD6-31224E43C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33588"/>
            <a:ext cx="20939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ipsa 18">
            <a:extLst>
              <a:ext uri="{FF2B5EF4-FFF2-40B4-BE49-F238E27FC236}">
                <a16:creationId xmlns:a16="http://schemas.microsoft.com/office/drawing/2014/main" id="{69927A2A-58C8-467B-A3A4-D599C57291F3}"/>
              </a:ext>
            </a:extLst>
          </p:cNvPr>
          <p:cNvSpPr/>
          <p:nvPr/>
        </p:nvSpPr>
        <p:spPr>
          <a:xfrm>
            <a:off x="3203575" y="3213100"/>
            <a:ext cx="720725" cy="360363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4FA330DF-09AB-4280-A19A-941BEE6917D4}"/>
              </a:ext>
            </a:extLst>
          </p:cNvPr>
          <p:cNvSpPr/>
          <p:nvPr/>
        </p:nvSpPr>
        <p:spPr>
          <a:xfrm>
            <a:off x="1692275" y="3068638"/>
            <a:ext cx="647700" cy="2159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0128" name="Picture 20" descr="rostlina Hroznový Vinné révy víno ovoce bobule jídlo vyrobit červené víno vinná réva keř hrozny kvetoucí rostlina vitis borůvka chokeberry modré hroznové rostlina země vinná réva rodina Zante rybíz">
            <a:extLst>
              <a:ext uri="{FF2B5EF4-FFF2-40B4-BE49-F238E27FC236}">
                <a16:creationId xmlns:a16="http://schemas.microsoft.com/office/drawing/2014/main" id="{375BFEBE-3B20-4AAD-A032-269D6FB5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84700"/>
            <a:ext cx="12287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B9D5677-DC8C-4C07-AEF4-236980B0271C}"/>
              </a:ext>
            </a:extLst>
          </p:cNvPr>
          <p:cNvSpPr/>
          <p:nvPr/>
        </p:nvSpPr>
        <p:spPr>
          <a:xfrm>
            <a:off x="285750" y="785813"/>
            <a:ext cx="7239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u="sng" dirty="0">
                <a:solidFill>
                  <a:srgbClr val="FF0066"/>
                </a:solidFill>
                <a:latin typeface="Comic Sans MS" pitchFamily="66" charset="0"/>
                <a:cs typeface="Arial" charset="0"/>
                <a:sym typeface="Symbol"/>
              </a:rPr>
              <a:t>Alkaloidy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Až 15 tisíc sloučenin u 20% vyšších rostlin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Heterocyklické sloučeniny – N v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aromat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. jádře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b="1" u="sng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rgbClr val="00CC00"/>
                </a:solidFill>
                <a:latin typeface="Comic Sans MS" pitchFamily="66" charset="0"/>
                <a:cs typeface="Arial" charset="0"/>
                <a:sym typeface="Symbol"/>
              </a:rPr>
              <a:t>Biosyntéza: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z AMK (lyzin, tyrozin, tryptofan, příp. ornitin)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489D94D-5DDB-41FE-A77D-00E007DE011D}"/>
              </a:ext>
            </a:extLst>
          </p:cNvPr>
          <p:cNvSpPr/>
          <p:nvPr/>
        </p:nvSpPr>
        <p:spPr>
          <a:xfrm>
            <a:off x="285750" y="2571750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60463" indent="-1160463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Význam:</a:t>
            </a: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ochrana před predátory</a:t>
            </a:r>
          </a:p>
        </p:txBody>
      </p:sp>
      <p:pic>
        <p:nvPicPr>
          <p:cNvPr id="92164" name="Obrázek 5" descr="kokainovník.jpg">
            <a:extLst>
              <a:ext uri="{FF2B5EF4-FFF2-40B4-BE49-F238E27FC236}">
                <a16:creationId xmlns:a16="http://schemas.microsoft.com/office/drawing/2014/main" id="{A3373325-2D92-4EE6-8CB5-CBA20F7E2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825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090393F-41A4-4B20-9DA4-5F6F5B7BE338}"/>
              </a:ext>
            </a:extLst>
          </p:cNvPr>
          <p:cNvSpPr/>
          <p:nvPr/>
        </p:nvSpPr>
        <p:spPr>
          <a:xfrm>
            <a:off x="142875" y="3500438"/>
            <a:ext cx="257016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kokainovník</a:t>
            </a: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Erytroxylon</a:t>
            </a:r>
            <a:r>
              <a:rPr lang="cs-CZ" sz="1200" b="1" i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cocca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66" name="Obrázek 9" descr="rulík.jpg">
            <a:extLst>
              <a:ext uri="{FF2B5EF4-FFF2-40B4-BE49-F238E27FC236}">
                <a16:creationId xmlns:a16="http://schemas.microsoft.com/office/drawing/2014/main" id="{E90E61C8-43CE-4AB9-B370-F642B52DA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5172075"/>
            <a:ext cx="19288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081FD73-911D-47FA-896E-A75526633160}"/>
              </a:ext>
            </a:extLst>
          </p:cNvPr>
          <p:cNvSpPr/>
          <p:nvPr/>
        </p:nvSpPr>
        <p:spPr>
          <a:xfrm>
            <a:off x="2071688" y="4814888"/>
            <a:ext cx="1241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rulík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Atropa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68" name="Obrázek 12" descr="2989-cofea-arabica-kavovnik-2.jpg">
            <a:extLst>
              <a:ext uri="{FF2B5EF4-FFF2-40B4-BE49-F238E27FC236}">
                <a16:creationId xmlns:a16="http://schemas.microsoft.com/office/drawing/2014/main" id="{55D9B3E8-66EA-4640-86BC-714E9D960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928938"/>
            <a:ext cx="17859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7FDF5D45-4B0A-4BE3-B59B-2E3F3FAA12B1}"/>
              </a:ext>
            </a:extLst>
          </p:cNvPr>
          <p:cNvSpPr/>
          <p:nvPr/>
        </p:nvSpPr>
        <p:spPr>
          <a:xfrm>
            <a:off x="5440363" y="2590800"/>
            <a:ext cx="15224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kávovník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Coffea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70" name="Obrázek 14" descr="258px-Tobacco.jpg">
            <a:extLst>
              <a:ext uri="{FF2B5EF4-FFF2-40B4-BE49-F238E27FC236}">
                <a16:creationId xmlns:a16="http://schemas.microsoft.com/office/drawing/2014/main" id="{07DDC6EB-5645-49E2-8C75-C6C3F33F4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68638"/>
            <a:ext cx="135731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1C41148-A54C-4543-B400-C9E0C83F7CA1}"/>
              </a:ext>
            </a:extLst>
          </p:cNvPr>
          <p:cNvSpPr/>
          <p:nvPr/>
        </p:nvSpPr>
        <p:spPr>
          <a:xfrm>
            <a:off x="7461250" y="2752725"/>
            <a:ext cx="15224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tabák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Nicotiana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72" name="Obrázek 17" descr="oměj.jpg">
            <a:extLst>
              <a:ext uri="{FF2B5EF4-FFF2-40B4-BE49-F238E27FC236}">
                <a16:creationId xmlns:a16="http://schemas.microsoft.com/office/drawing/2014/main" id="{711D5B5C-6418-4FF7-922B-93B79B4F75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954588"/>
            <a:ext cx="1500187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4337D227-AD95-4840-BD84-8C65D9116461}"/>
              </a:ext>
            </a:extLst>
          </p:cNvPr>
          <p:cNvSpPr/>
          <p:nvPr/>
        </p:nvSpPr>
        <p:spPr>
          <a:xfrm>
            <a:off x="4143375" y="4597400"/>
            <a:ext cx="14303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oměj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Aconitum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74" name="Obrázek 19" descr="brambor.jpg">
            <a:extLst>
              <a:ext uri="{FF2B5EF4-FFF2-40B4-BE49-F238E27FC236}">
                <a16:creationId xmlns:a16="http://schemas.microsoft.com/office/drawing/2014/main" id="{9D956558-D495-497F-B635-D4CF5FDD9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649788"/>
            <a:ext cx="10810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0B18F87B-EDFC-4AF0-AD21-A13B00912E63}"/>
              </a:ext>
            </a:extLst>
          </p:cNvPr>
          <p:cNvSpPr/>
          <p:nvPr/>
        </p:nvSpPr>
        <p:spPr>
          <a:xfrm>
            <a:off x="5781675" y="6069013"/>
            <a:ext cx="1624013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brambor - </a:t>
            </a:r>
            <a:r>
              <a:rPr lang="cs-CZ" sz="12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Solanum</a:t>
            </a:r>
            <a:endParaRPr lang="cs-CZ" sz="1200" b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76" name="Obrázek 21" descr="180px-Papver_field_france.jpg">
            <a:extLst>
              <a:ext uri="{FF2B5EF4-FFF2-40B4-BE49-F238E27FC236}">
                <a16:creationId xmlns:a16="http://schemas.microsoft.com/office/drawing/2014/main" id="{CBAC81F5-988A-49B5-ADC4-1EF791F21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429250"/>
            <a:ext cx="15716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9713813B-B425-41AA-9753-6B59DCC6105A}"/>
              </a:ext>
            </a:extLst>
          </p:cNvPr>
          <p:cNvSpPr/>
          <p:nvPr/>
        </p:nvSpPr>
        <p:spPr>
          <a:xfrm>
            <a:off x="7500938" y="5114925"/>
            <a:ext cx="1271587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mák - </a:t>
            </a:r>
            <a:r>
              <a:rPr lang="cs-CZ" sz="1200" b="1" i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Papaver</a:t>
            </a:r>
            <a:endParaRPr lang="cs-CZ" sz="1200" b="1" i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2178" name="Obrázek 23" descr="chinovník.png">
            <a:extLst>
              <a:ext uri="{FF2B5EF4-FFF2-40B4-BE49-F238E27FC236}">
                <a16:creationId xmlns:a16="http://schemas.microsoft.com/office/drawing/2014/main" id="{E24965CD-BE93-4D70-9AA6-D608CB475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1725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25ECCADD-0F95-416B-BB6F-29D72CD3AF74}"/>
              </a:ext>
            </a:extLst>
          </p:cNvPr>
          <p:cNvSpPr/>
          <p:nvPr/>
        </p:nvSpPr>
        <p:spPr>
          <a:xfrm>
            <a:off x="3587750" y="4081463"/>
            <a:ext cx="16970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chinovník - </a:t>
            </a:r>
            <a:r>
              <a:rPr lang="cs-CZ" sz="1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Cinchona</a:t>
            </a:r>
            <a:endParaRPr lang="cs-CZ" sz="1200" b="1" i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75E58A99-3ACF-49F3-85CD-FF6C71DE70D9}"/>
              </a:ext>
            </a:extLst>
          </p:cNvPr>
          <p:cNvSpPr txBox="1"/>
          <p:nvPr/>
        </p:nvSpPr>
        <p:spPr>
          <a:xfrm>
            <a:off x="1928813" y="214313"/>
            <a:ext cx="4714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3. Dusíkaté sloučeniny</a:t>
            </a:r>
            <a:endParaRPr lang="cs-CZ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Obrázek 8" descr="alkaloidy1.jpg">
            <a:extLst>
              <a:ext uri="{FF2B5EF4-FFF2-40B4-BE49-F238E27FC236}">
                <a16:creationId xmlns:a16="http://schemas.microsoft.com/office/drawing/2014/main" id="{4D3AED32-1A7E-4198-A11B-623895E6B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4500562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Obrázek 9" descr="alkaloidy2.jpg">
            <a:extLst>
              <a:ext uri="{FF2B5EF4-FFF2-40B4-BE49-F238E27FC236}">
                <a16:creationId xmlns:a16="http://schemas.microsoft.com/office/drawing/2014/main" id="{BC45A1A7-54B8-48F7-820A-756C846AA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73288"/>
            <a:ext cx="44291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a 13">
            <a:extLst>
              <a:ext uri="{FF2B5EF4-FFF2-40B4-BE49-F238E27FC236}">
                <a16:creationId xmlns:a16="http://schemas.microsoft.com/office/drawing/2014/main" id="{AA4B4525-FB82-4676-929A-F2446AED70FB}"/>
              </a:ext>
            </a:extLst>
          </p:cNvPr>
          <p:cNvSpPr/>
          <p:nvPr/>
        </p:nvSpPr>
        <p:spPr>
          <a:xfrm>
            <a:off x="3786188" y="1928813"/>
            <a:ext cx="928687" cy="50006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E1D3E21F-0D22-42B0-9A7D-9053B54171F4}"/>
              </a:ext>
            </a:extLst>
          </p:cNvPr>
          <p:cNvSpPr/>
          <p:nvPr/>
        </p:nvSpPr>
        <p:spPr>
          <a:xfrm>
            <a:off x="3714750" y="2428875"/>
            <a:ext cx="714375" cy="500063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DF057043-AACB-4E05-BA33-DF515357671B}"/>
              </a:ext>
            </a:extLst>
          </p:cNvPr>
          <p:cNvSpPr/>
          <p:nvPr/>
        </p:nvSpPr>
        <p:spPr>
          <a:xfrm>
            <a:off x="3714750" y="4857750"/>
            <a:ext cx="1214438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8A0B0B1C-B769-4303-8781-4B45342AD548}"/>
              </a:ext>
            </a:extLst>
          </p:cNvPr>
          <p:cNvSpPr/>
          <p:nvPr/>
        </p:nvSpPr>
        <p:spPr>
          <a:xfrm>
            <a:off x="3714750" y="5429250"/>
            <a:ext cx="1143000" cy="71437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A7986FAF-1382-4DEE-95BC-555D2150125F}"/>
              </a:ext>
            </a:extLst>
          </p:cNvPr>
          <p:cNvSpPr/>
          <p:nvPr/>
        </p:nvSpPr>
        <p:spPr>
          <a:xfrm>
            <a:off x="8072438" y="2286000"/>
            <a:ext cx="428625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7F97A2D3-EA2B-429A-BC37-F2E356BFB8ED}"/>
              </a:ext>
            </a:extLst>
          </p:cNvPr>
          <p:cNvSpPr/>
          <p:nvPr/>
        </p:nvSpPr>
        <p:spPr>
          <a:xfrm>
            <a:off x="8001000" y="2786063"/>
            <a:ext cx="1000125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034A0AE8-A183-45BC-B762-77B72AD51088}"/>
              </a:ext>
            </a:extLst>
          </p:cNvPr>
          <p:cNvSpPr/>
          <p:nvPr/>
        </p:nvSpPr>
        <p:spPr>
          <a:xfrm>
            <a:off x="8072438" y="3500438"/>
            <a:ext cx="714375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D117B89-65DB-4E67-AAC0-2F6F5CF2D336}"/>
              </a:ext>
            </a:extLst>
          </p:cNvPr>
          <p:cNvSpPr/>
          <p:nvPr/>
        </p:nvSpPr>
        <p:spPr>
          <a:xfrm>
            <a:off x="5000625" y="4643438"/>
            <a:ext cx="4143375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Jedy: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strychnin, koniin, akonitin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Léčiva: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morfin, kodein, skopolamin, atropin, 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Stimulans a sedativa: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kokain,chinin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, nikotin (derivát NAD), kofein 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FD9B9005-94C5-43DC-9DA9-7222F4319CA5}"/>
              </a:ext>
            </a:extLst>
          </p:cNvPr>
          <p:cNvSpPr/>
          <p:nvPr/>
        </p:nvSpPr>
        <p:spPr>
          <a:xfrm>
            <a:off x="3857625" y="2928938"/>
            <a:ext cx="714375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4221" name="Obdélník 14">
            <a:extLst>
              <a:ext uri="{FF2B5EF4-FFF2-40B4-BE49-F238E27FC236}">
                <a16:creationId xmlns:a16="http://schemas.microsoft.com/office/drawing/2014/main" id="{7A126E89-E8BC-47C0-86E7-81F64E90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0"/>
            <a:ext cx="173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Alkaloidy</a:t>
            </a:r>
          </a:p>
        </p:txBody>
      </p:sp>
      <p:sp>
        <p:nvSpPr>
          <p:cNvPr id="39950" name="Text Box 19">
            <a:extLst>
              <a:ext uri="{FF2B5EF4-FFF2-40B4-BE49-F238E27FC236}">
                <a16:creationId xmlns:a16="http://schemas.microsoft.com/office/drawing/2014/main" id="{25FBE0EE-01B2-4D19-A6D5-75C4B178E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pic>
        <p:nvPicPr>
          <p:cNvPr id="94223" name="Picture 3">
            <a:extLst>
              <a:ext uri="{FF2B5EF4-FFF2-40B4-BE49-F238E27FC236}">
                <a16:creationId xmlns:a16="http://schemas.microsoft.com/office/drawing/2014/main" id="{A62905F1-E615-4CF2-B260-3A22FB03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368300"/>
            <a:ext cx="28463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2" descr="Catharanthus roseus - barvínek r&amp;uring;&amp;zcaron;ový">
            <a:extLst>
              <a:ext uri="{FF2B5EF4-FFF2-40B4-BE49-F238E27FC236}">
                <a16:creationId xmlns:a16="http://schemas.microsoft.com/office/drawing/2014/main" id="{47E11BF3-AB5A-4AE0-91F9-B698821D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60350"/>
            <a:ext cx="13160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5" name="Obdélník 1">
            <a:extLst>
              <a:ext uri="{FF2B5EF4-FFF2-40B4-BE49-F238E27FC236}">
                <a16:creationId xmlns:a16="http://schemas.microsoft.com/office/drawing/2014/main" id="{86735CF8-9033-46EC-8611-D0393D6E5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790700"/>
            <a:ext cx="795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barvínek</a:t>
            </a:r>
            <a:endParaRPr lang="cs-CZ" altLang="cs-CZ" sz="1200">
              <a:solidFill>
                <a:srgbClr val="FFFF00"/>
              </a:solidFill>
            </a:endParaRPr>
          </a:p>
        </p:txBody>
      </p:sp>
      <p:pic>
        <p:nvPicPr>
          <p:cNvPr id="94226" name="Picture 4">
            <a:extLst>
              <a:ext uri="{FF2B5EF4-FFF2-40B4-BE49-F238E27FC236}">
                <a16:creationId xmlns:a16="http://schemas.microsoft.com/office/drawing/2014/main" id="{2B382BA7-E56F-4958-ADC9-CB98E975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46075"/>
            <a:ext cx="19621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5687902-5606-48B8-A4D9-E03DBD7EFB08}"/>
              </a:ext>
            </a:extLst>
          </p:cNvPr>
          <p:cNvSpPr/>
          <p:nvPr/>
        </p:nvSpPr>
        <p:spPr>
          <a:xfrm>
            <a:off x="285750" y="785813"/>
            <a:ext cx="65722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 zásahu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herbivora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produkce HCN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(čirok, maniok, trávy, růžovité, bobovité) 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56B7B98-17E1-4E1D-A1D4-C60CABB06E48}"/>
              </a:ext>
            </a:extLst>
          </p:cNvPr>
          <p:cNvSpPr/>
          <p:nvPr/>
        </p:nvSpPr>
        <p:spPr>
          <a:xfrm>
            <a:off x="357188" y="2500313"/>
            <a:ext cx="5143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Význam:</a:t>
            </a:r>
            <a:r>
              <a:rPr lang="cs-CZ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ochrana před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herbivory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</a:p>
        </p:txBody>
      </p:sp>
      <p:pic>
        <p:nvPicPr>
          <p:cNvPr id="96260" name="Obrázek 8" descr="kyanogenní glykosidy.jpg">
            <a:extLst>
              <a:ext uri="{FF2B5EF4-FFF2-40B4-BE49-F238E27FC236}">
                <a16:creationId xmlns:a16="http://schemas.microsoft.com/office/drawing/2014/main" id="{2E3CB8F2-3BD9-4443-9EFB-3C2137E11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70038"/>
            <a:ext cx="4538663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5CCDE0D-8137-4D8E-850B-60A7D5B18D87}"/>
              </a:ext>
            </a:extLst>
          </p:cNvPr>
          <p:cNvSpPr/>
          <p:nvPr/>
        </p:nvSpPr>
        <p:spPr>
          <a:xfrm>
            <a:off x="258763" y="3452813"/>
            <a:ext cx="885825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charakteristická vůně a chuť, 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produkce HSCN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 napadení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herbivorem</a:t>
            </a: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20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Brassicaceae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)</a:t>
            </a: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44039" name="Obrázek 13" descr="glykosinoláty.jpg">
            <a:extLst>
              <a:ext uri="{FF2B5EF4-FFF2-40B4-BE49-F238E27FC236}">
                <a16:creationId xmlns:a16="http://schemas.microsoft.com/office/drawing/2014/main" id="{2FD9ACAC-19C4-4FED-AEBC-35E482876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72000"/>
            <a:ext cx="47180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a 15">
            <a:extLst>
              <a:ext uri="{FF2B5EF4-FFF2-40B4-BE49-F238E27FC236}">
                <a16:creationId xmlns:a16="http://schemas.microsoft.com/office/drawing/2014/main" id="{992345CE-36CF-4FB1-B386-52EEA30424D3}"/>
              </a:ext>
            </a:extLst>
          </p:cNvPr>
          <p:cNvSpPr/>
          <p:nvPr/>
        </p:nvSpPr>
        <p:spPr>
          <a:xfrm>
            <a:off x="4429125" y="1714500"/>
            <a:ext cx="500063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7EDD4C0-EF9A-425A-BB73-72A3283BA846}"/>
              </a:ext>
            </a:extLst>
          </p:cNvPr>
          <p:cNvSpPr/>
          <p:nvPr/>
        </p:nvSpPr>
        <p:spPr>
          <a:xfrm>
            <a:off x="428625" y="5546725"/>
            <a:ext cx="45720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Význam: 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ochrana před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herbivory</a:t>
            </a:r>
            <a:endParaRPr lang="cs-CZ" sz="2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         těkavé </a:t>
            </a:r>
            <a:r>
              <a:rPr lang="cs-CZ" sz="20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atraktans</a:t>
            </a:r>
            <a:endParaRPr lang="cs-CZ" sz="2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900113" indent="-900113" eaLnBrk="1" hangingPunct="1">
              <a:buClr>
                <a:srgbClr val="FF0066"/>
              </a:buClr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96265" name="Obrázek 11" descr="bez černý.jpg">
            <a:extLst>
              <a:ext uri="{FF2B5EF4-FFF2-40B4-BE49-F238E27FC236}">
                <a16:creationId xmlns:a16="http://schemas.microsoft.com/office/drawing/2014/main" id="{CCE1E27E-90F7-4CFC-A171-CD3AAC50B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52550"/>
            <a:ext cx="15001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64607D4-D9EA-489C-A9F3-D57E22F96C42}"/>
              </a:ext>
            </a:extLst>
          </p:cNvPr>
          <p:cNvSpPr/>
          <p:nvPr/>
        </p:nvSpPr>
        <p:spPr>
          <a:xfrm>
            <a:off x="4929188" y="2478088"/>
            <a:ext cx="20002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bez černý - </a:t>
            </a:r>
            <a:r>
              <a:rPr lang="cs-CZ" sz="12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sambunigrin</a:t>
            </a:r>
            <a:endParaRPr lang="cs-CZ" sz="1200" b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6267" name="Obrázek 13" descr="mandlon-obecna-xxx5220.jpg">
            <a:extLst>
              <a:ext uri="{FF2B5EF4-FFF2-40B4-BE49-F238E27FC236}">
                <a16:creationId xmlns:a16="http://schemas.microsoft.com/office/drawing/2014/main" id="{8CF71203-CA55-45DF-989E-817B2F07D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077913"/>
            <a:ext cx="116046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EFFB49C5-7D39-4CFB-B8A5-0F875CFA4CDB}"/>
              </a:ext>
            </a:extLst>
          </p:cNvPr>
          <p:cNvSpPr/>
          <p:nvPr/>
        </p:nvSpPr>
        <p:spPr>
          <a:xfrm>
            <a:off x="7286625" y="2625725"/>
            <a:ext cx="170338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mandloň - amygdalin</a:t>
            </a:r>
            <a:endParaRPr lang="cs-CZ" sz="1200" b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44046" name="Obrázek 18" descr="Brassica_napus_plant.jpg">
            <a:extLst>
              <a:ext uri="{FF2B5EF4-FFF2-40B4-BE49-F238E27FC236}">
                <a16:creationId xmlns:a16="http://schemas.microsoft.com/office/drawing/2014/main" id="{E0EC5D9A-AB6B-4295-8DCD-8BFD0C971D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351338"/>
            <a:ext cx="150018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0" name="Obdélník 18">
            <a:extLst>
              <a:ext uri="{FF2B5EF4-FFF2-40B4-BE49-F238E27FC236}">
                <a16:creationId xmlns:a16="http://schemas.microsoft.com/office/drawing/2014/main" id="{7D1FB512-0BF9-48D6-B9CA-CF003E935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3859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Kyanogenní glykosidy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E18426B-45B3-4403-8EC1-663B6AF1A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3071813"/>
            <a:ext cx="339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Hořčičné glykosidy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9D029E77-516E-4BD9-97A2-0D6F07B1C09B}"/>
              </a:ext>
            </a:extLst>
          </p:cNvPr>
          <p:cNvSpPr/>
          <p:nvPr/>
        </p:nvSpPr>
        <p:spPr>
          <a:xfrm>
            <a:off x="4360863" y="4714875"/>
            <a:ext cx="857250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88B27FFD-76CC-4197-B335-5BD56FF440D1}"/>
              </a:ext>
            </a:extLst>
          </p:cNvPr>
          <p:cNvSpPr/>
          <p:nvPr/>
        </p:nvSpPr>
        <p:spPr>
          <a:xfrm>
            <a:off x="4360863" y="5286375"/>
            <a:ext cx="857250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0978" name="Text Box 19">
            <a:extLst>
              <a:ext uri="{FF2B5EF4-FFF2-40B4-BE49-F238E27FC236}">
                <a16:creationId xmlns:a16="http://schemas.microsoft.com/office/drawing/2014/main" id="{0D1D18A1-AC3C-4D26-9344-97440E6BF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4209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2006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B9747123-34DF-4E2C-B15F-DC4904251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5165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0" grpId="0"/>
      <p:bldP spid="21" grpId="0" animBg="1"/>
      <p:bldP spid="22" grpId="0" animBg="1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délník 7">
            <a:extLst>
              <a:ext uri="{FF2B5EF4-FFF2-40B4-BE49-F238E27FC236}">
                <a16:creationId xmlns:a16="http://schemas.microsoft.com/office/drawing/2014/main" id="{E2CD4305-55F5-4D97-93E0-3C984ABF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785813"/>
            <a:ext cx="657225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blok kódujících AMK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Tx/>
              <a:buNone/>
              <a:defRPr/>
            </a:pP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pic>
        <p:nvPicPr>
          <p:cNvPr id="98307" name="Obrázek 11" descr="nekodující AMK.jpg">
            <a:extLst>
              <a:ext uri="{FF2B5EF4-FFF2-40B4-BE49-F238E27FC236}">
                <a16:creationId xmlns:a16="http://schemas.microsoft.com/office/drawing/2014/main" id="{E4B8F73C-8B00-4934-948D-CF095049D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357313"/>
            <a:ext cx="4800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bdélník 4">
            <a:extLst>
              <a:ext uri="{FF2B5EF4-FFF2-40B4-BE49-F238E27FC236}">
                <a16:creationId xmlns:a16="http://schemas.microsoft.com/office/drawing/2014/main" id="{84B21FAE-01F8-4314-BE10-C4655A199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998788"/>
            <a:ext cx="27209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polypeptid 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ricin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– </a:t>
            </a:r>
            <a:r>
              <a:rPr lang="cs-CZ" alt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lektin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pic>
        <p:nvPicPr>
          <p:cNvPr id="98309" name="Obrázek 5" descr="Castor_beans.jpg">
            <a:extLst>
              <a:ext uri="{FF2B5EF4-FFF2-40B4-BE49-F238E27FC236}">
                <a16:creationId xmlns:a16="http://schemas.microsoft.com/office/drawing/2014/main" id="{4769BD91-357C-4CB2-B23F-B28D86B9C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928938"/>
            <a:ext cx="2143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Obrázek 6" descr="800px-Canavalia_sericea.jpg">
            <a:extLst>
              <a:ext uri="{FF2B5EF4-FFF2-40B4-BE49-F238E27FC236}">
                <a16:creationId xmlns:a16="http://schemas.microsoft.com/office/drawing/2014/main" id="{96C86E5E-1A9D-4777-B2AC-6667364D4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73163"/>
            <a:ext cx="22145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Obdélník 4">
            <a:extLst>
              <a:ext uri="{FF2B5EF4-FFF2-40B4-BE49-F238E27FC236}">
                <a16:creationId xmlns:a16="http://schemas.microsoft.com/office/drawing/2014/main" id="{D3BFECC3-FF1C-41AF-808B-C13AB7492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2500313"/>
            <a:ext cx="3071812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err="1">
                <a:solidFill>
                  <a:srgbClr val="00CC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Viskotoxiny</a:t>
            </a:r>
            <a:r>
              <a:rPr lang="cs-CZ" altLang="cs-CZ" sz="18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– malé bazické proteiny -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F553C8A-8943-4B1D-8153-87352AECADEE}"/>
              </a:ext>
            </a:extLst>
          </p:cNvPr>
          <p:cNvSpPr/>
          <p:nvPr/>
        </p:nvSpPr>
        <p:spPr>
          <a:xfrm>
            <a:off x="214313" y="5715000"/>
            <a:ext cx="328612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sz="1600" u="sng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deriváty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kys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.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betalaminové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 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(barviva)</a:t>
            </a:r>
          </a:p>
        </p:txBody>
      </p:sp>
      <p:pic>
        <p:nvPicPr>
          <p:cNvPr id="45066" name="Obrázek 11" descr="betalainy.jpg">
            <a:extLst>
              <a:ext uri="{FF2B5EF4-FFF2-40B4-BE49-F238E27FC236}">
                <a16:creationId xmlns:a16="http://schemas.microsoft.com/office/drawing/2014/main" id="{BD781009-8676-48DA-8D1C-255E020C2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714875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rázek 11" descr="č.řepa.jpg">
            <a:extLst>
              <a:ext uri="{FF2B5EF4-FFF2-40B4-BE49-F238E27FC236}">
                <a16:creationId xmlns:a16="http://schemas.microsoft.com/office/drawing/2014/main" id="{711FD40A-7AF8-4A4A-B7EC-188D5E59F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00625"/>
            <a:ext cx="11557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13" descr="220px-Betanin.png">
            <a:extLst>
              <a:ext uri="{FF2B5EF4-FFF2-40B4-BE49-F238E27FC236}">
                <a16:creationId xmlns:a16="http://schemas.microsoft.com/office/drawing/2014/main" id="{4B85B63F-3111-45D4-A19E-3754CB2F80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214938"/>
            <a:ext cx="13096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Obdélník 4">
            <a:extLst>
              <a:ext uri="{FF2B5EF4-FFF2-40B4-BE49-F238E27FC236}">
                <a16:creationId xmlns:a16="http://schemas.microsoft.com/office/drawing/2014/main" id="{9D286679-68B1-4661-BB11-9A37F3C06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4857750"/>
            <a:ext cx="893763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betanin</a:t>
            </a:r>
            <a:endParaRPr lang="cs-CZ" altLang="cs-CZ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8317" name="Obrázek 15" descr="061221_jmeli.jpg">
            <a:extLst>
              <a:ext uri="{FF2B5EF4-FFF2-40B4-BE49-F238E27FC236}">
                <a16:creationId xmlns:a16="http://schemas.microsoft.com/office/drawing/2014/main" id="{4B6FAF70-4A64-4330-9EA4-BD7B150E13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957513"/>
            <a:ext cx="17383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D2A716D2-3082-4FC7-BBA8-2A2BBFDD4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5072063"/>
            <a:ext cx="328612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deriváty kys. aminolevulové  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45072" name="Obrázek 15" descr="14synt chlorofylu.jpg">
            <a:extLst>
              <a:ext uri="{FF2B5EF4-FFF2-40B4-BE49-F238E27FC236}">
                <a16:creationId xmlns:a16="http://schemas.microsoft.com/office/drawing/2014/main" id="{E9DC04F2-63BA-4C46-B3E0-4ED239232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00688"/>
            <a:ext cx="10001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764329F4-A875-4354-AB02-D4841B4C9B8F}"/>
              </a:ext>
            </a:extLst>
          </p:cNvPr>
          <p:cNvSpPr/>
          <p:nvPr/>
        </p:nvSpPr>
        <p:spPr>
          <a:xfrm>
            <a:off x="357188" y="214313"/>
            <a:ext cx="40703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Nekódující AMK a peptidy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3EF4D3D2-F340-457A-B2FD-78416D1B91C8}"/>
              </a:ext>
            </a:extLst>
          </p:cNvPr>
          <p:cNvSpPr/>
          <p:nvPr/>
        </p:nvSpPr>
        <p:spPr>
          <a:xfrm>
            <a:off x="285750" y="5072063"/>
            <a:ext cx="15414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Betalainy</a:t>
            </a:r>
            <a:endParaRPr lang="cs-CZ" b="1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1E4768C-A4BF-429C-8B21-AD1770CE94F1}"/>
              </a:ext>
            </a:extLst>
          </p:cNvPr>
          <p:cNvSpPr/>
          <p:nvPr/>
        </p:nvSpPr>
        <p:spPr>
          <a:xfrm>
            <a:off x="6143625" y="4643438"/>
            <a:ext cx="15509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Porfyriny</a:t>
            </a:r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7954C6A7-8EEF-4BBA-B02C-92F92973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3517B83C-BBDE-4D74-8D60-C6080086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4531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Vodrážka-Biochemie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1DB01732-5964-4326-A1A8-4CBD3CFA7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98326" name="Obdélník 1">
            <a:extLst>
              <a:ext uri="{FF2B5EF4-FFF2-40B4-BE49-F238E27FC236}">
                <a16:creationId xmlns:a16="http://schemas.microsoft.com/office/drawing/2014/main" id="{A408470B-7B53-4637-A6C0-661B79798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0" y="1173163"/>
            <a:ext cx="1039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Jack-fazole</a:t>
            </a:r>
            <a:endParaRPr lang="cs-CZ" altLang="cs-CZ" sz="1200">
              <a:solidFill>
                <a:srgbClr val="FFFF00"/>
              </a:solidFill>
            </a:endParaRPr>
          </a:p>
        </p:txBody>
      </p:sp>
      <p:sp>
        <p:nvSpPr>
          <p:cNvPr id="98327" name="Obdélník 1">
            <a:extLst>
              <a:ext uri="{FF2B5EF4-FFF2-40B4-BE49-F238E27FC236}">
                <a16:creationId xmlns:a16="http://schemas.microsoft.com/office/drawing/2014/main" id="{304EF55F-A280-48E9-9DA7-4101B1D2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8" y="4087813"/>
            <a:ext cx="1879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skočec obecný – </a:t>
            </a:r>
            <a:r>
              <a:rPr lang="cs-CZ" altLang="cs-CZ" sz="1200" i="1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Ricinus</a:t>
            </a:r>
            <a:endParaRPr lang="cs-CZ" altLang="cs-CZ" sz="1200" i="1">
              <a:solidFill>
                <a:srgbClr val="FFFF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BEEA0A9-FF18-468F-BBFB-D011BDBE412A}"/>
              </a:ext>
            </a:extLst>
          </p:cNvPr>
          <p:cNvSpPr/>
          <p:nvPr/>
        </p:nvSpPr>
        <p:spPr>
          <a:xfrm>
            <a:off x="6767513" y="4300538"/>
            <a:ext cx="16541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jmelí – </a:t>
            </a:r>
            <a:r>
              <a:rPr lang="cs-CZ" altLang="cs-CZ" sz="12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Viscum</a:t>
            </a:r>
            <a:r>
              <a:rPr lang="cs-CZ" altLang="cs-CZ" sz="12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album</a:t>
            </a:r>
            <a:endParaRPr lang="cs-CZ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Obdélník 4">
            <a:extLst>
              <a:ext uri="{FF2B5EF4-FFF2-40B4-BE49-F238E27FC236}">
                <a16:creationId xmlns:a16="http://schemas.microsoft.com/office/drawing/2014/main" id="{56F2DF5B-A8D9-42EB-8772-AFA518B0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6532563"/>
            <a:ext cx="1543050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řepa- </a:t>
            </a:r>
            <a:r>
              <a:rPr lang="cs-CZ" altLang="cs-CZ" sz="1200" i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Beta </a:t>
            </a:r>
            <a:r>
              <a:rPr lang="cs-CZ" altLang="cs-CZ" sz="1200" i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vulgaris</a:t>
            </a:r>
            <a:endParaRPr lang="cs-CZ" altLang="cs-CZ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069" grpId="0"/>
      <p:bldP spid="15" grpId="0"/>
      <p:bldP spid="18" grpId="0"/>
      <p:bldP spid="19" grpId="0"/>
      <p:bldP spid="21" grpId="0"/>
      <p:bldP spid="22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1196752"/>
            <a:ext cx="3254575" cy="4414723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0D1D18A1-AC3C-4D26-9344-97440E6BF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593" y="5924394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Deboever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et al. 2019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64329F4-A875-4354-AB02-D4841B4C9B8F}"/>
              </a:ext>
            </a:extLst>
          </p:cNvPr>
          <p:cNvSpPr/>
          <p:nvPr/>
        </p:nvSpPr>
        <p:spPr>
          <a:xfrm>
            <a:off x="2459880" y="188640"/>
            <a:ext cx="1989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4. </a:t>
            </a:r>
            <a:r>
              <a:rPr lang="cs-CZ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Oxylipiny</a:t>
            </a:r>
            <a:endParaRPr lang="cs-CZ" b="1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1560" y="76470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Deriváty polynenasycených MK –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kys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jasmonová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(fytohormon)</a:t>
            </a:r>
          </a:p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                              - GLV – green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leaf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volatiles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Elipsa 15">
            <a:extLst>
              <a:ext uri="{FF2B5EF4-FFF2-40B4-BE49-F238E27FC236}">
                <a16:creationId xmlns:a16="http://schemas.microsoft.com/office/drawing/2014/main" id="{992345CE-36CF-4FB1-B386-52EEA30424D3}"/>
              </a:ext>
            </a:extLst>
          </p:cNvPr>
          <p:cNvSpPr/>
          <p:nvPr/>
        </p:nvSpPr>
        <p:spPr>
          <a:xfrm>
            <a:off x="1758457" y="4916282"/>
            <a:ext cx="1224136" cy="695193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01448"/>
            <a:ext cx="4516010" cy="338437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6171920"/>
            <a:ext cx="4873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66"/>
              </a:buClr>
              <a:defRPr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komunikace rostlina/patogen</a:t>
            </a:r>
          </a:p>
        </p:txBody>
      </p:sp>
      <p:sp>
        <p:nvSpPr>
          <p:cNvPr id="11" name="Elipsa 15">
            <a:extLst>
              <a:ext uri="{FF2B5EF4-FFF2-40B4-BE49-F238E27FC236}">
                <a16:creationId xmlns:a16="http://schemas.microsoft.com/office/drawing/2014/main" id="{992345CE-36CF-4FB1-B386-52EEA30424D3}"/>
              </a:ext>
            </a:extLst>
          </p:cNvPr>
          <p:cNvSpPr/>
          <p:nvPr/>
        </p:nvSpPr>
        <p:spPr>
          <a:xfrm>
            <a:off x="5364088" y="4149081"/>
            <a:ext cx="648072" cy="36004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0D1D18A1-AC3C-4D26-9344-97440E6BF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155928"/>
            <a:ext cx="1440160" cy="217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Naeem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cs-CZ" altLang="cs-CZ" sz="800" dirty="0" err="1">
                <a:solidFill>
                  <a:schemeClr val="accent4">
                    <a:lumMod val="50000"/>
                  </a:schemeClr>
                </a:solidFill>
              </a:rPr>
              <a:t>ul</a:t>
            </a: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 Hassan et al 2015</a:t>
            </a:r>
          </a:p>
        </p:txBody>
      </p:sp>
    </p:spTree>
    <p:extLst>
      <p:ext uri="{BB962C8B-B14F-4D97-AF65-F5344CB8AC3E}">
        <p14:creationId xmlns:p14="http://schemas.microsoft.com/office/powerpoint/2010/main" val="1374727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42">
            <a:extLst>
              <a:ext uri="{FF2B5EF4-FFF2-40B4-BE49-F238E27FC236}">
                <a16:creationId xmlns:a16="http://schemas.microsoft.com/office/drawing/2014/main" id="{C6641DFC-91AC-4292-8F03-5D458639A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57338"/>
            <a:ext cx="8643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 algn="just" eaLnBrk="1" hangingPunct="1">
              <a:buClr>
                <a:srgbClr val="FF3399"/>
              </a:buClr>
              <a:buFont typeface="+mj-lt"/>
              <a:buAutoNum type="arabicPeriod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Minerální živiny nejsou pasívně vlečeny s transpiračním proudem, buněčný transport je dobře regulovaný.  </a:t>
            </a:r>
          </a:p>
          <a:p>
            <a:pPr algn="just"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2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Asimilace minerálních živin se týká pouze N a S, ostatní zůstávají v anorganické formě.</a:t>
            </a:r>
          </a:p>
          <a:p>
            <a:pPr marL="450850" algn="just"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3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Dusík mohou rostliny přijímat ve 3 formách, prioritu má příjem nitrátů. Vlastní asimilace je striktně prostorově a časově regulována. </a:t>
            </a: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2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4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Deficience živin se projevuje nejčastěji zvýšeným rozvojem kořenového systému na úkor nadzemní části.</a:t>
            </a: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4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4"/>
              <a:defRPr/>
            </a:pP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Sekundární metabolity nejsou látky odpadní, ale skýtají rostlinám určité konkurenční výhody (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atraktans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, ochrana před </a:t>
            </a:r>
            <a:r>
              <a:rPr lang="cs-CZ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herbivory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).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 </a:t>
            </a:r>
          </a:p>
          <a:p>
            <a:pPr marL="457200" indent="-457200" algn="just" eaLnBrk="1" hangingPunct="1">
              <a:buClr>
                <a:srgbClr val="FF3399"/>
              </a:buClr>
              <a:buFont typeface="+mj-lt"/>
              <a:buAutoNum type="arabicPeriod" startAt="4"/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</p:txBody>
      </p:sp>
      <p:pic>
        <p:nvPicPr>
          <p:cNvPr id="104451" name="Obrázek 4" descr="nezapomen.jpg">
            <a:extLst>
              <a:ext uri="{FF2B5EF4-FFF2-40B4-BE49-F238E27FC236}">
                <a16:creationId xmlns:a16="http://schemas.microsoft.com/office/drawing/2014/main" id="{ADF0156D-5A0F-40E7-BFC5-D635EC849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800"/>
            <a:ext cx="1571625" cy="137795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86ED6D5-9AC2-4011-894C-9CC3B09BEC9C}"/>
              </a:ext>
            </a:extLst>
          </p:cNvPr>
          <p:cNvSpPr/>
          <p:nvPr/>
        </p:nvSpPr>
        <p:spPr>
          <a:xfrm>
            <a:off x="0" y="2693988"/>
            <a:ext cx="442912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osmotická a elektrická složka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elektrochemického potenciálu iontů na membráně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7C50C98-5478-43DE-8004-0F84A647E2A8}"/>
              </a:ext>
            </a:extLst>
          </p:cNvPr>
          <p:cNvSpPr/>
          <p:nvPr/>
        </p:nvSpPr>
        <p:spPr>
          <a:xfrm>
            <a:off x="-71438" y="2449513"/>
            <a:ext cx="34559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Membránový potenciál 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67CCDFFD-1BCA-4CD9-9192-48081FE2E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790825"/>
            <a:ext cx="42386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Šipka dolů 10">
            <a:extLst>
              <a:ext uri="{FF2B5EF4-FFF2-40B4-BE49-F238E27FC236}">
                <a16:creationId xmlns:a16="http://schemas.microsoft.com/office/drawing/2014/main" id="{D3E11C19-5ABF-4423-B5DE-84C8874039B4}"/>
              </a:ext>
            </a:extLst>
          </p:cNvPr>
          <p:cNvSpPr/>
          <p:nvPr/>
        </p:nvSpPr>
        <p:spPr>
          <a:xfrm>
            <a:off x="1071563" y="3771900"/>
            <a:ext cx="142875" cy="357188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D427594-7193-4B58-A228-CE0B14052885}"/>
              </a:ext>
            </a:extLst>
          </p:cNvPr>
          <p:cNvSpPr/>
          <p:nvPr/>
        </p:nvSpPr>
        <p:spPr>
          <a:xfrm>
            <a:off x="66675" y="4194175"/>
            <a:ext cx="20478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u="sng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Nernstův</a:t>
            </a:r>
            <a:r>
              <a:rPr lang="cs-CZ" sz="1600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potenciál </a:t>
            </a:r>
            <a:endParaRPr lang="cs-CZ" sz="1600" dirty="0">
              <a:solidFill>
                <a:srgbClr val="00CC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818230F-58A4-41B8-9071-95F319B1D210}"/>
              </a:ext>
            </a:extLst>
          </p:cNvPr>
          <p:cNvSpPr/>
          <p:nvPr/>
        </p:nvSpPr>
        <p:spPr>
          <a:xfrm>
            <a:off x="71438" y="4194175"/>
            <a:ext cx="4500562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rozdíl elektrických potenciálů 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iontů na membráně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∆E</a:t>
            </a:r>
            <a:r>
              <a:rPr lang="cs-CZ" sz="1600" b="1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j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= </a:t>
            </a: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cs-CZ" sz="16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i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– </a:t>
            </a: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cs-CZ" sz="16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o</a:t>
            </a:r>
            <a:r>
              <a:rPr lang="cs-CZ" sz="1600" b="1" baseline="-25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4344" name="Picture 9">
            <a:extLst>
              <a:ext uri="{FF2B5EF4-FFF2-40B4-BE49-F238E27FC236}">
                <a16:creationId xmlns:a16="http://schemas.microsoft.com/office/drawing/2014/main" id="{296B20A6-0EFE-40DB-91FA-A6CFC2A1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929188"/>
            <a:ext cx="2303463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Obdélník 9">
            <a:extLst>
              <a:ext uri="{FF2B5EF4-FFF2-40B4-BE49-F238E27FC236}">
                <a16:creationId xmlns:a16="http://schemas.microsoft.com/office/drawing/2014/main" id="{81789FAB-B776-49CE-A495-32636B45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6492875"/>
            <a:ext cx="1001713" cy="2143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course1.winona.edu</a:t>
            </a:r>
          </a:p>
        </p:txBody>
      </p:sp>
      <p:sp>
        <p:nvSpPr>
          <p:cNvPr id="28682" name="Obdélník 13">
            <a:extLst>
              <a:ext uri="{FF2B5EF4-FFF2-40B4-BE49-F238E27FC236}">
                <a16:creationId xmlns:a16="http://schemas.microsoft.com/office/drawing/2014/main" id="{87CCCB2A-5FAE-4CCD-9983-FC32BE270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527800"/>
            <a:ext cx="1138237" cy="2143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převzato od Dr. Tylové</a:t>
            </a:r>
          </a:p>
        </p:txBody>
      </p:sp>
      <p:sp>
        <p:nvSpPr>
          <p:cNvPr id="14" name="Obdélník 4">
            <a:extLst>
              <a:ext uri="{FF2B5EF4-FFF2-40B4-BE49-F238E27FC236}">
                <a16:creationId xmlns:a16="http://schemas.microsoft.com/office/drawing/2014/main" id="{00CAE6B2-9F05-4D94-B6C9-8BF063F9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7313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Transport živin na membráně</a:t>
            </a:r>
            <a:endParaRPr lang="cs-CZ" b="1" u="sng" dirty="0">
              <a:solidFill>
                <a:srgbClr val="FF0066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B9FD8E96-EB02-4950-BAF8-07B574A1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3971925" cy="18970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" name="Obdélník 21">
            <a:extLst>
              <a:ext uri="{FF2B5EF4-FFF2-40B4-BE49-F238E27FC236}">
                <a16:creationId xmlns:a16="http://schemas.microsoft.com/office/drawing/2014/main" id="{39948182-8F55-41DE-BDA0-6D24DC3FF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825" y="2381250"/>
            <a:ext cx="1179513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 dirty="0">
                <a:solidFill>
                  <a:schemeClr val="accent4">
                    <a:lumMod val="50000"/>
                  </a:schemeClr>
                </a:solidFill>
              </a:rPr>
              <a:t>http://medquarterly.com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938031C-C0B4-4E9F-AFBA-7A49126F1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1236663"/>
            <a:ext cx="3357562" cy="33655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µ</a:t>
            </a:r>
            <a:r>
              <a:rPr lang="cs-CZ" altLang="cs-CZ" sz="16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 </a:t>
            </a: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=  µ</a:t>
            </a:r>
            <a:r>
              <a:rPr lang="cs-CZ" altLang="cs-CZ" sz="16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cs-CZ" altLang="cs-CZ" sz="1600" baseline="30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-  RTlnC</a:t>
            </a:r>
            <a:r>
              <a:rPr lang="cs-CZ" altLang="cs-CZ" sz="16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 </a:t>
            </a: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+   V</a:t>
            </a:r>
            <a:r>
              <a:rPr lang="cs-CZ" altLang="cs-CZ" sz="16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 +   z</a:t>
            </a:r>
            <a:r>
              <a:rPr lang="cs-CZ" altLang="cs-CZ" sz="1600" baseline="-250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FE </a:t>
            </a:r>
          </a:p>
        </p:txBody>
      </p:sp>
      <p:cxnSp>
        <p:nvCxnSpPr>
          <p:cNvPr id="18" name="Přímá spojovací šipka 15">
            <a:extLst>
              <a:ext uri="{FF2B5EF4-FFF2-40B4-BE49-F238E27FC236}">
                <a16:creationId xmlns:a16="http://schemas.microsoft.com/office/drawing/2014/main" id="{9A970765-828B-4CF3-A81F-26F8993CEF8D}"/>
              </a:ext>
            </a:extLst>
          </p:cNvPr>
          <p:cNvCxnSpPr/>
          <p:nvPr/>
        </p:nvCxnSpPr>
        <p:spPr>
          <a:xfrm flipH="1" flipV="1">
            <a:off x="7762875" y="1619250"/>
            <a:ext cx="144463" cy="142875"/>
          </a:xfrm>
          <a:prstGeom prst="straightConnector1">
            <a:avLst/>
          </a:prstGeom>
          <a:ln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94AF4781-6AB1-407B-BEA1-BC4763C6DB01}"/>
              </a:ext>
            </a:extLst>
          </p:cNvPr>
          <p:cNvSpPr/>
          <p:nvPr/>
        </p:nvSpPr>
        <p:spPr>
          <a:xfrm>
            <a:off x="7412038" y="1741488"/>
            <a:ext cx="15970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elektrická složka</a:t>
            </a:r>
            <a:endParaRPr lang="cs-CZ" sz="1400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5CFC4467-1078-437B-9A8C-DC66A69FCD48}"/>
              </a:ext>
            </a:extLst>
          </p:cNvPr>
          <p:cNvSpPr/>
          <p:nvPr/>
        </p:nvSpPr>
        <p:spPr>
          <a:xfrm>
            <a:off x="4702175" y="1762125"/>
            <a:ext cx="2894013" cy="738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z</a:t>
            </a:r>
            <a:r>
              <a:rPr lang="cs-CZ" sz="1600" baseline="-25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j</a:t>
            </a: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– elektrostatický náboj iontu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F – Faradayova konstanta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 – celkový el. potenciál roztoku </a:t>
            </a:r>
            <a:endParaRPr lang="cs-CZ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A025013-3623-417C-92CE-71E9DA0202C4}"/>
              </a:ext>
            </a:extLst>
          </p:cNvPr>
          <p:cNvSpPr/>
          <p:nvPr/>
        </p:nvSpPr>
        <p:spPr>
          <a:xfrm>
            <a:off x="4495800" y="539750"/>
            <a:ext cx="39290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hybná síla transportu –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elektrochemický potenciál látky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DA5DC74-E6BC-4C66-B89F-2D81FF16E607}"/>
              </a:ext>
            </a:extLst>
          </p:cNvPr>
          <p:cNvSpPr/>
          <p:nvPr/>
        </p:nvSpPr>
        <p:spPr>
          <a:xfrm>
            <a:off x="95250" y="5530850"/>
            <a:ext cx="19907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plazmalema</a:t>
            </a: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–100 až -200mV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tonoplast    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-20 až -90mV  </a:t>
            </a: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11" grpId="0" animBg="1"/>
      <p:bldP spid="12" grpId="0"/>
      <p:bldP spid="13" grpId="0"/>
      <p:bldP spid="28681" grpId="0"/>
      <p:bldP spid="28682" grpId="0"/>
      <p:bldP spid="16" grpId="0"/>
      <p:bldP spid="17" grpId="0" animBg="1"/>
      <p:bldP spid="19" grpId="0"/>
      <p:bldP spid="21" grpId="0"/>
      <p:bldP spid="2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69C1BEFE-AB20-4B0A-A026-6524941632F5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1909EDF-4C29-47AB-AD20-83D57FD24476}"/>
              </a:ext>
            </a:extLst>
          </p:cNvPr>
          <p:cNvSpPr/>
          <p:nvPr/>
        </p:nvSpPr>
        <p:spPr>
          <a:xfrm>
            <a:off x="0" y="857250"/>
            <a:ext cx="9144000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3399"/>
              </a:buClr>
              <a:defRPr/>
            </a:pP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cytoplazmatická membrána, tonoplast, příp. ER</a:t>
            </a:r>
          </a:p>
          <a:p>
            <a:pPr marL="342900" indent="-342900" eaLnBrk="1" hangingPunct="1">
              <a:buClr>
                <a:srgbClr val="FF0066"/>
              </a:buClr>
              <a:buFont typeface="Wingdings" panose="05000000000000000000" pitchFamily="2" charset="2"/>
              <a:buChar char="v"/>
              <a:defRPr/>
            </a:pPr>
            <a:r>
              <a:rPr lang="cs-CZ" b="1" dirty="0">
                <a:solidFill>
                  <a:srgbClr val="FF0066"/>
                </a:solidFill>
                <a:latin typeface="Comic Sans MS" pitchFamily="66" charset="0"/>
                <a:cs typeface="Arial" charset="0"/>
                <a:sym typeface="Symbol"/>
              </a:rPr>
              <a:t>pasívní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podél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elchem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. gradientu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  <a:endParaRPr lang="cs-CZ" sz="1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/>
            </a:endParaRPr>
          </a:p>
          <a:p>
            <a:pPr marL="2962275" indent="-450850" eaLnBrk="1" hangingPunct="1">
              <a:buClr>
                <a:srgbClr val="92D050"/>
              </a:buClr>
              <a:buFont typeface="+mj-lt"/>
              <a:buAutoNum type="arabicPeriod"/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Usnadněná difúze </a:t>
            </a:r>
            <a:r>
              <a:rPr lang="cs-CZ" sz="1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(pasívní zprostředkovaný transport)</a:t>
            </a:r>
          </a:p>
          <a:p>
            <a:pPr marL="2962275" indent="176213" eaLnBrk="1" hangingPunct="1">
              <a:buClr>
                <a:srgbClr val="FF3399"/>
              </a:buClr>
              <a:buFontTx/>
              <a:buChar char="-"/>
              <a:defRPr/>
            </a:pPr>
            <a:r>
              <a:rPr lang="cs-CZ" sz="2000" b="1" dirty="0">
                <a:solidFill>
                  <a:srgbClr val="FF0066"/>
                </a:solidFill>
                <a:latin typeface="Comic Sans MS" pitchFamily="66" charset="0"/>
                <a:cs typeface="Arial" charset="0"/>
                <a:sym typeface="Symbol"/>
              </a:rPr>
              <a:t>kanály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(K</a:t>
            </a:r>
            <a:r>
              <a:rPr lang="cs-CZ" sz="2000" baseline="30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+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, Ca</a:t>
            </a:r>
            <a:r>
              <a:rPr lang="cs-CZ" sz="2000" baseline="30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+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, Cl</a:t>
            </a:r>
            <a:r>
              <a:rPr lang="cs-CZ" sz="2000" baseline="30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-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</a:p>
          <a:p>
            <a:pPr marL="3138488" indent="-176213" eaLnBrk="1" hangingPunct="1">
              <a:buClr>
                <a:srgbClr val="FF3399"/>
              </a:buClr>
              <a:buFontTx/>
              <a:buChar char="-"/>
              <a:defRPr/>
            </a:pPr>
            <a:r>
              <a:rPr lang="cs-CZ" sz="2000" b="1" dirty="0">
                <a:solidFill>
                  <a:srgbClr val="FF0066"/>
                </a:solidFill>
                <a:latin typeface="Comic Sans MS" pitchFamily="66" charset="0"/>
                <a:cs typeface="Arial" charset="0"/>
                <a:sym typeface="Symbol"/>
              </a:rPr>
              <a:t>přenašeče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  <a:sym typeface="Symbol"/>
              </a:rPr>
              <a:t>(SWEET)</a:t>
            </a: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2773" name="Obrázek 5" descr="kanál.jpg">
            <a:extLst>
              <a:ext uri="{FF2B5EF4-FFF2-40B4-BE49-F238E27FC236}">
                <a16:creationId xmlns:a16="http://schemas.microsoft.com/office/drawing/2014/main" id="{3F631F9F-8C74-453E-8C1C-1100B591B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86313"/>
            <a:ext cx="20050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8" descr="trnasport na membráně.jpg">
            <a:extLst>
              <a:ext uri="{FF2B5EF4-FFF2-40B4-BE49-F238E27FC236}">
                <a16:creationId xmlns:a16="http://schemas.microsoft.com/office/drawing/2014/main" id="{4D21F9D1-F9C4-459B-86B7-1EAE78B49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648075"/>
            <a:ext cx="537686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ázek 9" descr="reakční kinetika.jpg">
            <a:extLst>
              <a:ext uri="{FF2B5EF4-FFF2-40B4-BE49-F238E27FC236}">
                <a16:creationId xmlns:a16="http://schemas.microsoft.com/office/drawing/2014/main" id="{115EEF22-DC8C-4954-B8BF-79AEEA6B2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28813"/>
            <a:ext cx="20097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B8528E51-BD28-424B-A4A2-3CED81B78021}"/>
              </a:ext>
            </a:extLst>
          </p:cNvPr>
          <p:cNvSpPr/>
          <p:nvPr/>
        </p:nvSpPr>
        <p:spPr>
          <a:xfrm>
            <a:off x="642938" y="6357938"/>
            <a:ext cx="6699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kanál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342E3B8-6D51-470F-8780-BAA8C3A6D3D8}"/>
              </a:ext>
            </a:extLst>
          </p:cNvPr>
          <p:cNvSpPr/>
          <p:nvPr/>
        </p:nvSpPr>
        <p:spPr>
          <a:xfrm>
            <a:off x="4071938" y="3290888"/>
            <a:ext cx="50006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1.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0D63FAA-0FAD-428A-BBDB-CFBA7C0D51C8}"/>
              </a:ext>
            </a:extLst>
          </p:cNvPr>
          <p:cNvSpPr/>
          <p:nvPr/>
        </p:nvSpPr>
        <p:spPr>
          <a:xfrm>
            <a:off x="5286375" y="3290888"/>
            <a:ext cx="500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1.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E63857E0-E461-47D2-944A-8AB869238FBA}"/>
              </a:ext>
            </a:extLst>
          </p:cNvPr>
          <p:cNvSpPr/>
          <p:nvPr/>
        </p:nvSpPr>
        <p:spPr>
          <a:xfrm>
            <a:off x="4000500" y="3790950"/>
            <a:ext cx="571500" cy="185737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8270C34D-D18D-46DB-B796-A1BC4DCA33DD}"/>
              </a:ext>
            </a:extLst>
          </p:cNvPr>
          <p:cNvSpPr/>
          <p:nvPr/>
        </p:nvSpPr>
        <p:spPr>
          <a:xfrm>
            <a:off x="5286375" y="3790950"/>
            <a:ext cx="571500" cy="185737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709" name="Text Box 19">
            <a:extLst>
              <a:ext uri="{FF2B5EF4-FFF2-40B4-BE49-F238E27FC236}">
                <a16:creationId xmlns:a16="http://schemas.microsoft.com/office/drawing/2014/main" id="{7BEA3AAD-F229-4A97-937E-57EAFD16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3087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B4475AA6-20A3-42D1-9A59-39F6D88B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308725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209D40C2-7AED-408E-9A89-6E3DDBC9D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789363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9" name="Obdélník 4">
            <a:extLst>
              <a:ext uri="{FF2B5EF4-FFF2-40B4-BE49-F238E27FC236}">
                <a16:creationId xmlns:a16="http://schemas.microsoft.com/office/drawing/2014/main" id="{30C35118-83AF-41C5-AAF4-1BE71AE8E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7429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Transport živin na membráně</a:t>
            </a:r>
            <a:endParaRPr lang="cs-CZ" b="1" u="sng" dirty="0">
              <a:solidFill>
                <a:srgbClr val="FF0066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1" grpId="0"/>
      <p:bldP spid="17" grpId="0" animBg="1"/>
      <p:bldP spid="18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E115272-1CF2-4868-9F74-FE2FBF2009DD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5070A8E-416A-425C-80EA-2C2C6B3ED7F3}"/>
              </a:ext>
            </a:extLst>
          </p:cNvPr>
          <p:cNvSpPr/>
          <p:nvPr/>
        </p:nvSpPr>
        <p:spPr>
          <a:xfrm>
            <a:off x="4214813" y="714375"/>
            <a:ext cx="49291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FF0066"/>
              </a:buClr>
              <a:buFont typeface="Wingdings" panose="05000000000000000000" pitchFamily="2" charset="2"/>
              <a:buChar char="v"/>
              <a:defRPr/>
            </a:pPr>
            <a:r>
              <a:rPr lang="cs-CZ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aktivní </a:t>
            </a:r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(</a:t>
            </a: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proti gradientu)</a:t>
            </a:r>
          </a:p>
          <a:p>
            <a:pPr marL="450850" eaLnBrk="1" hangingPunct="1">
              <a:buClr>
                <a:srgbClr val="FF3399"/>
              </a:buClr>
              <a:defRPr/>
            </a:pPr>
            <a:r>
              <a:rPr 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1. primární</a:t>
            </a: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(</a:t>
            </a:r>
            <a:r>
              <a:rPr lang="cs-CZ" sz="2000" b="1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ATPáza</a:t>
            </a:r>
            <a:r>
              <a:rPr lang="cs-CZ" sz="2000" b="1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</a:t>
            </a: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x </a:t>
            </a:r>
            <a:r>
              <a:rPr lang="cs-CZ" sz="1600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ATPsyntáza</a:t>
            </a:r>
            <a:r>
              <a:rPr lang="cs-CZ" sz="20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)</a:t>
            </a: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723900" indent="-273050" eaLnBrk="1" hangingPunct="1">
              <a:buClr>
                <a:srgbClr val="FF3399"/>
              </a:buClr>
              <a:defRPr/>
            </a:pPr>
            <a:r>
              <a:rPr lang="cs-CZ" sz="1600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elektrogenní</a:t>
            </a:r>
            <a:r>
              <a:rPr lang="cs-CZ" sz="1600" u="sng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/ </a:t>
            </a:r>
            <a:r>
              <a:rPr lang="cs-CZ" sz="1600" u="sng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elektroneutrální</a:t>
            </a:r>
            <a:endParaRPr lang="cs-CZ" sz="16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  <a:sym typeface="Symbol"/>
            </a:endParaRPr>
          </a:p>
          <a:p>
            <a:pPr marL="2962275" eaLnBrk="1" hangingPunct="1">
              <a:buClr>
                <a:srgbClr val="FF3399"/>
              </a:buClr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388" name="Obrázek 5" descr="trnasport na membráně.jpg">
            <a:extLst>
              <a:ext uri="{FF2B5EF4-FFF2-40B4-BE49-F238E27FC236}">
                <a16:creationId xmlns:a16="http://schemas.microsoft.com/office/drawing/2014/main" id="{2357FBFA-28C8-4EFE-9C1E-1A684A95B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36290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C321575-6AF9-4602-8094-9198C74D7B00}"/>
              </a:ext>
            </a:extLst>
          </p:cNvPr>
          <p:cNvSpPr/>
          <p:nvPr/>
        </p:nvSpPr>
        <p:spPr>
          <a:xfrm>
            <a:off x="2500313" y="428625"/>
            <a:ext cx="50006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/>
              </a:rPr>
              <a:t>2.</a:t>
            </a:r>
          </a:p>
        </p:txBody>
      </p:sp>
      <p:pic>
        <p:nvPicPr>
          <p:cNvPr id="33799" name="Obrázek 9" descr="symport antiport.jpg">
            <a:extLst>
              <a:ext uri="{FF2B5EF4-FFF2-40B4-BE49-F238E27FC236}">
                <a16:creationId xmlns:a16="http://schemas.microsoft.com/office/drawing/2014/main" id="{C33D608B-E44B-4BC0-9C30-BD8C50057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0438"/>
            <a:ext cx="4154488" cy="2947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Obdélník 10">
            <a:extLst>
              <a:ext uri="{FF2B5EF4-FFF2-40B4-BE49-F238E27FC236}">
                <a16:creationId xmlns:a16="http://schemas.microsoft.com/office/drawing/2014/main" id="{A12AE6C6-D35E-48CF-93F4-86F4EBB0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519488"/>
            <a:ext cx="96202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symport</a:t>
            </a:r>
            <a:endParaRPr lang="cs-CZ" altLang="cs-CZ" sz="16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3801" name="Obdélník 11">
            <a:extLst>
              <a:ext uri="{FF2B5EF4-FFF2-40B4-BE49-F238E27FC236}">
                <a16:creationId xmlns:a16="http://schemas.microsoft.com/office/drawing/2014/main" id="{00895DDE-46DE-4205-A271-09BE89322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3500438"/>
            <a:ext cx="963612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antiport</a:t>
            </a:r>
            <a:endParaRPr lang="cs-CZ" altLang="cs-CZ" sz="160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3802" name="Obrázek 13" descr="sekundární aktivní transport.jpg">
            <a:extLst>
              <a:ext uri="{FF2B5EF4-FFF2-40B4-BE49-F238E27FC236}">
                <a16:creationId xmlns:a16="http://schemas.microsoft.com/office/drawing/2014/main" id="{52C3ED7A-8F51-4441-9C6B-4CC9E2354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71938"/>
            <a:ext cx="3595687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82CE9669-92AC-4E73-99B9-E7AC81574BF7}"/>
              </a:ext>
            </a:extLst>
          </p:cNvPr>
          <p:cNvCxnSpPr/>
          <p:nvPr/>
        </p:nvCxnSpPr>
        <p:spPr>
          <a:xfrm>
            <a:off x="4786313" y="5000625"/>
            <a:ext cx="357187" cy="1588"/>
          </a:xfrm>
          <a:prstGeom prst="straightConnector1">
            <a:avLst/>
          </a:prstGeom>
          <a:ln w="2857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>
            <a:extLst>
              <a:ext uri="{FF2B5EF4-FFF2-40B4-BE49-F238E27FC236}">
                <a16:creationId xmlns:a16="http://schemas.microsoft.com/office/drawing/2014/main" id="{224D60EB-B1DA-4774-A151-FECFCF3068DA}"/>
              </a:ext>
            </a:extLst>
          </p:cNvPr>
          <p:cNvSpPr/>
          <p:nvPr/>
        </p:nvSpPr>
        <p:spPr>
          <a:xfrm>
            <a:off x="2428875" y="857250"/>
            <a:ext cx="500063" cy="1428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3804" name="Picture 12">
            <a:extLst>
              <a:ext uri="{FF2B5EF4-FFF2-40B4-BE49-F238E27FC236}">
                <a16:creationId xmlns:a16="http://schemas.microsoft.com/office/drawing/2014/main" id="{F9BFC24D-F273-4C95-B137-A0676633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44675"/>
            <a:ext cx="102393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4CD12C94-45DE-47F3-A2FB-9102D74D2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60213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8E7D60D6-6A44-4B03-BA26-EA33B603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45318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30735" name="Text Box 19">
            <a:extLst>
              <a:ext uri="{FF2B5EF4-FFF2-40B4-BE49-F238E27FC236}">
                <a16:creationId xmlns:a16="http://schemas.microsoft.com/office/drawing/2014/main" id="{99750B1E-6A05-4C9C-8FDA-0A0D8641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5654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pic>
        <p:nvPicPr>
          <p:cNvPr id="33809" name="Picture 14">
            <a:extLst>
              <a:ext uri="{FF2B5EF4-FFF2-40B4-BE49-F238E27FC236}">
                <a16:creationId xmlns:a16="http://schemas.microsoft.com/office/drawing/2014/main" id="{4D585DA1-9748-4234-BF4A-C75B1BE6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28797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0" name="Obdélník 17">
            <a:extLst>
              <a:ext uri="{FF2B5EF4-FFF2-40B4-BE49-F238E27FC236}">
                <a16:creationId xmlns:a16="http://schemas.microsoft.com/office/drawing/2014/main" id="{1F5A2706-931A-49E1-BB08-A1211FFEC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3068638"/>
            <a:ext cx="1122362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bio1903.nicerweb.com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7E87B7AD-C9ED-45DA-8FCC-CA7B98372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068638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BE071F3-2D65-4B0A-8678-07AB08F2A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781300"/>
            <a:ext cx="4572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72390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0850" indent="0" eaLnBrk="1" hangingPunct="1">
              <a:spcBef>
                <a:spcPct val="0"/>
              </a:spcBef>
              <a:buClr>
                <a:srgbClr val="FF3399"/>
              </a:buClr>
              <a:buNone/>
              <a:defRPr/>
            </a:pPr>
            <a:r>
              <a:rPr lang="cs-CZ" altLang="cs-CZ" sz="20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2. sekundární</a:t>
            </a:r>
            <a:endParaRPr lang="cs-CZ" altLang="cs-CZ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>
                <a:srgbClr val="FF3399"/>
              </a:buClr>
              <a:buFontTx/>
              <a:buNone/>
              <a:defRPr/>
            </a:pPr>
            <a:r>
              <a:rPr lang="cs-CZ" altLang="cs-CZ" sz="2000" b="1" u="sng" dirty="0" err="1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symport</a:t>
            </a:r>
            <a:r>
              <a:rPr lang="cs-CZ" altLang="cs-CZ" sz="2000" b="1" u="sng" dirty="0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/ </a:t>
            </a:r>
            <a:r>
              <a:rPr lang="cs-CZ" altLang="cs-CZ" sz="2000" b="1" u="sng" dirty="0" err="1">
                <a:solidFill>
                  <a:srgbClr val="FF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antiport</a:t>
            </a:r>
            <a:endParaRPr lang="cs-CZ" altLang="cs-CZ" sz="2000" b="1" dirty="0">
              <a:solidFill>
                <a:srgbClr val="FF0066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49A61DD-FE64-45F9-963E-1E8C3368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573463"/>
            <a:ext cx="116681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u="sng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symport</a:t>
            </a:r>
            <a:endParaRPr lang="en-GB" altLang="cs-CZ" sz="20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Obdélník 4">
            <a:extLst>
              <a:ext uri="{FF2B5EF4-FFF2-40B4-BE49-F238E27FC236}">
                <a16:creationId xmlns:a16="http://schemas.microsoft.com/office/drawing/2014/main" id="{63146298-F98A-4D19-8920-EAAE07CF5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445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Transport živin na membráně</a:t>
            </a:r>
            <a:endParaRPr lang="cs-CZ" b="1" u="sng" dirty="0">
              <a:solidFill>
                <a:srgbClr val="FF0066"/>
              </a:solidFill>
              <a:latin typeface="Comic Sans MS" pitchFamily="66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33800" grpId="0" animBg="1"/>
      <p:bldP spid="33801" grpId="0" animBg="1"/>
      <p:bldP spid="14" grpId="0"/>
      <p:bldP spid="15" grpId="0"/>
      <p:bldP spid="33810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DF31BE0-6ADA-4D8F-BCD8-52536E9A63B3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8435" name="Obrázek 5" descr="transprty na membráně PM a tonoplastu.jpg">
            <a:extLst>
              <a:ext uri="{FF2B5EF4-FFF2-40B4-BE49-F238E27FC236}">
                <a16:creationId xmlns:a16="http://schemas.microsoft.com/office/drawing/2014/main" id="{7522F2E3-90BA-41A6-9421-9CE51A082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23888"/>
            <a:ext cx="5214937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E234CA5A-DCBC-481F-9A40-CA0B3DDEB438}"/>
              </a:ext>
            </a:extLst>
          </p:cNvPr>
          <p:cNvSpPr/>
          <p:nvPr/>
        </p:nvSpPr>
        <p:spPr>
          <a:xfrm>
            <a:off x="2714625" y="1714500"/>
            <a:ext cx="714375" cy="5715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2FE96A0A-9928-49FC-96A6-85B3BA879BC4}"/>
              </a:ext>
            </a:extLst>
          </p:cNvPr>
          <p:cNvSpPr/>
          <p:nvPr/>
        </p:nvSpPr>
        <p:spPr>
          <a:xfrm>
            <a:off x="1643063" y="3214688"/>
            <a:ext cx="500062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3DC19FAE-AA3A-4AC8-BD76-A84CD0042541}"/>
              </a:ext>
            </a:extLst>
          </p:cNvPr>
          <p:cNvSpPr/>
          <p:nvPr/>
        </p:nvSpPr>
        <p:spPr>
          <a:xfrm>
            <a:off x="2786063" y="3643313"/>
            <a:ext cx="428625" cy="50006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1A9F57F7-3589-4122-9CCD-3DC173288121}"/>
              </a:ext>
            </a:extLst>
          </p:cNvPr>
          <p:cNvSpPr/>
          <p:nvPr/>
        </p:nvSpPr>
        <p:spPr>
          <a:xfrm>
            <a:off x="4143375" y="928688"/>
            <a:ext cx="714375" cy="642937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5933CC65-7673-4472-8B69-E7CFAF8805C2}"/>
              </a:ext>
            </a:extLst>
          </p:cNvPr>
          <p:cNvSpPr/>
          <p:nvPr/>
        </p:nvSpPr>
        <p:spPr>
          <a:xfrm>
            <a:off x="4286250" y="6429375"/>
            <a:ext cx="500063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01D6E9D4-6F78-4AC6-AA57-6D46B0DDB899}"/>
              </a:ext>
            </a:extLst>
          </p:cNvPr>
          <p:cNvSpPr/>
          <p:nvPr/>
        </p:nvSpPr>
        <p:spPr>
          <a:xfrm>
            <a:off x="5143500" y="4143375"/>
            <a:ext cx="500063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37EB8C98-EED7-4CFA-B7A4-1AF504255AE6}"/>
              </a:ext>
            </a:extLst>
          </p:cNvPr>
          <p:cNvSpPr/>
          <p:nvPr/>
        </p:nvSpPr>
        <p:spPr>
          <a:xfrm>
            <a:off x="3429000" y="5715000"/>
            <a:ext cx="500063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DA0AA162-6475-4A55-BAFB-FCBADFFD1232}"/>
              </a:ext>
            </a:extLst>
          </p:cNvPr>
          <p:cNvSpPr/>
          <p:nvPr/>
        </p:nvSpPr>
        <p:spPr>
          <a:xfrm>
            <a:off x="4000500" y="6000750"/>
            <a:ext cx="500063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E2F7A562-9AEB-4DD7-B6FC-08A5FED41DE0}"/>
              </a:ext>
            </a:extLst>
          </p:cNvPr>
          <p:cNvSpPr/>
          <p:nvPr/>
        </p:nvSpPr>
        <p:spPr>
          <a:xfrm>
            <a:off x="5286375" y="5786438"/>
            <a:ext cx="500063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C4D3D75D-2CE1-479C-890F-9356B2BD3D44}"/>
              </a:ext>
            </a:extLst>
          </p:cNvPr>
          <p:cNvSpPr/>
          <p:nvPr/>
        </p:nvSpPr>
        <p:spPr>
          <a:xfrm>
            <a:off x="6286500" y="4429125"/>
            <a:ext cx="500063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E338B4EF-E2E9-461E-A646-F9B8065928ED}"/>
              </a:ext>
            </a:extLst>
          </p:cNvPr>
          <p:cNvSpPr/>
          <p:nvPr/>
        </p:nvSpPr>
        <p:spPr>
          <a:xfrm>
            <a:off x="4500563" y="4572000"/>
            <a:ext cx="500062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A124D58-17CE-46CF-80E3-8C89D11E3DFA}"/>
              </a:ext>
            </a:extLst>
          </p:cNvPr>
          <p:cNvSpPr/>
          <p:nvPr/>
        </p:nvSpPr>
        <p:spPr>
          <a:xfrm>
            <a:off x="2500313" y="142875"/>
            <a:ext cx="46609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r>
              <a:rPr lang="cs-CZ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Transport živin na membránách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8A9278C7-1D8D-421B-B90B-8ABE0CC36FDF}"/>
              </a:ext>
            </a:extLst>
          </p:cNvPr>
          <p:cNvSpPr/>
          <p:nvPr/>
        </p:nvSpPr>
        <p:spPr>
          <a:xfrm>
            <a:off x="214313" y="1285875"/>
            <a:ext cx="357187" cy="285750"/>
          </a:xfrm>
          <a:prstGeom prst="ellipse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761" name="TextovéPole 19">
            <a:extLst>
              <a:ext uri="{FF2B5EF4-FFF2-40B4-BE49-F238E27FC236}">
                <a16:creationId xmlns:a16="http://schemas.microsoft.com/office/drawing/2014/main" id="{ABAB4E98-82A9-4A55-8605-2F4382DB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219200"/>
            <a:ext cx="128587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pasívní transport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9DE8496D-9A7E-4004-A800-4529672323DF}"/>
              </a:ext>
            </a:extLst>
          </p:cNvPr>
          <p:cNvSpPr/>
          <p:nvPr/>
        </p:nvSpPr>
        <p:spPr>
          <a:xfrm>
            <a:off x="214313" y="1990725"/>
            <a:ext cx="357187" cy="28575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763" name="TextovéPole 21">
            <a:extLst>
              <a:ext uri="{FF2B5EF4-FFF2-40B4-BE49-F238E27FC236}">
                <a16:creationId xmlns:a16="http://schemas.microsoft.com/office/drawing/2014/main" id="{FC1A1D82-9BD7-4E58-971A-77060F45A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990725"/>
            <a:ext cx="121443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aktivní transport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AE295B99-A83B-421D-8378-42E0B15F0B42}"/>
              </a:ext>
            </a:extLst>
          </p:cNvPr>
          <p:cNvSpPr/>
          <p:nvPr/>
        </p:nvSpPr>
        <p:spPr>
          <a:xfrm>
            <a:off x="5357813" y="3571875"/>
            <a:ext cx="500062" cy="428625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0AB41E71-0682-4E53-A928-666C0010BBCE}"/>
              </a:ext>
            </a:extLst>
          </p:cNvPr>
          <p:cNvSpPr/>
          <p:nvPr/>
        </p:nvSpPr>
        <p:spPr>
          <a:xfrm>
            <a:off x="6143625" y="2214563"/>
            <a:ext cx="357188" cy="3571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766" name="TextovéPole 24">
            <a:extLst>
              <a:ext uri="{FF2B5EF4-FFF2-40B4-BE49-F238E27FC236}">
                <a16:creationId xmlns:a16="http://schemas.microsoft.com/office/drawing/2014/main" id="{5D8EEC38-9A19-4520-A838-BFAAF5B9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1785938"/>
            <a:ext cx="28575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767" name="Text Box 19">
            <a:extLst>
              <a:ext uri="{FF2B5EF4-FFF2-40B4-BE49-F238E27FC236}">
                <a16:creationId xmlns:a16="http://schemas.microsoft.com/office/drawing/2014/main" id="{0A8956B2-CC4D-433C-A95B-91BE98759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642100"/>
            <a:ext cx="1152525" cy="215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800">
                <a:solidFill>
                  <a:schemeClr val="accent4">
                    <a:lumMod val="50000"/>
                  </a:schemeClr>
                </a:solidFill>
              </a:rPr>
              <a:t>Taiz a Zeiger 2006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17BE887-00EF-47F2-8C07-972F8018890B}"/>
              </a:ext>
            </a:extLst>
          </p:cNvPr>
          <p:cNvSpPr/>
          <p:nvPr/>
        </p:nvSpPr>
        <p:spPr>
          <a:xfrm>
            <a:off x="0" y="928688"/>
            <a:ext cx="83581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endParaRPr lang="cs-CZ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8675" name="TextovéPole 4">
            <a:extLst>
              <a:ext uri="{FF2B5EF4-FFF2-40B4-BE49-F238E27FC236}">
                <a16:creationId xmlns:a16="http://schemas.microsoft.com/office/drawing/2014/main" id="{338EBB64-A589-4B61-AEA9-9ADEB552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85750"/>
            <a:ext cx="81438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rgbClr val="FF0066"/>
                </a:solidFill>
                <a:latin typeface="Comic Sans MS" pitchFamily="66" charset="0"/>
                <a:cs typeface="Arial" charset="0"/>
              </a:rPr>
              <a:t>Ovlivnění příjmu minerálních látek</a:t>
            </a:r>
          </a:p>
          <a:p>
            <a:pPr eaLnBrk="1" hangingPunct="1">
              <a:defRPr/>
            </a:pPr>
            <a:endParaRPr lang="cs-CZ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půda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 půdotvorní činitelé (zvětrávání matečné horniny, podnebí,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edafon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) </a:t>
            </a:r>
          </a:p>
          <a:p>
            <a:pPr marL="177800" eaLnBrk="1" hangingPunct="1"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(typ (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obs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. humusu,  jílu), pH (kyselé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 4,5, bazické 7.5)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, dostupnost vody, množství solí –zasolení!) </a:t>
            </a:r>
          </a:p>
          <a:p>
            <a:pPr marL="177800"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kořenový systém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(absorpce minerálů celým povrchem nebo v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růz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. částech kořene)</a:t>
            </a:r>
          </a:p>
          <a:p>
            <a:pPr eaLnBrk="1" hangingPunct="1">
              <a:defRPr/>
            </a:pP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marL="95250" indent="-95250"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aktivní </a:t>
            </a: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ovlivňování rhizosféry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– vylučování fosfatáz, 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produkce </a:t>
            </a:r>
            <a:r>
              <a:rPr lang="cs-CZ" sz="18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sideroforů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  <a:sym typeface="Symbol"/>
              </a:rPr>
              <a:t> apod.</a:t>
            </a:r>
            <a:endParaRPr lang="cs-CZ" sz="18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buClr>
                <a:srgbClr val="FF3399"/>
              </a:buClr>
              <a:defRPr/>
            </a:pPr>
            <a:r>
              <a:rPr lang="cs-CZ" sz="18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transport</a:t>
            </a:r>
            <a:r>
              <a:rPr lang="cs-CZ" sz="18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ní mechanismy    </a:t>
            </a:r>
          </a:p>
        </p:txBody>
      </p:sp>
      <p:pic>
        <p:nvPicPr>
          <p:cNvPr id="20484" name="Obrázek 14" descr="kořeny ve vodě.jpg">
            <a:extLst>
              <a:ext uri="{FF2B5EF4-FFF2-40B4-BE49-F238E27FC236}">
                <a16:creationId xmlns:a16="http://schemas.microsoft.com/office/drawing/2014/main" id="{8CD08275-4626-42C8-A1D4-02E3740A3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62463"/>
            <a:ext cx="257175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bdélník 15">
            <a:extLst>
              <a:ext uri="{FF2B5EF4-FFF2-40B4-BE49-F238E27FC236}">
                <a16:creationId xmlns:a16="http://schemas.microsoft.com/office/drawing/2014/main" id="{138227F8-C4D9-4FC4-8DEF-0A9AE672A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25" y="40338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sucho    x    voda</a:t>
            </a:r>
            <a:endParaRPr lang="cs-CZ" altLang="cs-CZ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486" name="Picture 6" descr="koloidy">
            <a:extLst>
              <a:ext uri="{FF2B5EF4-FFF2-40B4-BE49-F238E27FC236}">
                <a16:creationId xmlns:a16="http://schemas.microsoft.com/office/drawing/2014/main" id="{2052BFE9-4694-4665-BC85-E8B2A100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05200"/>
            <a:ext cx="2571750" cy="2055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13">
            <a:extLst>
              <a:ext uri="{FF2B5EF4-FFF2-40B4-BE49-F238E27FC236}">
                <a16:creationId xmlns:a16="http://schemas.microsoft.com/office/drawing/2014/main" id="{F6B97FA3-83CB-4292-A2E2-E03D1EEA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561013"/>
            <a:ext cx="1704975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2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12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</a:rPr>
              <a:t> 2002</a:t>
            </a:r>
          </a:p>
        </p:txBody>
      </p:sp>
      <p:sp>
        <p:nvSpPr>
          <p:cNvPr id="32778" name="Text Box 13">
            <a:extLst>
              <a:ext uri="{FF2B5EF4-FFF2-40B4-BE49-F238E27FC236}">
                <a16:creationId xmlns:a16="http://schemas.microsoft.com/office/drawing/2014/main" id="{CC869C2F-6187-4E64-B0A4-85F47F3E8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963" y="6542088"/>
            <a:ext cx="1704975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200" dirty="0" err="1">
                <a:solidFill>
                  <a:schemeClr val="accent4">
                    <a:lumMod val="50000"/>
                  </a:schemeClr>
                </a:solidFill>
              </a:rPr>
              <a:t>Taiz</a:t>
            </a: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cs-CZ" altLang="cs-CZ" sz="1200" dirty="0" err="1">
                <a:solidFill>
                  <a:schemeClr val="accent4">
                    <a:lumMod val="50000"/>
                  </a:schemeClr>
                </a:solidFill>
              </a:rPr>
              <a:t>Zeiger</a:t>
            </a:r>
            <a:r>
              <a:rPr lang="cs-CZ" altLang="cs-CZ" sz="1200" dirty="0">
                <a:solidFill>
                  <a:schemeClr val="accent4">
                    <a:lumMod val="50000"/>
                  </a:schemeClr>
                </a:solidFill>
              </a:rPr>
              <a:t> 2002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|3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2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25.4|2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8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6|5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67.4|5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8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6"/>
</p:tagLst>
</file>

<file path=ppt/theme/theme1.xml><?xml version="1.0" encoding="utf-8"?>
<a:theme xmlns:a="http://schemas.openxmlformats.org/drawingml/2006/main" name="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13455</TotalTime>
  <Words>2436</Words>
  <Application>Microsoft Office PowerPoint</Application>
  <PresentationFormat>Předvádění na obrazovce (4:3)</PresentationFormat>
  <Paragraphs>616</Paragraphs>
  <Slides>49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Comic Sans MS</vt:lpstr>
      <vt:lpstr>Symbol</vt:lpstr>
      <vt:lpstr>Times New Roman</vt:lpstr>
      <vt:lpstr>Wingdings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VÚRV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Halu</dc:creator>
  <cp:lastModifiedBy>Fatima</cp:lastModifiedBy>
  <cp:revision>1036</cp:revision>
  <dcterms:created xsi:type="dcterms:W3CDTF">2004-10-18T18:47:41Z</dcterms:created>
  <dcterms:modified xsi:type="dcterms:W3CDTF">2023-02-15T09:35:59Z</dcterms:modified>
</cp:coreProperties>
</file>